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5" r:id="rId5"/>
    <p:sldId id="259" r:id="rId6"/>
    <p:sldId id="260" r:id="rId7"/>
    <p:sldId id="262" r:id="rId8"/>
    <p:sldId id="286" r:id="rId9"/>
    <p:sldId id="287" r:id="rId10"/>
    <p:sldId id="283" r:id="rId11"/>
    <p:sldId id="263" r:id="rId12"/>
    <p:sldId id="264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9" r:id="rId22"/>
    <p:sldId id="280" r:id="rId23"/>
    <p:sldId id="288" r:id="rId24"/>
    <p:sldId id="276" r:id="rId25"/>
    <p:sldId id="277" r:id="rId26"/>
    <p:sldId id="278" r:id="rId27"/>
    <p:sldId id="284" r:id="rId28"/>
    <p:sldId id="28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6" d="100"/>
          <a:sy n="96" d="100"/>
        </p:scale>
        <p:origin x="-178" y="-17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04-02-2019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246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04-02-2019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09757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04-02-2019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005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04-02-2019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4416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04-02-2019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747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04-02-2019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4490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04-02-2019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2386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04-02-2019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3654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04-02-2019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3007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04-02-2019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63224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14073-9904-4F19-BC1B-5B259ECB5B75}" type="datetimeFigureOut">
              <a:rPr lang="en-IN" smtClean="0"/>
              <a:t>04-02-2019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4479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14073-9904-4F19-BC1B-5B259ECB5B75}" type="datetimeFigureOut">
              <a:rPr lang="en-IN" smtClean="0"/>
              <a:t>04-02-2019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85A24-86C0-4230-A1C4-C6D2033B86A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0618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6696" y="5088932"/>
            <a:ext cx="9144000" cy="1655762"/>
          </a:xfrm>
        </p:spPr>
        <p:txBody>
          <a:bodyPr/>
          <a:lstStyle/>
          <a:p>
            <a:r>
              <a:rPr lang="en-IN" dirty="0" smtClean="0"/>
              <a:t>                                                   </a:t>
            </a:r>
          </a:p>
          <a:p>
            <a:endParaRPr lang="en-IN" dirty="0"/>
          </a:p>
          <a:p>
            <a:r>
              <a:rPr lang="en-IN" dirty="0" smtClean="0"/>
              <a:t>                                                                        </a:t>
            </a:r>
            <a:r>
              <a:rPr lang="en-IN" dirty="0" err="1" smtClean="0"/>
              <a:t>Asha</a:t>
            </a:r>
            <a:r>
              <a:rPr lang="en-IN" dirty="0" smtClean="0"/>
              <a:t> </a:t>
            </a:r>
            <a:r>
              <a:rPr lang="en-IN" dirty="0" err="1" smtClean="0"/>
              <a:t>Mathai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68000"/>
            <a:ext cx="10688292" cy="4496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49140" y="448936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ublished </a:t>
            </a:r>
            <a:r>
              <a:rPr lang="en-US" dirty="0"/>
              <a:t>on October </a:t>
            </a:r>
            <a:r>
              <a:rPr lang="en-US" dirty="0" smtClean="0"/>
              <a:t>1, 2018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994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Bisphosphonates </a:t>
            </a:r>
            <a:r>
              <a:rPr lang="en-US" dirty="0"/>
              <a:t>are the </a:t>
            </a:r>
            <a:r>
              <a:rPr lang="en-US" dirty="0" smtClean="0"/>
              <a:t>principal class </a:t>
            </a:r>
            <a:r>
              <a:rPr lang="en-US" dirty="0"/>
              <a:t>of medications used in the </a:t>
            </a:r>
            <a:r>
              <a:rPr lang="en-US" dirty="0" smtClean="0"/>
              <a:t>management of </a:t>
            </a:r>
            <a:r>
              <a:rPr lang="en-US" dirty="0"/>
              <a:t>postmenopausal osteoporosis </a:t>
            </a:r>
            <a:endParaRPr lang="en-US" dirty="0" smtClean="0"/>
          </a:p>
          <a:p>
            <a:r>
              <a:rPr lang="en-US" dirty="0" smtClean="0"/>
              <a:t>Prevention</a:t>
            </a:r>
            <a:r>
              <a:rPr lang="en-US" dirty="0"/>
              <a:t> </a:t>
            </a:r>
            <a:r>
              <a:rPr lang="en-US" dirty="0" smtClean="0"/>
              <a:t>of </a:t>
            </a:r>
            <a:r>
              <a:rPr lang="en-US" dirty="0"/>
              <a:t>fractures with bisphosphonates has </a:t>
            </a:r>
            <a:r>
              <a:rPr lang="en-US" dirty="0" smtClean="0"/>
              <a:t>been shown </a:t>
            </a:r>
            <a:r>
              <a:rPr lang="en-US" dirty="0"/>
              <a:t>most clearly in patients with osteoporosis,</a:t>
            </a:r>
          </a:p>
          <a:p>
            <a:r>
              <a:rPr lang="en-US" dirty="0" smtClean="0"/>
              <a:t>Whether bisphosphonates are efficacious </a:t>
            </a:r>
            <a:r>
              <a:rPr lang="en-US" dirty="0"/>
              <a:t>in patients with osteopenia alone </a:t>
            </a:r>
            <a:r>
              <a:rPr lang="en-US" dirty="0" smtClean="0"/>
              <a:t>is uncertain. </a:t>
            </a:r>
          </a:p>
          <a:p>
            <a:r>
              <a:rPr lang="en-US" dirty="0"/>
              <a:t>T</a:t>
            </a:r>
            <a:r>
              <a:rPr lang="en-US" dirty="0" smtClean="0"/>
              <a:t>rial </a:t>
            </a:r>
            <a:r>
              <a:rPr lang="en-US" dirty="0"/>
              <a:t>reported by </a:t>
            </a:r>
            <a:r>
              <a:rPr lang="en-US" dirty="0" smtClean="0"/>
              <a:t>Cummings et </a:t>
            </a:r>
            <a:r>
              <a:rPr lang="en-US" dirty="0"/>
              <a:t>al. did not show a significantly </a:t>
            </a:r>
            <a:r>
              <a:rPr lang="en-US" dirty="0" smtClean="0"/>
              <a:t>lower risk </a:t>
            </a:r>
            <a:r>
              <a:rPr lang="en-US" dirty="0"/>
              <a:t>of clinical fractures with alendronate </a:t>
            </a:r>
            <a:r>
              <a:rPr lang="en-US" dirty="0" smtClean="0"/>
              <a:t>than with placebo among </a:t>
            </a:r>
            <a:r>
              <a:rPr lang="en-US" dirty="0"/>
              <a:t>women with </a:t>
            </a:r>
            <a:r>
              <a:rPr lang="en-US" dirty="0" smtClean="0"/>
              <a:t>osteopenia</a:t>
            </a:r>
            <a:endParaRPr lang="en-US" dirty="0"/>
          </a:p>
          <a:p>
            <a:r>
              <a:rPr lang="en-US" dirty="0" smtClean="0"/>
              <a:t>In contrast, pooled </a:t>
            </a:r>
            <a:r>
              <a:rPr lang="en-US" dirty="0"/>
              <a:t>results from trials of </a:t>
            </a:r>
            <a:r>
              <a:rPr lang="en-US" dirty="0" err="1"/>
              <a:t>risedronate</a:t>
            </a:r>
            <a:r>
              <a:rPr lang="en-US" dirty="0"/>
              <a:t> </a:t>
            </a:r>
            <a:r>
              <a:rPr lang="en-US" dirty="0" smtClean="0"/>
              <a:t>suggested fracture </a:t>
            </a:r>
            <a:r>
              <a:rPr lang="en-US" dirty="0"/>
              <a:t>prevention among patients </a:t>
            </a:r>
            <a:r>
              <a:rPr lang="en-US" dirty="0" smtClean="0"/>
              <a:t>who had osteopenia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628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andomized</a:t>
            </a:r>
            <a:r>
              <a:rPr lang="en-US" dirty="0"/>
              <a:t>, double-blind, </a:t>
            </a:r>
            <a:r>
              <a:rPr lang="en-US" dirty="0" smtClean="0"/>
              <a:t>placebo- controlled </a:t>
            </a:r>
            <a:r>
              <a:rPr lang="en-US" dirty="0"/>
              <a:t>trial to determine the efficacy</a:t>
            </a:r>
          </a:p>
          <a:p>
            <a:r>
              <a:rPr lang="en-US" dirty="0"/>
              <a:t>W</a:t>
            </a:r>
            <a:r>
              <a:rPr lang="en-US" dirty="0" smtClean="0"/>
              <a:t>omen </a:t>
            </a:r>
            <a:r>
              <a:rPr lang="en-US" dirty="0"/>
              <a:t>were recruited with the use of </a:t>
            </a:r>
            <a:r>
              <a:rPr lang="en-US" dirty="0" smtClean="0"/>
              <a:t>electoral registers </a:t>
            </a:r>
            <a:r>
              <a:rPr lang="en-US" dirty="0"/>
              <a:t>from the Auckland region of New Zealand</a:t>
            </a:r>
          </a:p>
          <a:p>
            <a:r>
              <a:rPr lang="en-US" dirty="0"/>
              <a:t>R</a:t>
            </a:r>
            <a:r>
              <a:rPr lang="en-US" dirty="0" smtClean="0"/>
              <a:t>andomly </a:t>
            </a:r>
            <a:r>
              <a:rPr lang="en-US" dirty="0" smtClean="0"/>
              <a:t>assigned  </a:t>
            </a:r>
            <a:r>
              <a:rPr lang="en-US" dirty="0"/>
              <a:t>in a 1:1 ratio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4736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</a:t>
            </a:r>
            <a:r>
              <a:rPr lang="en-US" dirty="0" smtClean="0"/>
              <a:t>our </a:t>
            </a:r>
            <a:r>
              <a:rPr lang="en-US" dirty="0"/>
              <a:t>infusions of either </a:t>
            </a:r>
            <a:r>
              <a:rPr lang="en-US" dirty="0" err="1"/>
              <a:t>zoledronate</a:t>
            </a:r>
            <a:r>
              <a:rPr lang="en-US" dirty="0"/>
              <a:t> </a:t>
            </a:r>
            <a:r>
              <a:rPr lang="en-US" dirty="0" smtClean="0"/>
              <a:t>at a </a:t>
            </a:r>
            <a:r>
              <a:rPr lang="en-US" dirty="0"/>
              <a:t>dose of 5 mg (</a:t>
            </a:r>
            <a:r>
              <a:rPr lang="en-US" dirty="0" err="1"/>
              <a:t>zoledronate</a:t>
            </a:r>
            <a:r>
              <a:rPr lang="en-US" dirty="0"/>
              <a:t> group) or </a:t>
            </a:r>
            <a:r>
              <a:rPr lang="en-US" dirty="0" smtClean="0"/>
              <a:t>normal saline </a:t>
            </a:r>
            <a:r>
              <a:rPr lang="en-US" dirty="0"/>
              <a:t>(placebo group), packaged in identical </a:t>
            </a:r>
            <a:r>
              <a:rPr lang="en-US" dirty="0" smtClean="0"/>
              <a:t>containers, at </a:t>
            </a:r>
            <a:r>
              <a:rPr lang="en-US" dirty="0"/>
              <a:t>18-month </a:t>
            </a:r>
            <a:r>
              <a:rPr lang="en-US" dirty="0" smtClean="0"/>
              <a:t>intervals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r>
              <a:rPr lang="en-US" dirty="0"/>
              <a:t>Funding for the trial was provided by </a:t>
            </a:r>
            <a:r>
              <a:rPr lang="en-US" dirty="0" smtClean="0"/>
              <a:t>the Health </a:t>
            </a:r>
            <a:r>
              <a:rPr lang="en-US" dirty="0"/>
              <a:t>Research Council of New Zealand. </a:t>
            </a:r>
            <a:endParaRPr lang="en-US" dirty="0" smtClean="0"/>
          </a:p>
          <a:p>
            <a:r>
              <a:rPr lang="en-US" dirty="0" smtClean="0"/>
              <a:t>The</a:t>
            </a:r>
            <a:r>
              <a:rPr lang="en-US" dirty="0"/>
              <a:t> </a:t>
            </a:r>
            <a:r>
              <a:rPr lang="en-US" dirty="0" smtClean="0"/>
              <a:t>trial </a:t>
            </a:r>
            <a:r>
              <a:rPr lang="en-US" dirty="0"/>
              <a:t>medication was supplied by Novartis. </a:t>
            </a:r>
            <a:endParaRPr lang="en-US" dirty="0" smtClean="0"/>
          </a:p>
          <a:p>
            <a:r>
              <a:rPr lang="en-US" dirty="0" smtClean="0"/>
              <a:t>Neither</a:t>
            </a:r>
            <a:r>
              <a:rPr lang="en-US" dirty="0"/>
              <a:t> </a:t>
            </a:r>
            <a:r>
              <a:rPr lang="en-US" dirty="0" smtClean="0"/>
              <a:t>entity </a:t>
            </a:r>
            <a:r>
              <a:rPr lang="en-US" dirty="0"/>
              <a:t>had any other role in the trial</a:t>
            </a:r>
          </a:p>
        </p:txBody>
      </p:sp>
    </p:spTree>
    <p:extLst>
      <p:ext uri="{BB962C8B-B14F-4D97-AF65-F5344CB8AC3E}">
        <p14:creationId xmlns:p14="http://schemas.microsoft.com/office/powerpoint/2010/main" val="2131235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PICOT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P:</a:t>
            </a:r>
            <a:r>
              <a:rPr lang="en-US" dirty="0"/>
              <a:t>A</a:t>
            </a:r>
            <a:r>
              <a:rPr lang="en-US" dirty="0" smtClean="0"/>
              <a:t>mbulatory </a:t>
            </a:r>
            <a:r>
              <a:rPr lang="en-US" dirty="0" smtClean="0"/>
              <a:t>postmenopausal women </a:t>
            </a:r>
            <a:r>
              <a:rPr lang="en-US" dirty="0"/>
              <a:t>65 years of age or older, with </a:t>
            </a:r>
            <a:r>
              <a:rPr lang="en-US" dirty="0" smtClean="0"/>
              <a:t>a T </a:t>
            </a:r>
            <a:r>
              <a:rPr lang="en-US" dirty="0"/>
              <a:t>score of −1.0 to −2.5 at either the total hip </a:t>
            </a:r>
            <a:r>
              <a:rPr lang="en-US" dirty="0" smtClean="0"/>
              <a:t>or the </a:t>
            </a:r>
            <a:r>
              <a:rPr lang="en-US" dirty="0"/>
              <a:t>femoral neck on </a:t>
            </a:r>
            <a:r>
              <a:rPr lang="en-US" dirty="0" smtClean="0"/>
              <a:t>      either </a:t>
            </a:r>
            <a:r>
              <a:rPr lang="en-US" dirty="0"/>
              <a:t>side</a:t>
            </a:r>
            <a:endParaRPr lang="en-IN" dirty="0" smtClean="0"/>
          </a:p>
          <a:p>
            <a:r>
              <a:rPr lang="en-IN" dirty="0" smtClean="0"/>
              <a:t>I: </a:t>
            </a:r>
            <a:r>
              <a:rPr lang="en-IN" dirty="0" err="1" smtClean="0"/>
              <a:t>Zolendonic</a:t>
            </a:r>
            <a:r>
              <a:rPr lang="en-IN" dirty="0" smtClean="0"/>
              <a:t> acid </a:t>
            </a:r>
          </a:p>
          <a:p>
            <a:r>
              <a:rPr lang="en-IN" dirty="0" smtClean="0"/>
              <a:t>C: Placebo (normal saline)</a:t>
            </a:r>
          </a:p>
          <a:p>
            <a:r>
              <a:rPr lang="en-IN" dirty="0" smtClean="0"/>
              <a:t>O:T</a:t>
            </a:r>
            <a:r>
              <a:rPr lang="en-US" dirty="0" err="1" smtClean="0"/>
              <a:t>ime</a:t>
            </a:r>
            <a:r>
              <a:rPr lang="en-US" dirty="0" smtClean="0"/>
              <a:t> </a:t>
            </a:r>
            <a:r>
              <a:rPr lang="en-US" dirty="0"/>
              <a:t>to first </a:t>
            </a:r>
            <a:r>
              <a:rPr lang="en-US" dirty="0" smtClean="0"/>
              <a:t>occurrence of </a:t>
            </a:r>
            <a:r>
              <a:rPr lang="en-US" dirty="0"/>
              <a:t>a fragility </a:t>
            </a:r>
            <a:r>
              <a:rPr lang="en-US" dirty="0" smtClean="0"/>
              <a:t>fracture</a:t>
            </a:r>
          </a:p>
          <a:p>
            <a:r>
              <a:rPr lang="en-IN" dirty="0" smtClean="0"/>
              <a:t>T: </a:t>
            </a:r>
            <a:r>
              <a:rPr lang="en-US" dirty="0" smtClean="0"/>
              <a:t>September 2009 </a:t>
            </a:r>
            <a:r>
              <a:rPr lang="en-US" dirty="0"/>
              <a:t>through October </a:t>
            </a:r>
            <a:r>
              <a:rPr lang="en-US" dirty="0" smtClean="0"/>
              <a:t>2011 with f</a:t>
            </a:r>
            <a:r>
              <a:rPr lang="en-IN" dirty="0" err="1" smtClean="0"/>
              <a:t>ollow</a:t>
            </a:r>
            <a:r>
              <a:rPr lang="en-IN" dirty="0" smtClean="0"/>
              <a:t> up of 6 </a:t>
            </a:r>
            <a:r>
              <a:rPr lang="en-IN" dirty="0" err="1" smtClean="0"/>
              <a:t>yrs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5211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Was the study population clearly defined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Inclusion </a:t>
            </a:r>
            <a:r>
              <a:rPr lang="en-IN" dirty="0" smtClean="0"/>
              <a:t>criteria</a:t>
            </a:r>
          </a:p>
          <a:p>
            <a:endParaRPr lang="en-IN" dirty="0"/>
          </a:p>
          <a:p>
            <a:r>
              <a:rPr lang="en-US" dirty="0" smtClean="0"/>
              <a:t>Female </a:t>
            </a:r>
            <a:r>
              <a:rPr lang="en-US" dirty="0"/>
              <a:t>subjects aged &gt;65 years</a:t>
            </a:r>
            <a:endParaRPr lang="en-US" dirty="0" smtClean="0"/>
          </a:p>
          <a:p>
            <a:r>
              <a:rPr lang="en-US" dirty="0" smtClean="0"/>
              <a:t>&gt;</a:t>
            </a:r>
            <a:r>
              <a:rPr lang="en-US" dirty="0"/>
              <a:t>5 years postmenopausal </a:t>
            </a:r>
            <a:endParaRPr lang="en-US" dirty="0" smtClean="0"/>
          </a:p>
          <a:p>
            <a:r>
              <a:rPr lang="en-US" dirty="0" smtClean="0"/>
              <a:t>Life-expectancy </a:t>
            </a:r>
            <a:r>
              <a:rPr lang="en-US" dirty="0"/>
              <a:t>&gt;5 years.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Total hip T-score at either hip is between -1.0 and -2.5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793277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Exclusion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- Renal </a:t>
            </a:r>
            <a:r>
              <a:rPr lang="en-US" dirty="0"/>
              <a:t>impairment (</a:t>
            </a:r>
            <a:r>
              <a:rPr lang="en-US" dirty="0" err="1"/>
              <a:t>eGFR</a:t>
            </a:r>
            <a:r>
              <a:rPr lang="en-US" dirty="0"/>
              <a:t> &lt;30 mL/minute)</a:t>
            </a:r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en-US" dirty="0"/>
              <a:t>Active liver disease</a:t>
            </a:r>
          </a:p>
          <a:p>
            <a:pPr marL="0" indent="0">
              <a:buNone/>
            </a:pPr>
            <a:r>
              <a:rPr lang="en-US" dirty="0"/>
              <a:t>- Concurrent major systemic disease</a:t>
            </a:r>
          </a:p>
          <a:p>
            <a:pPr>
              <a:buFontTx/>
              <a:buChar char="-"/>
            </a:pPr>
            <a:r>
              <a:rPr lang="en-US" dirty="0" smtClean="0"/>
              <a:t>Active </a:t>
            </a:r>
            <a:r>
              <a:rPr lang="en-US" dirty="0"/>
              <a:t>malignancy </a:t>
            </a:r>
            <a:r>
              <a:rPr lang="en-US" dirty="0" smtClean="0"/>
              <a:t>within </a:t>
            </a:r>
            <a:r>
              <a:rPr lang="en-US" dirty="0"/>
              <a:t>the last 2 </a:t>
            </a:r>
            <a:r>
              <a:rPr lang="en-US" dirty="0" smtClean="0"/>
              <a:t>years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en-US" dirty="0"/>
              <a:t>Metabolic bone disease</a:t>
            </a:r>
          </a:p>
          <a:p>
            <a:pPr marL="0" indent="0">
              <a:buNone/>
            </a:pPr>
            <a:r>
              <a:rPr lang="en-US" dirty="0"/>
              <a:t>- Regular use of hormone replacement therapy within the previous 1 year</a:t>
            </a:r>
          </a:p>
          <a:p>
            <a:pPr marL="0" indent="0">
              <a:buNone/>
            </a:pPr>
            <a:r>
              <a:rPr lang="en-US" dirty="0"/>
              <a:t>- Treatment with bisphosphonates in the previous 1 year</a:t>
            </a:r>
          </a:p>
          <a:p>
            <a:pPr marL="0" indent="0">
              <a:buNone/>
            </a:pPr>
            <a:r>
              <a:rPr lang="en-US" dirty="0"/>
              <a:t>- Current treatment with oral glucocorticoid drugs in a dose ≥2.5 mg/day</a:t>
            </a:r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en-US" dirty="0"/>
              <a:t>BMD of lumbar spine (L1-L4) &lt;-3.0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442681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Were the outcome measures clearly defined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PRIMARY OUTCOME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ime </a:t>
            </a:r>
            <a:r>
              <a:rPr lang="en-US" dirty="0"/>
              <a:t>to first </a:t>
            </a:r>
            <a:r>
              <a:rPr lang="en-US" dirty="0" smtClean="0"/>
              <a:t>occurrence of </a:t>
            </a:r>
            <a:r>
              <a:rPr lang="en-US" dirty="0"/>
              <a:t>a fragility </a:t>
            </a:r>
            <a:r>
              <a:rPr lang="en-US" dirty="0" smtClean="0"/>
              <a:t>fracture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SECONDARY OUTCOME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occurrence </a:t>
            </a:r>
            <a:r>
              <a:rPr lang="en-US" dirty="0"/>
              <a:t>of a </a:t>
            </a:r>
            <a:r>
              <a:rPr lang="en-US" dirty="0" smtClean="0"/>
              <a:t>symptomatic (clinical</a:t>
            </a:r>
            <a:r>
              <a:rPr lang="en-US" dirty="0"/>
              <a:t>) </a:t>
            </a:r>
            <a:r>
              <a:rPr lang="en-US" dirty="0" smtClean="0"/>
              <a:t>fracture</a:t>
            </a:r>
            <a:endParaRPr lang="en-US" dirty="0"/>
          </a:p>
          <a:p>
            <a:r>
              <a:rPr lang="en-US" dirty="0" smtClean="0"/>
              <a:t>occurrence </a:t>
            </a:r>
            <a:r>
              <a:rPr lang="en-US" dirty="0"/>
              <a:t>of </a:t>
            </a:r>
            <a:r>
              <a:rPr lang="en-US" dirty="0" smtClean="0"/>
              <a:t>a vertebral fracture</a:t>
            </a:r>
          </a:p>
          <a:p>
            <a:r>
              <a:rPr lang="en-US" dirty="0" smtClean="0"/>
              <a:t>change </a:t>
            </a:r>
            <a:r>
              <a:rPr lang="en-US" dirty="0"/>
              <a:t>in </a:t>
            </a:r>
            <a:r>
              <a:rPr lang="en-US" dirty="0" smtClean="0"/>
              <a:t>height</a:t>
            </a:r>
          </a:p>
          <a:p>
            <a:r>
              <a:rPr lang="en-US" dirty="0" smtClean="0"/>
              <a:t>mortality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872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Exploratory </a:t>
            </a:r>
            <a:r>
              <a:rPr lang="en-US" dirty="0"/>
              <a:t>end </a:t>
            </a:r>
            <a:r>
              <a:rPr lang="en-US" dirty="0" smtClean="0"/>
              <a:t>points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occurrence </a:t>
            </a:r>
            <a:r>
              <a:rPr lang="en-US" dirty="0"/>
              <a:t>of </a:t>
            </a:r>
            <a:r>
              <a:rPr lang="en-US" dirty="0" err="1"/>
              <a:t>nonvertebral</a:t>
            </a:r>
            <a:r>
              <a:rPr lang="en-US" dirty="0"/>
              <a:t> </a:t>
            </a:r>
            <a:r>
              <a:rPr lang="en-US" dirty="0" smtClean="0"/>
              <a:t>fragility fracture</a:t>
            </a:r>
            <a:r>
              <a:rPr lang="en-US" dirty="0"/>
              <a:t>, symptomatic vertebral fracture, hip </a:t>
            </a:r>
            <a:r>
              <a:rPr lang="en-US" dirty="0" smtClean="0"/>
              <a:t>fracture, and </a:t>
            </a:r>
            <a:r>
              <a:rPr lang="en-US" dirty="0"/>
              <a:t>forearm or wrist </a:t>
            </a:r>
            <a:r>
              <a:rPr lang="en-US" dirty="0" smtClean="0"/>
              <a:t>fracture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718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Statistical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wo </a:t>
            </a:r>
            <a:r>
              <a:rPr lang="en-US" dirty="0"/>
              <a:t>groups </a:t>
            </a:r>
            <a:r>
              <a:rPr lang="en-US" dirty="0" smtClean="0"/>
              <a:t>of </a:t>
            </a:r>
            <a:r>
              <a:rPr lang="en-US" dirty="0" smtClean="0"/>
              <a:t> </a:t>
            </a:r>
            <a:r>
              <a:rPr lang="en-US" dirty="0"/>
              <a:t>921 </a:t>
            </a:r>
            <a:r>
              <a:rPr lang="en-US" dirty="0" smtClean="0"/>
              <a:t>women in each</a:t>
            </a:r>
            <a:endParaRPr lang="en-US" dirty="0"/>
          </a:p>
          <a:p>
            <a:r>
              <a:rPr lang="en-US" dirty="0"/>
              <a:t>T</a:t>
            </a:r>
            <a:r>
              <a:rPr lang="en-US" dirty="0" smtClean="0"/>
              <a:t>o </a:t>
            </a:r>
            <a:r>
              <a:rPr lang="en-US" dirty="0"/>
              <a:t>detect a hazard ratio for fragility fracture </a:t>
            </a:r>
            <a:r>
              <a:rPr lang="en-US" dirty="0" smtClean="0"/>
              <a:t>of 0.7 </a:t>
            </a:r>
            <a:r>
              <a:rPr lang="en-US" dirty="0"/>
              <a:t>favoring </a:t>
            </a:r>
            <a:r>
              <a:rPr lang="en-US" dirty="0" err="1"/>
              <a:t>zoledronate</a:t>
            </a:r>
            <a:r>
              <a:rPr lang="en-US" dirty="0"/>
              <a:t> over </a:t>
            </a:r>
            <a:r>
              <a:rPr lang="en-US" dirty="0" smtClean="0"/>
              <a:t>placebo</a:t>
            </a:r>
          </a:p>
          <a:p>
            <a:r>
              <a:rPr lang="en-US" dirty="0" smtClean="0"/>
              <a:t>Assuming an </a:t>
            </a:r>
            <a:r>
              <a:rPr lang="en-US" dirty="0"/>
              <a:t>event rate of 16% and a standard </a:t>
            </a:r>
            <a:r>
              <a:rPr lang="en-US" dirty="0" smtClean="0"/>
              <a:t>deviation 0.65.13</a:t>
            </a:r>
          </a:p>
          <a:p>
            <a:r>
              <a:rPr lang="en-US" dirty="0" smtClean="0"/>
              <a:t>80% Power</a:t>
            </a:r>
          </a:p>
          <a:p>
            <a:r>
              <a:rPr lang="en-US" dirty="0" smtClean="0"/>
              <a:t>P value 0.05</a:t>
            </a:r>
          </a:p>
          <a:p>
            <a:pPr marL="0" indent="0">
              <a:buNone/>
            </a:pP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4069309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serious was the risk of bias?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1618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248" y="166978"/>
            <a:ext cx="11067552" cy="572494"/>
          </a:xfrm>
        </p:spPr>
        <p:txBody>
          <a:bodyPr>
            <a:noAutofit/>
          </a:bodyPr>
          <a:lstStyle/>
          <a:p>
            <a:r>
              <a:rPr lang="en-IN" sz="3200" dirty="0" smtClean="0"/>
              <a:t>Did intervention and control groups begin the study with similar prognosis?</a:t>
            </a:r>
            <a:endParaRPr lang="en-IN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822825" y="2173394"/>
            <a:ext cx="5494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574" y="548640"/>
            <a:ext cx="6583680" cy="6219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9744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Were patients randomized?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Randomly assigned in 1:1 ratio</a:t>
            </a:r>
          </a:p>
          <a:p>
            <a:r>
              <a:rPr lang="en-US" dirty="0" smtClean="0"/>
              <a:t>Variable </a:t>
            </a:r>
            <a:r>
              <a:rPr lang="en-US" dirty="0"/>
              <a:t>block size that was prepared </a:t>
            </a:r>
            <a:r>
              <a:rPr lang="en-US" dirty="0" smtClean="0"/>
              <a:t>by the </a:t>
            </a:r>
            <a:r>
              <a:rPr lang="en-US" dirty="0"/>
              <a:t>trial statistician</a:t>
            </a:r>
            <a:r>
              <a:rPr lang="en-IN" dirty="0" smtClean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71534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Was randomization concealed?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097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Were patients similar at baseline with respect to known prognostic factors?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86445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Was prognostic balance maintained as the study progressed?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0" y="1787525"/>
            <a:ext cx="10515600" cy="4351338"/>
          </a:xfrm>
        </p:spPr>
        <p:txBody>
          <a:bodyPr/>
          <a:lstStyle/>
          <a:p>
            <a:r>
              <a:rPr lang="en-IN" dirty="0" smtClean="0"/>
              <a:t>Were patients, caregivers, collectors of the outcome data, adjudicators of outcome and data analysts aware of the group allocation?</a:t>
            </a:r>
          </a:p>
          <a:p>
            <a:r>
              <a:rPr lang="en-IN" dirty="0" smtClean="0"/>
              <a:t>No 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02222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" y="675861"/>
            <a:ext cx="5181600" cy="5135342"/>
          </a:xfrm>
        </p:spPr>
        <p:txBody>
          <a:bodyPr/>
          <a:lstStyle/>
          <a:p>
            <a:r>
              <a:rPr lang="en-IN" dirty="0"/>
              <a:t>Were the groups </a:t>
            </a:r>
            <a:r>
              <a:rPr lang="en-IN" dirty="0" err="1"/>
              <a:t>prognostically</a:t>
            </a:r>
            <a:r>
              <a:rPr lang="en-IN" dirty="0"/>
              <a:t> balanced at the study’s conclusion? </a:t>
            </a: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r>
              <a:rPr lang="en-IN" dirty="0" smtClean="0"/>
              <a:t>Was follow up complete?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662" y="55659"/>
            <a:ext cx="6575729" cy="6802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3137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Was the trial stopped early for benefit?</a:t>
            </a:r>
          </a:p>
          <a:p>
            <a:r>
              <a:rPr lang="en-IN" dirty="0" smtClean="0"/>
              <a:t>No</a:t>
            </a:r>
          </a:p>
          <a:p>
            <a:endParaRPr lang="en-IN" dirty="0"/>
          </a:p>
          <a:p>
            <a:r>
              <a:rPr lang="en-IN" dirty="0" smtClean="0"/>
              <a:t>Were patients analyzed in the groups that they were randomized?</a:t>
            </a:r>
          </a:p>
          <a:p>
            <a:r>
              <a:rPr lang="en-IN" dirty="0" smtClean="0"/>
              <a:t>Yes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3851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Did the investigators guard against unwarranted conclusion on inferiority?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Was the effect of the standard treatment preserved?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r>
              <a:rPr lang="en-IN" dirty="0" smtClean="0"/>
              <a:t>Did the investigators analyse patients based on the treatment they received and the groups to which they were assigned?</a:t>
            </a:r>
          </a:p>
          <a:p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5981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443" y="277662"/>
            <a:ext cx="10515600" cy="29483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What are the results?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878" y="779228"/>
            <a:ext cx="7347005" cy="6078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1853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021" y="699715"/>
            <a:ext cx="7903596" cy="5876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8834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420" y="1841024"/>
            <a:ext cx="6995160" cy="4320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96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precise was the </a:t>
            </a:r>
            <a:r>
              <a:rPr lang="en-US" dirty="0" smtClean="0"/>
              <a:t>estimate </a:t>
            </a:r>
            <a:r>
              <a:rPr lang="en-US" dirty="0"/>
              <a:t>of </a:t>
            </a:r>
            <a:r>
              <a:rPr lang="en-US" dirty="0" smtClean="0"/>
              <a:t>the treatment </a:t>
            </a:r>
            <a:r>
              <a:rPr lang="en-US" dirty="0"/>
              <a:t>effect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/>
              <a:t>H</a:t>
            </a:r>
            <a:r>
              <a:rPr lang="en-US" dirty="0" smtClean="0"/>
              <a:t>azard </a:t>
            </a:r>
            <a:r>
              <a:rPr lang="en-US" dirty="0"/>
              <a:t>ratio with </a:t>
            </a:r>
            <a:r>
              <a:rPr lang="en-US" dirty="0" err="1" smtClean="0"/>
              <a:t>zoledronate</a:t>
            </a:r>
            <a:r>
              <a:rPr lang="en-US" dirty="0" smtClean="0"/>
              <a:t>- 0.63</a:t>
            </a:r>
          </a:p>
          <a:p>
            <a:r>
              <a:rPr lang="en-US" dirty="0" smtClean="0"/>
              <a:t>95</a:t>
            </a:r>
            <a:r>
              <a:rPr lang="en-US" dirty="0"/>
              <a:t>% confidence </a:t>
            </a:r>
            <a:r>
              <a:rPr lang="en-US" dirty="0" smtClean="0"/>
              <a:t>interval, 0.50 </a:t>
            </a:r>
            <a:r>
              <a:rPr lang="en-US" dirty="0"/>
              <a:t>to 0.79; </a:t>
            </a:r>
            <a:r>
              <a:rPr lang="en-US" dirty="0" smtClean="0"/>
              <a:t>P&lt;0.001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04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can I apply the results to my patients?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Were the study patients similar to my patients?</a:t>
            </a:r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Race different</a:t>
            </a:r>
          </a:p>
          <a:p>
            <a:pPr marL="0" indent="0">
              <a:buNone/>
            </a:pPr>
            <a:r>
              <a:rPr lang="en-IN" dirty="0" smtClean="0"/>
              <a:t>Comorbidities may be different</a:t>
            </a:r>
          </a:p>
          <a:p>
            <a:pPr marL="0" indent="0">
              <a:buNone/>
            </a:pPr>
            <a:endParaRPr lang="en-IN" dirty="0" smtClean="0"/>
          </a:p>
          <a:p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277499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Were all patient important outcomes considered?</a:t>
            </a:r>
          </a:p>
          <a:p>
            <a:r>
              <a:rPr lang="en-IN" dirty="0" smtClean="0"/>
              <a:t>yes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916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Are the likely benefits of the novel treatment worth the potential harm?</a:t>
            </a:r>
          </a:p>
          <a:p>
            <a:endParaRPr lang="en-IN" dirty="0" smtClean="0"/>
          </a:p>
          <a:p>
            <a:r>
              <a:rPr lang="en-IN" dirty="0" smtClean="0"/>
              <a:t>NNT </a:t>
            </a:r>
          </a:p>
          <a:p>
            <a:pPr marL="0" indent="0">
              <a:buNone/>
            </a:pPr>
            <a:endParaRPr lang="en-IN" dirty="0" smtClean="0"/>
          </a:p>
          <a:p>
            <a:r>
              <a:rPr lang="en-IN" dirty="0" smtClean="0"/>
              <a:t>N</a:t>
            </a:r>
            <a:r>
              <a:rPr lang="en-US" dirty="0" smtClean="0"/>
              <a:t>umber </a:t>
            </a:r>
            <a:r>
              <a:rPr lang="en-US" dirty="0"/>
              <a:t>of women that </a:t>
            </a:r>
            <a:r>
              <a:rPr lang="en-US" dirty="0" smtClean="0"/>
              <a:t>would need </a:t>
            </a:r>
            <a:r>
              <a:rPr lang="en-US" dirty="0"/>
              <a:t>to be treated for 6 years to prevent the </a:t>
            </a:r>
            <a:r>
              <a:rPr lang="en-US" dirty="0" smtClean="0"/>
              <a:t>occurrence of </a:t>
            </a:r>
            <a:r>
              <a:rPr lang="en-US" dirty="0"/>
              <a:t>a fragility </a:t>
            </a:r>
            <a:r>
              <a:rPr lang="en-US" dirty="0" smtClean="0"/>
              <a:t>fracture in  1 women  - 15</a:t>
            </a:r>
          </a:p>
          <a:p>
            <a:r>
              <a:rPr lang="en-US" dirty="0"/>
              <a:t>T</a:t>
            </a:r>
            <a:r>
              <a:rPr lang="en-US" dirty="0" smtClean="0"/>
              <a:t>o </a:t>
            </a:r>
            <a:r>
              <a:rPr lang="en-US" dirty="0"/>
              <a:t>prevent the occurrence of a single </a:t>
            </a:r>
            <a:r>
              <a:rPr lang="en-US" dirty="0" smtClean="0"/>
              <a:t>fragility fracture - 10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401481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Limitation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Comorbidities not mentioned</a:t>
            </a:r>
          </a:p>
          <a:p>
            <a:r>
              <a:rPr lang="en-IN" dirty="0" smtClean="0"/>
              <a:t>Fracture  ? Pathological ? </a:t>
            </a:r>
            <a:r>
              <a:rPr lang="en-IN" smtClean="0"/>
              <a:t>Trivial fall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59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Conclusions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risk of </a:t>
            </a:r>
            <a:r>
              <a:rPr lang="en-US" dirty="0" err="1"/>
              <a:t>nonvertebral</a:t>
            </a:r>
            <a:r>
              <a:rPr lang="en-US" dirty="0"/>
              <a:t> or vertebral fragility fractures was significantly lower </a:t>
            </a:r>
            <a:r>
              <a:rPr lang="en-US" dirty="0" smtClean="0"/>
              <a:t>in women </a:t>
            </a:r>
            <a:r>
              <a:rPr lang="en-US" dirty="0"/>
              <a:t>with osteopenia who received </a:t>
            </a:r>
            <a:r>
              <a:rPr lang="en-US" dirty="0" err="1"/>
              <a:t>zoledronate</a:t>
            </a:r>
            <a:r>
              <a:rPr lang="en-US" dirty="0"/>
              <a:t> than in women who </a:t>
            </a:r>
            <a:r>
              <a:rPr lang="en-US" dirty="0" smtClean="0"/>
              <a:t>received placebo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5326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788</Words>
  <Application>Microsoft Office PowerPoint</Application>
  <PresentationFormat>Custom</PresentationFormat>
  <Paragraphs>113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Background</vt:lpstr>
      <vt:lpstr>Methods</vt:lpstr>
      <vt:lpstr>PowerPoint Presentation</vt:lpstr>
      <vt:lpstr>PICOT</vt:lpstr>
      <vt:lpstr>Was the study population clearly defined ?</vt:lpstr>
      <vt:lpstr>Exclusion criteria</vt:lpstr>
      <vt:lpstr>Were the outcome measures clearly defined ?</vt:lpstr>
      <vt:lpstr>PowerPoint Presentation</vt:lpstr>
      <vt:lpstr>Statistical analysis</vt:lpstr>
      <vt:lpstr>How serious was the risk of bias?</vt:lpstr>
      <vt:lpstr>Did intervention and control groups begin the study with similar prognosis?</vt:lpstr>
      <vt:lpstr>Were patients randomized?</vt:lpstr>
      <vt:lpstr>Was randomization concealed?</vt:lpstr>
      <vt:lpstr>Were patients similar at baseline with respect to known prognostic factors?</vt:lpstr>
      <vt:lpstr>Was prognostic balance maintained as the study progressed?</vt:lpstr>
      <vt:lpstr> </vt:lpstr>
      <vt:lpstr>PowerPoint Presentation</vt:lpstr>
      <vt:lpstr>Did the investigators guard against unwarranted conclusion on inferiority? </vt:lpstr>
      <vt:lpstr>What are the results?</vt:lpstr>
      <vt:lpstr>PowerPoint Presentation</vt:lpstr>
      <vt:lpstr>PowerPoint Presentation</vt:lpstr>
      <vt:lpstr>PowerPoint Presentation</vt:lpstr>
      <vt:lpstr>How can I apply the results to my patients? </vt:lpstr>
      <vt:lpstr>PowerPoint Presentation</vt:lpstr>
      <vt:lpstr>PowerPoint Presentation</vt:lpstr>
      <vt:lpstr>Limitation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User</cp:lastModifiedBy>
  <cp:revision>60</cp:revision>
  <dcterms:created xsi:type="dcterms:W3CDTF">2018-12-17T04:34:39Z</dcterms:created>
  <dcterms:modified xsi:type="dcterms:W3CDTF">2019-02-04T10:12:18Z</dcterms:modified>
</cp:coreProperties>
</file>