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94" r:id="rId4"/>
    <p:sldId id="268" r:id="rId5"/>
    <p:sldId id="284" r:id="rId6"/>
    <p:sldId id="285" r:id="rId7"/>
    <p:sldId id="269" r:id="rId8"/>
    <p:sldId id="270" r:id="rId9"/>
    <p:sldId id="271" r:id="rId10"/>
    <p:sldId id="286" r:id="rId11"/>
    <p:sldId id="265" r:id="rId12"/>
    <p:sldId id="287" r:id="rId13"/>
    <p:sldId id="259" r:id="rId14"/>
    <p:sldId id="288" r:id="rId15"/>
    <p:sldId id="289" r:id="rId16"/>
    <p:sldId id="260" r:id="rId17"/>
    <p:sldId id="261" r:id="rId18"/>
    <p:sldId id="290" r:id="rId19"/>
    <p:sldId id="291" r:id="rId20"/>
    <p:sldId id="292" r:id="rId21"/>
    <p:sldId id="293" r:id="rId22"/>
    <p:sldId id="262" r:id="rId23"/>
    <p:sldId id="263" r:id="rId24"/>
    <p:sldId id="26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-82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64B93D06-9501-46A3-899A-E55811E9A3EA}" type="datetimeFigureOut">
              <a:rPr lang="en-IN" smtClean="0"/>
              <a:t>07-02-2019</a:t>
            </a:fld>
            <a:endParaRPr lang="en-IN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4B93D06-9501-46A3-899A-E55811E9A3EA}" type="datetimeFigureOut">
              <a:rPr lang="en-IN" smtClean="0"/>
              <a:t>07-02-2019</a:t>
            </a:fld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64B93D06-9501-46A3-899A-E55811E9A3EA}" type="datetimeFigureOut">
              <a:rPr lang="en-IN" smtClean="0"/>
              <a:t>07-02-2019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9" name="Rectangle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07-02-2019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07-02-2019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4B93D06-9501-46A3-899A-E55811E9A3EA}" type="datetimeFigureOut">
              <a:rPr lang="en-IN" smtClean="0"/>
              <a:t>07-02-2019</a:t>
            </a:fld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07-02-2019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4B93D06-9501-46A3-899A-E55811E9A3EA}" type="datetimeFigureOut">
              <a:rPr lang="en-IN" smtClean="0"/>
              <a:t>07-02-2019</a:t>
            </a:fld>
            <a:endParaRPr lang="en-IN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I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4B93D06-9501-46A3-899A-E55811E9A3EA}" type="datetimeFigureOut">
              <a:rPr lang="en-IN" smtClean="0"/>
              <a:t>07-02-2019</a:t>
            </a:fld>
            <a:endParaRPr lang="en-IN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07-02-2019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07-02-2019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4B93D06-9501-46A3-899A-E55811E9A3EA}" type="datetimeFigureOut">
              <a:rPr lang="en-IN" smtClean="0"/>
              <a:t>07-02-2019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err="1" smtClean="0"/>
              <a:t>Asha</a:t>
            </a:r>
            <a:r>
              <a:rPr lang="en-IN" dirty="0" smtClean="0"/>
              <a:t> </a:t>
            </a:r>
            <a:r>
              <a:rPr lang="en-IN" dirty="0" err="1" smtClean="0"/>
              <a:t>Mathai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213" y="232756"/>
            <a:ext cx="8831497" cy="4771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01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Non-steroidal anti-inflammatory drugs (NSAIDs) are widely used to reduce inflammation </a:t>
            </a:r>
            <a:r>
              <a:rPr lang="en-US" dirty="0" smtClean="0"/>
              <a:t>and provide </a:t>
            </a:r>
            <a:r>
              <a:rPr lang="en-US" dirty="0"/>
              <a:t>pain relief.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act via reversible, competitive inhibition of </a:t>
            </a:r>
            <a:r>
              <a:rPr lang="en-US" dirty="0" err="1"/>
              <a:t>cyclo-oxygenase</a:t>
            </a:r>
            <a:r>
              <a:rPr lang="en-US" dirty="0"/>
              <a:t> (</a:t>
            </a:r>
            <a:r>
              <a:rPr lang="en-US" dirty="0" smtClean="0"/>
              <a:t>COX)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selective </a:t>
            </a:r>
            <a:r>
              <a:rPr lang="en-US" dirty="0"/>
              <a:t>COX-2 inhibitors (</a:t>
            </a:r>
            <a:r>
              <a:rPr lang="en-US" dirty="0" err="1"/>
              <a:t>coxibs</a:t>
            </a:r>
            <a:r>
              <a:rPr lang="en-US" dirty="0"/>
              <a:t>) which after successful market </a:t>
            </a:r>
            <a:r>
              <a:rPr lang="en-US" dirty="0" smtClean="0"/>
              <a:t>introduction were </a:t>
            </a:r>
            <a:r>
              <a:rPr lang="en-US" dirty="0"/>
              <a:t>considered with cardiovascular safety resulting in the voluntary </a:t>
            </a:r>
            <a:r>
              <a:rPr lang="en-US" dirty="0" smtClean="0"/>
              <a:t>withdrawal of </a:t>
            </a:r>
            <a:r>
              <a:rPr lang="en-US" dirty="0" err="1"/>
              <a:t>rofecoxib</a:t>
            </a:r>
            <a:r>
              <a:rPr lang="en-US" dirty="0"/>
              <a:t> in </a:t>
            </a:r>
            <a:r>
              <a:rPr lang="en-US" dirty="0" smtClean="0"/>
              <a:t>2004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increased </a:t>
            </a:r>
            <a:r>
              <a:rPr lang="en-US" dirty="0"/>
              <a:t>cardiovascular events may </a:t>
            </a:r>
            <a:r>
              <a:rPr lang="en-US" dirty="0" smtClean="0"/>
              <a:t>be related </a:t>
            </a:r>
            <a:r>
              <a:rPr lang="en-US" dirty="0"/>
              <a:t>to a </a:t>
            </a:r>
            <a:r>
              <a:rPr lang="en-US" dirty="0" err="1"/>
              <a:t>dysbalance</a:t>
            </a:r>
            <a:r>
              <a:rPr lang="en-US" dirty="0"/>
              <a:t> in COX-1 and COX-2 inhibition properties favoring thrombosis </a:t>
            </a:r>
            <a:r>
              <a:rPr lang="en-US" dirty="0" smtClean="0"/>
              <a:t>by vasoconstriction </a:t>
            </a:r>
            <a:r>
              <a:rPr lang="en-US" dirty="0"/>
              <a:t>and platelet </a:t>
            </a:r>
            <a:r>
              <a:rPr lang="en-US" dirty="0" smtClean="0"/>
              <a:t>aggregation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2423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Reviews by the United States Food and Drug Administration and the European Medicines Agency (EMA) concluded that </a:t>
            </a:r>
            <a:r>
              <a:rPr lang="en-US" dirty="0" err="1"/>
              <a:t>coxibs</a:t>
            </a:r>
            <a:r>
              <a:rPr lang="en-US" dirty="0"/>
              <a:t> increase the risk of CV </a:t>
            </a:r>
            <a:r>
              <a:rPr lang="en-US" dirty="0" smtClean="0"/>
              <a:t>events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Studies showed increased arterial thrombosis risk for non-selective (ns) NSAIDs, particularly when used in high doses and for </a:t>
            </a:r>
            <a:r>
              <a:rPr lang="en-US" dirty="0" smtClean="0"/>
              <a:t>long-term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Previously published meta-analyses of clinical trials or from observational studies reported on increased risks of composite cardiovascular endpoints for only a few traditional NSAIDs and </a:t>
            </a:r>
            <a:r>
              <a:rPr lang="en-US" dirty="0" err="1"/>
              <a:t>coxibs</a:t>
            </a:r>
            <a:endParaRPr lang="en-US" dirty="0"/>
          </a:p>
          <a:p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144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Population based  </a:t>
            </a:r>
            <a:r>
              <a:rPr lang="en-US" dirty="0"/>
              <a:t>nested case-control study </a:t>
            </a:r>
            <a:r>
              <a:rPr lang="en-US" dirty="0" smtClean="0"/>
              <a:t> within </a:t>
            </a:r>
            <a:r>
              <a:rPr lang="en-US" dirty="0"/>
              <a:t>a cohort of new NSAID </a:t>
            </a:r>
            <a:r>
              <a:rPr lang="en-US" dirty="0" smtClean="0"/>
              <a:t>users</a:t>
            </a:r>
          </a:p>
          <a:p>
            <a:r>
              <a:rPr lang="en-US" dirty="0" smtClean="0"/>
              <a:t>Data </a:t>
            </a:r>
            <a:r>
              <a:rPr lang="en-US" dirty="0"/>
              <a:t>for this study was obtained </a:t>
            </a:r>
            <a:r>
              <a:rPr lang="en-US" dirty="0" smtClean="0"/>
              <a:t>from</a:t>
            </a:r>
          </a:p>
          <a:p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six </a:t>
            </a:r>
            <a:r>
              <a:rPr lang="en-US" dirty="0"/>
              <a:t>different longitudinal population-based </a:t>
            </a:r>
            <a:r>
              <a:rPr lang="en-US" dirty="0" smtClean="0"/>
              <a:t>health care </a:t>
            </a:r>
            <a:r>
              <a:rPr lang="en-US" dirty="0"/>
              <a:t>databases from four European countries (</a:t>
            </a:r>
            <a:r>
              <a:rPr lang="en-US" dirty="0" err="1"/>
              <a:t>GePaRD</a:t>
            </a:r>
            <a:r>
              <a:rPr lang="en-US" dirty="0"/>
              <a:t> from Germany (GE), OSSIFF </a:t>
            </a:r>
            <a:r>
              <a:rPr lang="en-US" dirty="0" smtClean="0"/>
              <a:t>and </a:t>
            </a:r>
            <a:r>
              <a:rPr lang="en-US" dirty="0"/>
              <a:t> </a:t>
            </a:r>
            <a:r>
              <a:rPr lang="en-US" dirty="0" smtClean="0"/>
              <a:t>SISR </a:t>
            </a:r>
            <a:r>
              <a:rPr lang="en-US" dirty="0"/>
              <a:t>from Italy (IT), IPCI and PHARMO from the Netherlands (NL) and THIN from </a:t>
            </a:r>
            <a:r>
              <a:rPr lang="en-US" dirty="0" smtClean="0"/>
              <a:t>the United </a:t>
            </a:r>
            <a:r>
              <a:rPr lang="en-US" dirty="0"/>
              <a:t>Kingdom (UK))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 covering </a:t>
            </a:r>
            <a:r>
              <a:rPr lang="en-US" dirty="0"/>
              <a:t>a source population of around 32 million subjects.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84844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AIM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assess and summarize the risk of acute myocardial infarction (AMI) associated with the use of a large variety of individual NSAIDs</a:t>
            </a:r>
          </a:p>
        </p:txBody>
      </p:sp>
    </p:spTree>
    <p:extLst>
      <p:ext uri="{BB962C8B-B14F-4D97-AF65-F5344CB8AC3E}">
        <p14:creationId xmlns:p14="http://schemas.microsoft.com/office/powerpoint/2010/main" val="1490718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P:</a:t>
            </a:r>
            <a:r>
              <a:rPr lang="en-US" dirty="0"/>
              <a:t> patients aged &gt; 18 years who received at least one new NSAID </a:t>
            </a:r>
            <a:r>
              <a:rPr lang="en-US" dirty="0" smtClean="0"/>
              <a:t>prescription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dirty="0"/>
              <a:t>Cases: prescription for </a:t>
            </a:r>
            <a:r>
              <a:rPr lang="en-IN" dirty="0" smtClean="0"/>
              <a:t>NSAID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dirty="0"/>
              <a:t>Controls: No NSAID  </a:t>
            </a:r>
            <a:r>
              <a:rPr lang="en-IN" dirty="0" smtClean="0"/>
              <a:t>prescription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dirty="0"/>
              <a:t>O: </a:t>
            </a:r>
            <a:r>
              <a:rPr lang="en-US" dirty="0"/>
              <a:t>first hospitalization with a discharge diagnosis code of AMI or a first diagnosis of AMI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IN" dirty="0"/>
              <a:t>Time: </a:t>
            </a:r>
            <a:r>
              <a:rPr lang="en-US" dirty="0"/>
              <a:t>1 January 1999  to 31 December 2011</a:t>
            </a:r>
            <a:endParaRPr lang="en-IN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127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Cohort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Inclusion</a:t>
            </a:r>
            <a:r>
              <a:rPr lang="en-IN" dirty="0" smtClean="0"/>
              <a:t>: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US" dirty="0"/>
              <a:t>patients </a:t>
            </a:r>
            <a:r>
              <a:rPr lang="en-US" dirty="0" smtClean="0"/>
              <a:t>aged &gt; 18 </a:t>
            </a:r>
            <a:r>
              <a:rPr lang="en-US" dirty="0"/>
              <a:t>years who received at least </a:t>
            </a:r>
            <a:r>
              <a:rPr lang="en-US" dirty="0" smtClean="0"/>
              <a:t>one new </a:t>
            </a:r>
            <a:r>
              <a:rPr lang="en-US" dirty="0"/>
              <a:t>NSAID </a:t>
            </a:r>
            <a:r>
              <a:rPr lang="en-US" dirty="0" smtClean="0"/>
              <a:t>prescription</a:t>
            </a:r>
          </a:p>
          <a:p>
            <a:r>
              <a:rPr lang="en-US" dirty="0"/>
              <a:t>N</a:t>
            </a:r>
            <a:r>
              <a:rPr lang="en-US" dirty="0" smtClean="0"/>
              <a:t>eeded </a:t>
            </a:r>
            <a:r>
              <a:rPr lang="en-US" dirty="0"/>
              <a:t>to have at least one year of continuous </a:t>
            </a:r>
            <a:r>
              <a:rPr lang="en-US" dirty="0" smtClean="0"/>
              <a:t>database history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dirty="0" smtClean="0"/>
              <a:t>Exclusion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US" dirty="0" smtClean="0"/>
              <a:t>any </a:t>
            </a:r>
            <a:r>
              <a:rPr lang="en-US" dirty="0"/>
              <a:t>NSAID prescription in the year </a:t>
            </a:r>
            <a:r>
              <a:rPr lang="en-US" dirty="0" smtClean="0"/>
              <a:t>before</a:t>
            </a:r>
          </a:p>
          <a:p>
            <a:r>
              <a:rPr lang="en-US" dirty="0" smtClean="0"/>
              <a:t>Cancer diagnosis during </a:t>
            </a:r>
            <a:r>
              <a:rPr lang="en-US" dirty="0"/>
              <a:t>the one year preceding cohort </a:t>
            </a:r>
            <a:r>
              <a:rPr lang="en-US" dirty="0" smtClean="0"/>
              <a:t>entry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932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Outcomes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Primary outcome</a:t>
            </a:r>
            <a:r>
              <a:rPr lang="en-IN" dirty="0" smtClean="0"/>
              <a:t>: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US" dirty="0"/>
              <a:t>F</a:t>
            </a:r>
            <a:r>
              <a:rPr lang="en-US" dirty="0" smtClean="0"/>
              <a:t>irst </a:t>
            </a:r>
            <a:r>
              <a:rPr lang="en-US" dirty="0"/>
              <a:t>hospitalization with a discharge diagnosis code of AMI </a:t>
            </a:r>
            <a:r>
              <a:rPr lang="en-US" dirty="0" smtClean="0"/>
              <a:t>or </a:t>
            </a:r>
            <a:r>
              <a:rPr lang="en-US" dirty="0"/>
              <a:t>a first diagnosis of AMI </a:t>
            </a:r>
            <a:r>
              <a:rPr lang="en-US" dirty="0" smtClean="0"/>
              <a:t>during follow-up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574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NSAID USE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endParaRPr lang="en-IN" dirty="0" smtClean="0"/>
          </a:p>
          <a:p>
            <a:r>
              <a:rPr lang="en-US" dirty="0"/>
              <a:t>Exposure to individual NSAIDs was obtained from prescriptions or from outpatient drug </a:t>
            </a:r>
            <a:r>
              <a:rPr lang="en-US" dirty="0" err="1" smtClean="0"/>
              <a:t>dispensings</a:t>
            </a:r>
            <a:r>
              <a:rPr lang="en-US" dirty="0"/>
              <a:t> </a:t>
            </a:r>
            <a:r>
              <a:rPr lang="en-US" dirty="0" smtClean="0"/>
              <a:t>claims.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Duration </a:t>
            </a:r>
            <a:r>
              <a:rPr lang="en-US" dirty="0"/>
              <a:t>was obtained </a:t>
            </a:r>
            <a:endParaRPr lang="en-US" dirty="0" smtClean="0"/>
          </a:p>
          <a:p>
            <a:pPr lvl="1"/>
            <a:r>
              <a:rPr lang="en-US" dirty="0" smtClean="0"/>
              <a:t>by </a:t>
            </a:r>
            <a:r>
              <a:rPr lang="en-US" dirty="0"/>
              <a:t>dividing the total units by the daily number </a:t>
            </a:r>
            <a:r>
              <a:rPr lang="en-US" dirty="0" smtClean="0"/>
              <a:t>of units </a:t>
            </a:r>
            <a:r>
              <a:rPr lang="en-US" dirty="0"/>
              <a:t>prescribed </a:t>
            </a:r>
            <a:endParaRPr lang="en-US" dirty="0"/>
          </a:p>
          <a:p>
            <a:pPr lvl="1"/>
            <a:r>
              <a:rPr lang="en-US" dirty="0" smtClean="0"/>
              <a:t>based </a:t>
            </a:r>
            <a:r>
              <a:rPr lang="en-US" dirty="0"/>
              <a:t>on the country specific defined daily dose (DDD) </a:t>
            </a:r>
            <a:r>
              <a:rPr lang="en-US" dirty="0" smtClean="0"/>
              <a:t>values</a:t>
            </a:r>
          </a:p>
          <a:p>
            <a:endParaRPr lang="en-US" dirty="0" smtClean="0"/>
          </a:p>
          <a:p>
            <a:r>
              <a:rPr lang="en-US" dirty="0" err="1" smtClean="0"/>
              <a:t>Recency</a:t>
            </a:r>
            <a:r>
              <a:rPr lang="en-US" dirty="0" smtClean="0"/>
              <a:t> </a:t>
            </a:r>
            <a:r>
              <a:rPr lang="en-US" dirty="0"/>
              <a:t>of exposure to individual NSAIDs was classified using the interval between </a:t>
            </a:r>
            <a:r>
              <a:rPr lang="en-US" dirty="0" smtClean="0"/>
              <a:t>index date </a:t>
            </a:r>
            <a:r>
              <a:rPr lang="en-US" dirty="0"/>
              <a:t>and the end of the most recent NSAID use before the index date: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1</a:t>
            </a:r>
            <a:r>
              <a:rPr lang="en-US" dirty="0"/>
              <a:t>) </a:t>
            </a:r>
            <a:r>
              <a:rPr lang="en-US" dirty="0" smtClean="0"/>
              <a:t>14 </a:t>
            </a:r>
            <a:r>
              <a:rPr lang="en-US" dirty="0"/>
              <a:t>days </a:t>
            </a:r>
            <a:r>
              <a:rPr lang="en-US" dirty="0" smtClean="0"/>
              <a:t>before index </a:t>
            </a:r>
            <a:r>
              <a:rPr lang="en-US" dirty="0"/>
              <a:t>date classified as ‘current’ </a:t>
            </a:r>
            <a:r>
              <a:rPr lang="en-US" dirty="0" smtClean="0"/>
              <a:t>use</a:t>
            </a:r>
          </a:p>
          <a:p>
            <a:r>
              <a:rPr lang="en-US" dirty="0" smtClean="0"/>
              <a:t>2</a:t>
            </a:r>
            <a:r>
              <a:rPr lang="en-US" dirty="0"/>
              <a:t>) between 15 and 183 days before index date as ‘recent’</a:t>
            </a:r>
          </a:p>
          <a:p>
            <a:r>
              <a:rPr lang="en-US" dirty="0" smtClean="0"/>
              <a:t>3) &gt;184 </a:t>
            </a:r>
            <a:r>
              <a:rPr lang="en-US" dirty="0"/>
              <a:t>days before index date as ‘past</a:t>
            </a:r>
            <a:r>
              <a:rPr lang="en-US" dirty="0" smtClean="0"/>
              <a:t>’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377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Duration </a:t>
            </a:r>
            <a:r>
              <a:rPr lang="en-US" dirty="0"/>
              <a:t>of current use </a:t>
            </a:r>
          </a:p>
          <a:p>
            <a:r>
              <a:rPr lang="en-US" dirty="0"/>
              <a:t>very short (1–6 days)</a:t>
            </a:r>
          </a:p>
          <a:p>
            <a:r>
              <a:rPr lang="en-US" dirty="0"/>
              <a:t> short (7–29),</a:t>
            </a:r>
          </a:p>
          <a:p>
            <a:r>
              <a:rPr lang="en-US" dirty="0"/>
              <a:t>medium (30–89) </a:t>
            </a:r>
          </a:p>
          <a:p>
            <a:r>
              <a:rPr lang="en-US" dirty="0"/>
              <a:t>long  &gt; </a:t>
            </a:r>
            <a:r>
              <a:rPr lang="en-US" dirty="0" smtClean="0"/>
              <a:t>90</a:t>
            </a:r>
          </a:p>
          <a:p>
            <a:endParaRPr lang="en-US" dirty="0"/>
          </a:p>
          <a:p>
            <a:r>
              <a:rPr lang="en-US" dirty="0"/>
              <a:t> Dose of current exposure to each individual NSAID was classified using the ratio of prescribed daily dose (PDD) compared to DDD in order to allow for comparison across </a:t>
            </a:r>
            <a:r>
              <a:rPr lang="en-US" dirty="0" smtClean="0"/>
              <a:t>NSAIDs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daily dose was categorized </a:t>
            </a:r>
          </a:p>
          <a:p>
            <a:r>
              <a:rPr lang="en-US" dirty="0"/>
              <a:t> low dose (</a:t>
            </a:r>
            <a:r>
              <a:rPr lang="en-US" i="1" dirty="0"/>
              <a:t>&lt;</a:t>
            </a:r>
            <a:r>
              <a:rPr lang="en-US" dirty="0"/>
              <a:t>0.8 PDD/DDD)</a:t>
            </a:r>
          </a:p>
          <a:p>
            <a:r>
              <a:rPr lang="en-US" dirty="0"/>
              <a:t> normal dose (0.8– 1.2 PDD/DDD)</a:t>
            </a:r>
          </a:p>
          <a:p>
            <a:r>
              <a:rPr lang="en-US" dirty="0"/>
              <a:t>high dose &gt; 1.3 PDD/DDD)</a:t>
            </a:r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319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estimate the risk for AMI among current use of an individual NSAID in comparison </a:t>
            </a:r>
            <a:r>
              <a:rPr lang="en-US" dirty="0" smtClean="0"/>
              <a:t>to past </a:t>
            </a:r>
            <a:r>
              <a:rPr lang="en-US" dirty="0"/>
              <a:t>use of any NSAID, odds ratios were calculated using conditional logistic regression analyses</a:t>
            </a:r>
            <a:r>
              <a:rPr lang="en-IN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5558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Priori risk </a:t>
            </a:r>
            <a:r>
              <a:rPr lang="en-US" dirty="0"/>
              <a:t>factors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history of ischemic heart disease (excluding AMI)</a:t>
            </a:r>
          </a:p>
          <a:p>
            <a:r>
              <a:rPr lang="en-US" dirty="0"/>
              <a:t>history of stroke; heart failure; diabetes mellitus type 2; hyperlipidemia; smoking</a:t>
            </a:r>
          </a:p>
          <a:p>
            <a:r>
              <a:rPr lang="en-US" dirty="0"/>
              <a:t>use of ACE inhibitors, antithrombotic agents, low-dose aspirin, beta blockers, calcium channel blockers, diuretics, glucocorticoids, nitrates, oral contraceptives, platelet aggregation inhibitors, lipid lowering drugs and postmenopausal hormone therapy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potential confounders (obesity, osteoarthritis and use of anticoagulants). </a:t>
            </a:r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669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Are the results valid?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Did the cases and the control group have the same risk (chance) for being exposed in the past?</a:t>
            </a:r>
          </a:p>
          <a:p>
            <a:pPr lvl="1"/>
            <a:r>
              <a:rPr lang="en-IN" dirty="0" smtClean="0"/>
              <a:t>Were the cases and the control similar with respect to the indication or circumstances that would lead to the exposure?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4406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24" y="0"/>
            <a:ext cx="105465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4-Point Star 3"/>
          <p:cNvSpPr/>
          <p:nvPr/>
        </p:nvSpPr>
        <p:spPr>
          <a:xfrm flipH="1">
            <a:off x="1712559" y="1735809"/>
            <a:ext cx="209227" cy="19373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274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559" y="1934602"/>
            <a:ext cx="9136251" cy="455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251" y="1770197"/>
            <a:ext cx="912495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9559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Were the circumstances and the methods for determining exposure similar for cases and controls?</a:t>
            </a:r>
          </a:p>
          <a:p>
            <a:pPr lvl="1"/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568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are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How strong is the association between exposure and outcome</a:t>
            </a:r>
            <a:r>
              <a:rPr lang="en-IN" dirty="0" smtClean="0"/>
              <a:t>?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US" dirty="0"/>
              <a:t>study cohort comprised 8,535,952 new NSAID users </a:t>
            </a:r>
            <a:endParaRPr lang="en-US" dirty="0" smtClean="0"/>
          </a:p>
          <a:p>
            <a:r>
              <a:rPr lang="en-US" dirty="0" smtClean="0"/>
              <a:t>101,227 patients developed </a:t>
            </a:r>
            <a:r>
              <a:rPr lang="en-US" dirty="0"/>
              <a:t>an AMI after cohort </a:t>
            </a:r>
            <a:r>
              <a:rPr lang="en-US" dirty="0" smtClean="0"/>
              <a:t>entry.</a:t>
            </a:r>
          </a:p>
          <a:p>
            <a:r>
              <a:rPr lang="en-US" dirty="0" smtClean="0"/>
              <a:t>79,553 </a:t>
            </a:r>
            <a:r>
              <a:rPr lang="en-US" dirty="0"/>
              <a:t>(78.6%) cases could be matched to </a:t>
            </a:r>
            <a:r>
              <a:rPr lang="en-US" dirty="0" smtClean="0"/>
              <a:t>at least </a:t>
            </a:r>
            <a:r>
              <a:rPr lang="en-US" dirty="0"/>
              <a:t>one </a:t>
            </a:r>
            <a:r>
              <a:rPr lang="en-US" dirty="0" smtClean="0"/>
              <a:t>control</a:t>
            </a:r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263448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55" y="154984"/>
            <a:ext cx="9849172" cy="650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6453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84" y="0"/>
            <a:ext cx="5928101" cy="647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108" y="64980"/>
            <a:ext cx="55911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2577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92" y="0"/>
            <a:ext cx="6718515" cy="6765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4-Point Star 3"/>
          <p:cNvSpPr/>
          <p:nvPr/>
        </p:nvSpPr>
        <p:spPr>
          <a:xfrm>
            <a:off x="5780867" y="1294108"/>
            <a:ext cx="45719" cy="45719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4-Point Star 5"/>
          <p:cNvSpPr/>
          <p:nvPr/>
        </p:nvSpPr>
        <p:spPr>
          <a:xfrm>
            <a:off x="5576806" y="1779722"/>
            <a:ext cx="45719" cy="45719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4-Point Star 7"/>
          <p:cNvSpPr/>
          <p:nvPr/>
        </p:nvSpPr>
        <p:spPr>
          <a:xfrm>
            <a:off x="5553558" y="2639877"/>
            <a:ext cx="45719" cy="45719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4-Point Star 8"/>
          <p:cNvSpPr/>
          <p:nvPr/>
        </p:nvSpPr>
        <p:spPr>
          <a:xfrm>
            <a:off x="5576806" y="3918487"/>
            <a:ext cx="45719" cy="45719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254" y="5187573"/>
            <a:ext cx="17145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0666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67" y="54244"/>
            <a:ext cx="7803397" cy="680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999" y="1661709"/>
            <a:ext cx="17145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4-Point Star 5"/>
          <p:cNvSpPr/>
          <p:nvPr/>
        </p:nvSpPr>
        <p:spPr>
          <a:xfrm flipH="1" flipV="1">
            <a:off x="3239145" y="2162013"/>
            <a:ext cx="77492" cy="85239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4-Point Star 6"/>
          <p:cNvSpPr/>
          <p:nvPr/>
        </p:nvSpPr>
        <p:spPr>
          <a:xfrm>
            <a:off x="3277890" y="2781945"/>
            <a:ext cx="45719" cy="45719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4-Point Star 7"/>
          <p:cNvSpPr/>
          <p:nvPr/>
        </p:nvSpPr>
        <p:spPr>
          <a:xfrm flipH="1">
            <a:off x="3254641" y="3549112"/>
            <a:ext cx="45719" cy="54243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498" y="4311919"/>
            <a:ext cx="17145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000" y="4691627"/>
            <a:ext cx="17145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6562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How precise is the estimate of risk</a:t>
            </a:r>
            <a:r>
              <a:rPr lang="en-IN" dirty="0" smtClean="0"/>
              <a:t>?</a:t>
            </a:r>
          </a:p>
          <a:p>
            <a:pPr marL="0" indent="0">
              <a:buNone/>
            </a:pPr>
            <a:endParaRPr lang="en-IN" dirty="0" smtClean="0"/>
          </a:p>
          <a:p>
            <a:pPr lvl="1"/>
            <a:r>
              <a:rPr lang="en-IN" dirty="0" smtClean="0"/>
              <a:t>Pooled  data for  recent use of NSAIDS</a:t>
            </a:r>
          </a:p>
          <a:p>
            <a:pPr lvl="1"/>
            <a:r>
              <a:rPr lang="en-IN" dirty="0" smtClean="0"/>
              <a:t>OR- 1.08</a:t>
            </a:r>
          </a:p>
          <a:p>
            <a:pPr lvl="1"/>
            <a:r>
              <a:rPr lang="en-IN" dirty="0" smtClean="0"/>
              <a:t>Confidence interval (1.06- 1.11)</a:t>
            </a:r>
          </a:p>
          <a:p>
            <a:pPr marL="365760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74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can I apply the results to my patient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92451"/>
            <a:ext cx="9956800" cy="4873752"/>
          </a:xfrm>
        </p:spPr>
        <p:txBody>
          <a:bodyPr/>
          <a:lstStyle/>
          <a:p>
            <a:r>
              <a:rPr lang="en-IN" dirty="0" smtClean="0"/>
              <a:t>Were the study patients similar to patients in my practice?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Probably similar</a:t>
            </a:r>
          </a:p>
          <a:p>
            <a:pPr marL="0" indent="0">
              <a:buNone/>
            </a:pPr>
            <a:r>
              <a:rPr lang="en-IN" dirty="0" smtClean="0"/>
              <a:t>Except race and </a:t>
            </a:r>
            <a:r>
              <a:rPr lang="en-IN" dirty="0" smtClean="0"/>
              <a:t>  </a:t>
            </a:r>
            <a:r>
              <a:rPr lang="en-IN" dirty="0" smtClean="0"/>
              <a:t>I</a:t>
            </a:r>
            <a:r>
              <a:rPr lang="en-IN" dirty="0" smtClean="0"/>
              <a:t>ncreased  comorbidities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IN" dirty="0" smtClean="0"/>
              <a:t>Was the duration of follow up adequate</a:t>
            </a:r>
            <a:r>
              <a:rPr lang="en-IN" dirty="0" smtClean="0"/>
              <a:t>?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22817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Is the exposure similar to what might occur in my patient?</a:t>
            </a:r>
          </a:p>
          <a:p>
            <a:pPr lvl="1"/>
            <a:endParaRPr lang="en-IN" dirty="0" smtClean="0"/>
          </a:p>
          <a:p>
            <a:pPr lvl="1"/>
            <a:r>
              <a:rPr lang="en-IN" dirty="0"/>
              <a:t>P</a:t>
            </a:r>
            <a:r>
              <a:rPr lang="en-IN" dirty="0" smtClean="0"/>
              <a:t>ossibly</a:t>
            </a:r>
            <a:endParaRPr lang="en-IN" dirty="0" smtClean="0"/>
          </a:p>
          <a:p>
            <a:endParaRPr lang="en-IN" dirty="0"/>
          </a:p>
          <a:p>
            <a:r>
              <a:rPr lang="en-IN" dirty="0" smtClean="0"/>
              <a:t>What is the magnitude of the risk?</a:t>
            </a:r>
          </a:p>
          <a:p>
            <a:pPr lvl="1"/>
            <a:r>
              <a:rPr lang="en-IN" dirty="0" smtClean="0"/>
              <a:t>1.08 </a:t>
            </a:r>
            <a:r>
              <a:rPr lang="en-IN" dirty="0" smtClean="0"/>
              <a:t>increased risk </a:t>
            </a:r>
            <a:r>
              <a:rPr lang="en-IN" dirty="0" smtClean="0"/>
              <a:t> of AMI</a:t>
            </a:r>
          </a:p>
          <a:p>
            <a:pPr marL="365760" lvl="1" indent="0">
              <a:buNone/>
            </a:pPr>
            <a:endParaRPr lang="en-IN" dirty="0"/>
          </a:p>
          <a:p>
            <a:r>
              <a:rPr lang="en-IN" dirty="0" smtClean="0"/>
              <a:t>Are there benefits that offset the risks of the exposure?</a:t>
            </a:r>
          </a:p>
          <a:p>
            <a:pPr marL="365760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877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699</TotalTime>
  <Words>877</Words>
  <Application>Microsoft Office PowerPoint</Application>
  <PresentationFormat>Custom</PresentationFormat>
  <Paragraphs>112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Oriel</vt:lpstr>
      <vt:lpstr>PowerPoint Presentation</vt:lpstr>
      <vt:lpstr>Background</vt:lpstr>
      <vt:lpstr>PowerPoint Presentation</vt:lpstr>
      <vt:lpstr>Methods</vt:lpstr>
      <vt:lpstr>PowerPoint Presentation</vt:lpstr>
      <vt:lpstr>PowerPoint Presentation</vt:lpstr>
      <vt:lpstr>Study Cohort</vt:lpstr>
      <vt:lpstr>Outcomes</vt:lpstr>
      <vt:lpstr>NSAID USE </vt:lpstr>
      <vt:lpstr>PowerPoint Presentation</vt:lpstr>
      <vt:lpstr>Statistical Analysis</vt:lpstr>
      <vt:lpstr>PowerPoint Presentation</vt:lpstr>
      <vt:lpstr>Are the results valid?</vt:lpstr>
      <vt:lpstr>PowerPoint Presentation</vt:lpstr>
      <vt:lpstr>PowerPoint Presentation</vt:lpstr>
      <vt:lpstr>PowerPoint Presentation</vt:lpstr>
      <vt:lpstr>What are the results?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can I apply the results to my patient care?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User</cp:lastModifiedBy>
  <cp:revision>30</cp:revision>
  <dcterms:created xsi:type="dcterms:W3CDTF">2018-12-25T19:40:23Z</dcterms:created>
  <dcterms:modified xsi:type="dcterms:W3CDTF">2019-02-07T09:15:36Z</dcterms:modified>
</cp:coreProperties>
</file>