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7"/>
  </p:notesMasterIdLst>
  <p:sldIdLst>
    <p:sldId id="256" r:id="rId2"/>
    <p:sldId id="290" r:id="rId3"/>
    <p:sldId id="291" r:id="rId4"/>
    <p:sldId id="273" r:id="rId5"/>
    <p:sldId id="261" r:id="rId6"/>
    <p:sldId id="257" r:id="rId7"/>
    <p:sldId id="258" r:id="rId8"/>
    <p:sldId id="259" r:id="rId9"/>
    <p:sldId id="262" r:id="rId10"/>
    <p:sldId id="263" r:id="rId11"/>
    <p:sldId id="260" r:id="rId12"/>
    <p:sldId id="264" r:id="rId13"/>
    <p:sldId id="265" r:id="rId14"/>
    <p:sldId id="288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333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D3BCA-E825-43C0-A42C-8F61D2B788F2}" type="datetimeFigureOut">
              <a:rPr lang="en-IN" smtClean="0"/>
              <a:t>10-01-2019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502EE-F5E7-416D-8D4B-A6A8A0BE7C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5753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2D1CD-C594-4474-A035-DADA5F12E437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D490-2476-4FAC-8E51-B965E1DFE303}" type="datetime1">
              <a:rPr lang="en-US" smtClean="0"/>
              <a:t>1/10/2019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54C4-D69C-49B5-9FE2-75FE970C02CC}" type="datetime1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C0AF9-907D-49E5-8BE0-0DD9927A0E22}" type="datetime1">
              <a:rPr lang="en-US" smtClean="0"/>
              <a:t>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74A74-4A84-4E7A-AD9E-9ED1BCE4D955}" type="datetime1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B49C-BE79-4C4C-A041-B1E3FEDB5EED}" type="datetime1">
              <a:rPr lang="en-US" smtClean="0"/>
              <a:t>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B756-283F-472D-848F-01F011A4D7C6}" type="datetime1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109A-647A-4519-8BD8-10575A620E29}" type="datetime1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90F58-FE1D-4DC7-93DC-8710D7466D6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2440-40C5-4828-A4ED-FE6EC425446A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D43075A-E14D-457B-991A-F9BFE6CDEAC8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teramericanheart.org/?lang=eng" TargetMode="External"/><Relationship Id="rId3" Type="http://schemas.openxmlformats.org/officeDocument/2006/relationships/hyperlink" Target="http://www.erc.edu/" TargetMode="External"/><Relationship Id="rId7" Type="http://schemas.openxmlformats.org/officeDocument/2006/relationships/hyperlink" Target="http://www.resus.co.za/" TargetMode="External"/><Relationship Id="rId2" Type="http://schemas.openxmlformats.org/officeDocument/2006/relationships/hyperlink" Target="http://www.heart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zrc.org.nz/" TargetMode="External"/><Relationship Id="rId5" Type="http://schemas.openxmlformats.org/officeDocument/2006/relationships/hyperlink" Target="http://www.resus.org.au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://www.heartandstroke.com/" TargetMode="External"/><Relationship Id="rId9" Type="http://schemas.openxmlformats.org/officeDocument/2006/relationships/hyperlink" Target="http://resuscitationcouncil.asia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embase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AD4B-92E8-45C2-A27B-D523CD8DA639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1"/>
            <a:ext cx="8915400" cy="243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1828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071" y="4074178"/>
            <a:ext cx="1905000" cy="2183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70689"/>
            <a:ext cx="63246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87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Scenario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b="0" i="1" dirty="0"/>
              <a:t>You are the medical and education director of a regional emergency medical system with both basic and advanced life support capabilities. </a:t>
            </a:r>
            <a:endParaRPr lang="en-GB" b="0" i="1" dirty="0" smtClean="0"/>
          </a:p>
          <a:p>
            <a:pPr>
              <a:lnSpc>
                <a:spcPct val="150000"/>
              </a:lnSpc>
            </a:pPr>
            <a:r>
              <a:rPr lang="en-GB" b="0" i="1" dirty="0" smtClean="0"/>
              <a:t>A </a:t>
            </a:r>
            <a:r>
              <a:rPr lang="en-GB" b="0" i="1" dirty="0"/>
              <a:t>qualitative update and revision is due as a result of the publication of substantially revised American Heart Association </a:t>
            </a:r>
            <a:r>
              <a:rPr lang="en-GB" b="0" i="1" dirty="0" err="1"/>
              <a:t>guidelinesfor</a:t>
            </a:r>
            <a:r>
              <a:rPr lang="en-GB" b="0" i="1" dirty="0"/>
              <a:t> Advanced Cardiac Life Support. </a:t>
            </a:r>
            <a:endParaRPr lang="en-GB" b="0" i="1" dirty="0" smtClean="0"/>
          </a:p>
          <a:p>
            <a:pPr>
              <a:lnSpc>
                <a:spcPct val="150000"/>
              </a:lnSpc>
            </a:pPr>
            <a:r>
              <a:rPr lang="en-GB" b="0" i="1" dirty="0" smtClean="0"/>
              <a:t>Several </a:t>
            </a:r>
            <a:r>
              <a:rPr lang="en-GB" b="0" i="1" dirty="0"/>
              <a:t>of your colleagues have asked you about possible changes to the resuscitation protocols for cardiac arrest, and particularly the use of new line drugs such as vasopressin and </a:t>
            </a:r>
            <a:r>
              <a:rPr lang="en-GB" b="0" i="1" dirty="0" err="1"/>
              <a:t>amiodarone</a:t>
            </a:r>
            <a:r>
              <a:rPr lang="en-GB" b="0" i="1" dirty="0"/>
              <a:t> in preference to epinephrine and </a:t>
            </a:r>
            <a:r>
              <a:rPr lang="en-GB" b="0" i="1" dirty="0" err="1"/>
              <a:t>lidocaine</a:t>
            </a:r>
            <a:r>
              <a:rPr lang="en-GB" b="0" i="1" dirty="0"/>
              <a:t>, drugs that your paramedics are used to using. </a:t>
            </a:r>
            <a:endParaRPr lang="en-IN" b="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8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b="0" i="1" dirty="0"/>
              <a:t>Your paramedic ambulances do not stock either vasopressin or </a:t>
            </a:r>
            <a:r>
              <a:rPr lang="en-GB" b="0" i="1" dirty="0" err="1"/>
              <a:t>amiodarone</a:t>
            </a:r>
            <a:r>
              <a:rPr lang="en-GB" b="0" i="1" dirty="0"/>
              <a:t>, nor do your training and recertification programs include them. Incorporating these interventions will require considerable effort to implement</a:t>
            </a:r>
            <a:r>
              <a:rPr lang="en-GB" b="0" i="1"/>
              <a:t>. </a:t>
            </a:r>
            <a:endParaRPr lang="en-GB" b="0" i="1" smtClean="0"/>
          </a:p>
          <a:p>
            <a:pPr>
              <a:lnSpc>
                <a:spcPct val="150000"/>
              </a:lnSpc>
            </a:pPr>
            <a:r>
              <a:rPr lang="en-GB" b="0" i="1" smtClean="0"/>
              <a:t>You </a:t>
            </a:r>
            <a:r>
              <a:rPr lang="en-GB" b="0" i="1" dirty="0"/>
              <a:t>decide to look at the new guidelines in detail before committing yourself making a major revision in your protocols. A quick search of the National Guidelines Clearing House site (http://www.guideline.gov/) using the phrase “cardiac life support” leads you to a summary of the AHA 2005 ACLS update and identifies the November 29, 2005 and December 13, 2005 issues of Circulation as the source of the detailed elaboration of the guides.</a:t>
            </a:r>
            <a:endParaRPr lang="en-IN" b="0" i="1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2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218882"/>
          </a:xfrm>
        </p:spPr>
        <p:txBody>
          <a:bodyPr/>
          <a:lstStyle/>
          <a:p>
            <a:r>
              <a:rPr lang="en-GB" dirty="0" smtClean="0"/>
              <a:t>Guidelines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74800"/>
            <a:ext cx="41910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r>
              <a:rPr lang="en-GB" sz="4200" b="0" dirty="0" smtClean="0"/>
              <a:t>Electrical therapies</a:t>
            </a:r>
          </a:p>
          <a:p>
            <a:r>
              <a:rPr lang="en-GB" sz="4200" b="0" dirty="0" smtClean="0"/>
              <a:t>CPR techniques and devices</a:t>
            </a:r>
          </a:p>
          <a:p>
            <a:r>
              <a:rPr lang="en-GB" sz="4200" b="0" dirty="0" smtClean="0"/>
              <a:t>Adjuncts for airway control </a:t>
            </a:r>
            <a:endParaRPr lang="en-GB" sz="4200" b="0" dirty="0"/>
          </a:p>
          <a:p>
            <a:r>
              <a:rPr lang="en-GB" sz="4200" b="0" dirty="0" smtClean="0"/>
              <a:t>Management of cardiac arrest</a:t>
            </a:r>
          </a:p>
          <a:p>
            <a:r>
              <a:rPr lang="en-GB" sz="4200" b="0" dirty="0" smtClean="0"/>
              <a:t>Management of symptomatic </a:t>
            </a:r>
            <a:r>
              <a:rPr lang="en-GB" sz="4200" b="0" dirty="0" err="1" smtClean="0"/>
              <a:t>bradycardia</a:t>
            </a:r>
            <a:endParaRPr lang="en-GB" sz="4200" b="0" dirty="0" smtClean="0"/>
          </a:p>
          <a:p>
            <a:r>
              <a:rPr lang="en-GB" sz="4200" b="0" dirty="0" smtClean="0"/>
              <a:t>Monitoring and medications</a:t>
            </a:r>
          </a:p>
          <a:p>
            <a:r>
              <a:rPr lang="en-GB" sz="4200" b="0" dirty="0" smtClean="0"/>
              <a:t>Post resuscitation support </a:t>
            </a:r>
          </a:p>
          <a:p>
            <a:r>
              <a:rPr lang="en-GB" sz="4200" b="0" dirty="0" smtClean="0"/>
              <a:t>Stabilisation of patient with ACS</a:t>
            </a:r>
          </a:p>
          <a:p>
            <a:r>
              <a:rPr lang="en-GB" sz="4200" b="0" dirty="0"/>
              <a:t>Adult </a:t>
            </a:r>
            <a:r>
              <a:rPr lang="en-GB" sz="4200" b="0" dirty="0" smtClean="0"/>
              <a:t>Stroke Life </a:t>
            </a:r>
            <a:r>
              <a:rPr lang="en-GB" sz="4200" b="0" dirty="0"/>
              <a:t>threatening electrolyte abnormalities</a:t>
            </a:r>
          </a:p>
          <a:p>
            <a:r>
              <a:rPr lang="en-GB" sz="4200" b="0" dirty="0"/>
              <a:t>Toxicology in ECC</a:t>
            </a:r>
          </a:p>
          <a:p>
            <a:r>
              <a:rPr lang="en-GB" sz="4200" b="0" dirty="0"/>
              <a:t>Drowning</a:t>
            </a:r>
          </a:p>
          <a:p>
            <a:endParaRPr lang="en-GB" dirty="0" smtClean="0"/>
          </a:p>
          <a:p>
            <a:endParaRPr lang="en-IN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343400" y="1574800"/>
            <a:ext cx="4572000" cy="45259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r>
              <a:rPr lang="en-GB" sz="4200" b="0" dirty="0" smtClean="0"/>
              <a:t>Hypothermia</a:t>
            </a:r>
            <a:endParaRPr lang="en-GB" sz="4200" b="0" dirty="0"/>
          </a:p>
          <a:p>
            <a:r>
              <a:rPr lang="en-GB" sz="4200" b="0" dirty="0"/>
              <a:t>Near fatal asthma</a:t>
            </a:r>
          </a:p>
          <a:p>
            <a:r>
              <a:rPr lang="en-GB" sz="4200" b="0" dirty="0"/>
              <a:t>Anaphylaxis</a:t>
            </a:r>
          </a:p>
          <a:p>
            <a:r>
              <a:rPr lang="en-GB" sz="4200" b="0" dirty="0"/>
              <a:t>Cardiac arrest associated </a:t>
            </a:r>
            <a:r>
              <a:rPr lang="en-GB" sz="4200" b="0" dirty="0" smtClean="0"/>
              <a:t>with </a:t>
            </a:r>
            <a:r>
              <a:rPr lang="en-GB" sz="4200" b="0" dirty="0"/>
              <a:t>trauma</a:t>
            </a:r>
          </a:p>
          <a:p>
            <a:r>
              <a:rPr lang="en-GB" sz="4200" b="0" dirty="0"/>
              <a:t>Cardiac arrest </a:t>
            </a:r>
            <a:r>
              <a:rPr lang="en-GB" sz="4200" b="0" dirty="0" smtClean="0"/>
              <a:t>associated </a:t>
            </a:r>
            <a:r>
              <a:rPr lang="en-GB" sz="4200" b="0" dirty="0"/>
              <a:t>with </a:t>
            </a:r>
            <a:r>
              <a:rPr lang="en-GB" sz="4200" b="0" dirty="0" smtClean="0"/>
              <a:t>pregnancy</a:t>
            </a:r>
            <a:endParaRPr lang="en-GB" sz="4200" b="0" dirty="0"/>
          </a:p>
          <a:p>
            <a:r>
              <a:rPr lang="en-GB" sz="4200" b="0" dirty="0" smtClean="0"/>
              <a:t>Electric </a:t>
            </a:r>
            <a:r>
              <a:rPr lang="en-GB" sz="4200" b="0" dirty="0"/>
              <a:t>shock </a:t>
            </a:r>
          </a:p>
          <a:p>
            <a:r>
              <a:rPr lang="en-GB" sz="4200" b="0" dirty="0"/>
              <a:t>Paediatric BLS</a:t>
            </a:r>
          </a:p>
          <a:p>
            <a:r>
              <a:rPr lang="en-GB" sz="4200" b="0" dirty="0"/>
              <a:t>Paediatric advanced life support</a:t>
            </a:r>
          </a:p>
          <a:p>
            <a:r>
              <a:rPr lang="en-GB" sz="4200" b="0" dirty="0"/>
              <a:t>Neonatal resuscitation guidelines</a:t>
            </a:r>
          </a:p>
          <a:p>
            <a:r>
              <a:rPr lang="en-GB" sz="4200" b="0" dirty="0"/>
              <a:t>First aid</a:t>
            </a:r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24200"/>
            <a:ext cx="7543800" cy="1371600"/>
          </a:xfrm>
        </p:spPr>
        <p:txBody>
          <a:bodyPr/>
          <a:lstStyle/>
          <a:p>
            <a:r>
              <a:rPr lang="en-GB" dirty="0" smtClean="0"/>
              <a:t>SCOPE AND PURPOSE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6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848600" cy="1371600"/>
          </a:xfrm>
        </p:spPr>
        <p:txBody>
          <a:bodyPr>
            <a:normAutofit/>
          </a:bodyPr>
          <a:lstStyle/>
          <a:p>
            <a:r>
              <a:rPr lang="en-GB" sz="2400" b="1" dirty="0"/>
              <a:t>The overall objective(s) of the guideline is (are) specifically described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r>
              <a:rPr lang="en-GB" dirty="0">
                <a:solidFill>
                  <a:srgbClr val="00B0F0"/>
                </a:solidFill>
              </a:rPr>
              <a:t>• </a:t>
            </a:r>
            <a:r>
              <a:rPr lang="en-GB" dirty="0" smtClean="0">
                <a:solidFill>
                  <a:srgbClr val="00B0F0"/>
                </a:solidFill>
              </a:rPr>
              <a:t>Health </a:t>
            </a:r>
            <a:r>
              <a:rPr lang="en-GB" dirty="0">
                <a:solidFill>
                  <a:srgbClr val="00B0F0"/>
                </a:solidFill>
              </a:rPr>
              <a:t>intent </a:t>
            </a:r>
            <a:r>
              <a:rPr lang="en-GB" dirty="0"/>
              <a:t>: </a:t>
            </a:r>
            <a:r>
              <a:rPr lang="en-GB" dirty="0" smtClean="0"/>
              <a:t>Yes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>
                <a:solidFill>
                  <a:srgbClr val="00B0F0"/>
                </a:solidFill>
              </a:rPr>
              <a:t>Expected </a:t>
            </a:r>
            <a:r>
              <a:rPr lang="en-GB" dirty="0">
                <a:solidFill>
                  <a:srgbClr val="00B0F0"/>
                </a:solidFill>
              </a:rPr>
              <a:t>benefit or </a:t>
            </a:r>
            <a:r>
              <a:rPr lang="en-GB" dirty="0" smtClean="0">
                <a:solidFill>
                  <a:srgbClr val="00B0F0"/>
                </a:solidFill>
              </a:rPr>
              <a:t>outcome: </a:t>
            </a:r>
          </a:p>
          <a:p>
            <a:pPr marL="800100" lvl="1" indent="-342900"/>
            <a:r>
              <a:rPr lang="en-GB" b="0" dirty="0" smtClean="0"/>
              <a:t>All guidelines did not have objectives clearly written </a:t>
            </a:r>
            <a:r>
              <a:rPr lang="en-GB" b="0" dirty="0" err="1" smtClean="0"/>
              <a:t>eg</a:t>
            </a:r>
            <a:r>
              <a:rPr lang="en-GB" b="0" dirty="0" smtClean="0"/>
              <a:t>: </a:t>
            </a:r>
            <a:r>
              <a:rPr lang="en-GB" b="0" dirty="0" err="1" smtClean="0"/>
              <a:t>Mangement</a:t>
            </a:r>
            <a:r>
              <a:rPr lang="en-GB" b="0" dirty="0" smtClean="0"/>
              <a:t> of acute severe asthma. However they were all modifications from the main life support.</a:t>
            </a:r>
          </a:p>
          <a:p>
            <a:pPr marL="800100" lvl="1" indent="-342900"/>
            <a:r>
              <a:rPr lang="en-GB" dirty="0" smtClean="0"/>
              <a:t>However : post resuscitation guidelines: objectives well written</a:t>
            </a:r>
          </a:p>
          <a:p>
            <a:pPr marL="800100" lvl="1" indent="-342900"/>
            <a:r>
              <a:rPr lang="en-GB" b="0" dirty="0" smtClean="0"/>
              <a:t>Others</a:t>
            </a:r>
            <a:endParaRPr lang="en-GB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>
                <a:solidFill>
                  <a:srgbClr val="00B0F0"/>
                </a:solidFill>
              </a:rPr>
              <a:t>Targets: </a:t>
            </a:r>
            <a:r>
              <a:rPr lang="en-GB" b="0" dirty="0"/>
              <a:t>Adults, paediatric, disease category mentioned clearly</a:t>
            </a:r>
            <a:endParaRPr lang="en-IN" b="0" dirty="0"/>
          </a:p>
          <a:p>
            <a:pPr marL="342900" indent="-342900">
              <a:buFont typeface="Arial" pitchFamily="34" charset="0"/>
              <a:buChar char="•"/>
            </a:pPr>
            <a:endParaRPr lang="en-GB" dirty="0" smtClean="0"/>
          </a:p>
          <a:p>
            <a:endParaRPr lang="en-GB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03FC-90A4-4235-823B-26C0B4C0C7E4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54864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nut 9"/>
          <p:cNvSpPr/>
          <p:nvPr/>
        </p:nvSpPr>
        <p:spPr>
          <a:xfrm>
            <a:off x="5676900" y="5486399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09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820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health question(s) covered by the guideline is (are) specifically described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373563"/>
          </a:xfrm>
        </p:spPr>
        <p:txBody>
          <a:bodyPr/>
          <a:lstStyle/>
          <a:p>
            <a:r>
              <a:rPr lang="en-GB" b="0" dirty="0" smtClean="0"/>
              <a:t>Yes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b="0" dirty="0" smtClean="0"/>
              <a:t>Target </a:t>
            </a:r>
            <a:r>
              <a:rPr lang="en-GB" b="0" dirty="0"/>
              <a:t>population </a:t>
            </a:r>
            <a:r>
              <a:rPr lang="en-GB" b="0" dirty="0" smtClean="0"/>
              <a:t>: STEMI, Stroke, arrest identification mentioned</a:t>
            </a:r>
          </a:p>
          <a:p>
            <a:endParaRPr lang="en-GB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b="0" dirty="0" smtClean="0"/>
              <a:t>Interventions: Medications and doses mentioned</a:t>
            </a:r>
          </a:p>
          <a:p>
            <a:endParaRPr lang="en-GB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b="0" dirty="0" smtClean="0"/>
              <a:t>Outcome: Mentioned</a:t>
            </a:r>
          </a:p>
          <a:p>
            <a:pPr marL="342900" indent="-342900">
              <a:buFont typeface="Arial" pitchFamily="34" charset="0"/>
              <a:buChar char="•"/>
            </a:pPr>
            <a:endParaRPr lang="en-GB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2578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nut 9"/>
          <p:cNvSpPr/>
          <p:nvPr/>
        </p:nvSpPr>
        <p:spPr>
          <a:xfrm>
            <a:off x="7364185" y="51054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2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868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population (patients, public, etc.) to whom the guideline is meant to apply is specifically described.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Target </a:t>
            </a:r>
            <a:r>
              <a:rPr lang="en-GB" dirty="0"/>
              <a:t>population, gender and </a:t>
            </a:r>
            <a:r>
              <a:rPr lang="en-GB" dirty="0" smtClean="0"/>
              <a:t>age: Adult and paediatric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C</a:t>
            </a:r>
            <a:r>
              <a:rPr lang="en-GB" dirty="0" smtClean="0"/>
              <a:t>linical </a:t>
            </a:r>
            <a:r>
              <a:rPr lang="en-GB" dirty="0"/>
              <a:t>condition </a:t>
            </a:r>
            <a:r>
              <a:rPr lang="en-GB" dirty="0" smtClean="0"/>
              <a:t>severity/stage </a:t>
            </a:r>
            <a:r>
              <a:rPr lang="en-GB" dirty="0"/>
              <a:t>of </a:t>
            </a:r>
            <a:r>
              <a:rPr lang="en-GB" dirty="0" smtClean="0"/>
              <a:t>disease: Identification of stroke, clinically significant </a:t>
            </a:r>
            <a:r>
              <a:rPr lang="en-GB" dirty="0" err="1" smtClean="0"/>
              <a:t>hyperkalemia</a:t>
            </a:r>
            <a:r>
              <a:rPr lang="en-GB" dirty="0" smtClean="0"/>
              <a:t> mentioned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Excluded populations: Guidelines apply to all populations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54102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nut 9"/>
          <p:cNvSpPr/>
          <p:nvPr/>
        </p:nvSpPr>
        <p:spPr>
          <a:xfrm>
            <a:off x="7072086" y="51816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7848600" cy="1371600"/>
          </a:xfrm>
        </p:spPr>
        <p:txBody>
          <a:bodyPr/>
          <a:lstStyle/>
          <a:p>
            <a:r>
              <a:rPr lang="en-IN" dirty="0"/>
              <a:t>STAKEHOLDER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6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dirty="0" smtClean="0"/>
              <a:t>The </a:t>
            </a:r>
            <a:r>
              <a:rPr lang="en-GB" sz="2200" dirty="0"/>
              <a:t>guideline development group includes individuals from all relevant professional groups</a:t>
            </a:r>
            <a:endParaRPr lang="en-IN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74800"/>
            <a:ext cx="41148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Members of </a:t>
            </a:r>
            <a:r>
              <a:rPr lang="en-GB" dirty="0"/>
              <a:t>the guideline development group, </a:t>
            </a:r>
            <a:r>
              <a:rPr lang="en-GB" dirty="0" smtClean="0"/>
              <a:t>supposed to have following </a:t>
            </a:r>
            <a:r>
              <a:rPr lang="en-GB" dirty="0"/>
              <a:t>information is included: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name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discipline/content expertise </a:t>
            </a:r>
            <a:endParaRPr lang="en-GB" dirty="0" smtClean="0"/>
          </a:p>
          <a:p>
            <a:r>
              <a:rPr lang="en-GB" dirty="0" smtClean="0"/>
              <a:t>institution </a:t>
            </a:r>
          </a:p>
          <a:p>
            <a:r>
              <a:rPr lang="en-GB" dirty="0" smtClean="0"/>
              <a:t>geographical </a:t>
            </a:r>
            <a:r>
              <a:rPr lang="en-GB" dirty="0"/>
              <a:t>location </a:t>
            </a:r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description of the member’s role in the guideline development group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0" y="1574800"/>
            <a:ext cx="3810000" cy="45259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fontAlgn="base"/>
            <a:endParaRPr lang="en-GB" b="0" dirty="0" smtClean="0">
              <a:hlinkClick r:id="rId2"/>
            </a:endParaRPr>
          </a:p>
          <a:p>
            <a:pPr fontAlgn="base"/>
            <a:r>
              <a:rPr lang="en-GB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Included people from</a:t>
            </a:r>
            <a:endParaRPr lang="en-GB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2"/>
            </a:endParaRPr>
          </a:p>
          <a:p>
            <a:pPr fontAlgn="base"/>
            <a:r>
              <a:rPr lang="en-GB" b="0" dirty="0" smtClean="0">
                <a:hlinkClick r:id="rId2"/>
              </a:rPr>
              <a:t>American </a:t>
            </a:r>
            <a:r>
              <a:rPr lang="en-GB" b="0" dirty="0">
                <a:hlinkClick r:id="rId2"/>
              </a:rPr>
              <a:t>Heart Association (AHA)</a:t>
            </a:r>
            <a:endParaRPr lang="en-GB" b="0" dirty="0"/>
          </a:p>
          <a:p>
            <a:pPr fontAlgn="base"/>
            <a:r>
              <a:rPr lang="en-GB" b="0" dirty="0">
                <a:hlinkClick r:id="rId3"/>
              </a:rPr>
              <a:t>European Resuscitation Council (ERC)</a:t>
            </a:r>
            <a:endParaRPr lang="en-GB" b="0" dirty="0"/>
          </a:p>
          <a:p>
            <a:pPr fontAlgn="base"/>
            <a:r>
              <a:rPr lang="en-GB" b="0" dirty="0">
                <a:hlinkClick r:id="rId4" tooltip="Heart &amp; Stroke Foundation"/>
              </a:rPr>
              <a:t>Heart and Stroke Foundation of Canada (HSFC)</a:t>
            </a:r>
            <a:endParaRPr lang="en-GB" b="0" dirty="0"/>
          </a:p>
          <a:p>
            <a:pPr fontAlgn="base"/>
            <a:r>
              <a:rPr lang="en-GB" b="0" dirty="0"/>
              <a:t>Australian and New Zealand Committee on Resuscitation (ANZCOR)</a:t>
            </a:r>
          </a:p>
          <a:p>
            <a:pPr fontAlgn="base"/>
            <a:r>
              <a:rPr lang="en-GB" b="0" dirty="0"/>
              <a:t>- </a:t>
            </a:r>
            <a:r>
              <a:rPr lang="en-GB" b="0" dirty="0">
                <a:hlinkClick r:id="rId5"/>
              </a:rPr>
              <a:t>Australian Resuscitation Council</a:t>
            </a:r>
            <a:endParaRPr lang="en-GB" b="0" dirty="0"/>
          </a:p>
          <a:p>
            <a:pPr fontAlgn="base"/>
            <a:r>
              <a:rPr lang="en-GB" b="0" dirty="0"/>
              <a:t>- </a:t>
            </a:r>
            <a:r>
              <a:rPr lang="en-GB" b="0" dirty="0">
                <a:hlinkClick r:id="rId6"/>
              </a:rPr>
              <a:t>New Zealand Resuscitation Council</a:t>
            </a:r>
            <a:endParaRPr lang="en-GB" b="0" dirty="0"/>
          </a:p>
          <a:p>
            <a:pPr fontAlgn="base"/>
            <a:r>
              <a:rPr lang="en-GB" b="0" dirty="0">
                <a:hlinkClick r:id="rId7"/>
              </a:rPr>
              <a:t>Resuscitation Councils of Southern Africa (RCSA)</a:t>
            </a:r>
            <a:endParaRPr lang="en-GB" b="0" dirty="0"/>
          </a:p>
          <a:p>
            <a:pPr fontAlgn="base"/>
            <a:r>
              <a:rPr lang="en-GB" b="0" dirty="0">
                <a:hlinkClick r:id="rId8"/>
              </a:rPr>
              <a:t>Inter American Heart Foundation (IAHF)</a:t>
            </a:r>
            <a:endParaRPr lang="en-GB" b="0" dirty="0"/>
          </a:p>
          <a:p>
            <a:pPr fontAlgn="base"/>
            <a:r>
              <a:rPr lang="en-GB" b="0" dirty="0">
                <a:hlinkClick r:id="rId9" tooltip="Resuscitation Council of Asia"/>
              </a:rPr>
              <a:t>Resuscitation Council of Asia (RCA)</a:t>
            </a:r>
            <a:endParaRPr lang="en-GB" b="0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56388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onut 11"/>
          <p:cNvSpPr/>
          <p:nvPr/>
        </p:nvSpPr>
        <p:spPr>
          <a:xfrm>
            <a:off x="7046686" y="54102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7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718"/>
            <a:ext cx="89154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views and preferences of the target population </a:t>
            </a:r>
            <a:r>
              <a:rPr lang="en-GB" sz="2000" dirty="0" smtClean="0"/>
              <a:t>have </a:t>
            </a:r>
            <a:r>
              <a:rPr lang="en-GB" sz="2000" dirty="0"/>
              <a:t>been sought.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610600" cy="43735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No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35196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3924300" y="5876925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38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718"/>
            <a:ext cx="8915400" cy="1371600"/>
          </a:xfrm>
        </p:spPr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sz="2200" dirty="0"/>
              <a:t>The target users of the guideline are clearly defined.</a:t>
            </a:r>
            <a:endParaRPr lang="en-IN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Clear </a:t>
            </a:r>
            <a:r>
              <a:rPr lang="en-GB" dirty="0"/>
              <a:t>description of intended guideline </a:t>
            </a:r>
            <a:r>
              <a:rPr lang="en-GB" dirty="0" smtClean="0"/>
              <a:t>audience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r>
              <a:rPr lang="en-GB" b="0" dirty="0" smtClean="0"/>
              <a:t>Mentioned clearly to identify arrest, STEMI, stroke</a:t>
            </a:r>
          </a:p>
          <a:p>
            <a:endParaRPr lang="en-GB" dirty="0" smtClean="0"/>
          </a:p>
          <a:p>
            <a:r>
              <a:rPr lang="en-GB" dirty="0" smtClean="0"/>
              <a:t>• Description </a:t>
            </a:r>
            <a:r>
              <a:rPr lang="en-GB" dirty="0"/>
              <a:t>of how the guideline may be used by its target </a:t>
            </a:r>
            <a:r>
              <a:rPr lang="en-GB" dirty="0" smtClean="0"/>
              <a:t>audience</a:t>
            </a:r>
          </a:p>
          <a:p>
            <a:endParaRPr lang="en-GB" dirty="0" smtClean="0"/>
          </a:p>
          <a:p>
            <a:r>
              <a:rPr lang="en-GB" b="0" dirty="0" smtClean="0"/>
              <a:t>Cardiac arrest protocols mentioned clearly</a:t>
            </a:r>
            <a:endParaRPr lang="en-IN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6388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5791200" y="56388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352800"/>
            <a:ext cx="8153400" cy="1371600"/>
          </a:xfrm>
        </p:spPr>
        <p:txBody>
          <a:bodyPr/>
          <a:lstStyle/>
          <a:p>
            <a:r>
              <a:rPr lang="en-IN" dirty="0"/>
              <a:t>RIGOUR OF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2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1371600"/>
          </a:xfrm>
        </p:spPr>
        <p:txBody>
          <a:bodyPr>
            <a:normAutofit/>
          </a:bodyPr>
          <a:lstStyle/>
          <a:p>
            <a:r>
              <a:rPr lang="en-GB" sz="2200" dirty="0"/>
              <a:t>Systematic methods were used to search for evidence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10600" cy="43735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N</a:t>
            </a:r>
            <a:r>
              <a:rPr lang="en-GB" dirty="0" smtClean="0"/>
              <a:t>amed </a:t>
            </a:r>
            <a:r>
              <a:rPr lang="en-GB" dirty="0"/>
              <a:t>electronic database(s) or evidence source(s) where the search was performed </a:t>
            </a: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b="0" dirty="0"/>
              <a:t>minimum electronic databases to be searched </a:t>
            </a:r>
          </a:p>
          <a:p>
            <a:pPr marL="800100" lvl="1" indent="-342900"/>
            <a:r>
              <a:rPr lang="en-GB" b="0" dirty="0" smtClean="0"/>
              <a:t>Cochrane </a:t>
            </a:r>
            <a:r>
              <a:rPr lang="en-GB" b="0" dirty="0"/>
              <a:t>database for systematic reviews </a:t>
            </a:r>
            <a:endParaRPr lang="en-GB" dirty="0"/>
          </a:p>
          <a:p>
            <a:pPr marL="800100" lvl="1" indent="-342900"/>
            <a:r>
              <a:rPr lang="en-GB" b="0" dirty="0" smtClean="0"/>
              <a:t>Central </a:t>
            </a:r>
            <a:r>
              <a:rPr lang="en-GB" b="0" dirty="0"/>
              <a:t>Register of Controlled </a:t>
            </a:r>
            <a:r>
              <a:rPr lang="en-GB" b="0" dirty="0" smtClean="0"/>
              <a:t>Trial [</a:t>
            </a:r>
            <a:r>
              <a:rPr lang="en-GB" b="0" i="1" dirty="0" smtClean="0"/>
              <a:t>http</a:t>
            </a:r>
            <a:r>
              <a:rPr lang="en-GB" b="0" i="1" dirty="0"/>
              <a:t>://www.cochrane.org/</a:t>
            </a:r>
            <a:r>
              <a:rPr lang="en-GB" b="0" dirty="0"/>
              <a:t>], </a:t>
            </a:r>
            <a:endParaRPr lang="en-GB" b="0" dirty="0" smtClean="0"/>
          </a:p>
          <a:p>
            <a:pPr marL="800100" lvl="1" indent="-342900"/>
            <a:r>
              <a:rPr lang="en-GB" b="0" dirty="0" smtClean="0"/>
              <a:t>MEDLINE </a:t>
            </a:r>
            <a:r>
              <a:rPr lang="en-GB" b="0" dirty="0"/>
              <a:t>[</a:t>
            </a:r>
            <a:r>
              <a:rPr lang="en-GB" b="0" i="1" dirty="0"/>
              <a:t>http://www.ncbi.nlm.nih.gov/PubMed</a:t>
            </a:r>
            <a:r>
              <a:rPr lang="en-GB" b="0" i="1" dirty="0" smtClean="0"/>
              <a:t>/</a:t>
            </a:r>
            <a:r>
              <a:rPr lang="en-GB" b="0" dirty="0" smtClean="0"/>
              <a:t>],</a:t>
            </a:r>
          </a:p>
          <a:p>
            <a:pPr marL="800100" lvl="1" indent="-342900"/>
            <a:r>
              <a:rPr lang="en-GB" b="0" dirty="0" smtClean="0"/>
              <a:t>EMBASE </a:t>
            </a:r>
            <a:r>
              <a:rPr lang="en-GB" b="0" dirty="0"/>
              <a:t>(</a:t>
            </a:r>
            <a:r>
              <a:rPr lang="en-GB" b="0" i="1" dirty="0">
                <a:hlinkClick r:id="rId2"/>
              </a:rPr>
              <a:t>www.embase.com</a:t>
            </a:r>
            <a:r>
              <a:rPr lang="en-GB" b="0" dirty="0" smtClean="0"/>
              <a:t>)</a:t>
            </a:r>
          </a:p>
          <a:p>
            <a:pPr marL="800100" lvl="1" indent="-342900"/>
            <a:r>
              <a:rPr lang="en-GB" b="0" dirty="0" smtClean="0"/>
              <a:t> </a:t>
            </a:r>
            <a:r>
              <a:rPr lang="en-GB" b="0" dirty="0"/>
              <a:t>master reference library collated by the American Heart Association (AHA). </a:t>
            </a: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ime periods : Not mentioned</a:t>
            </a: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S</a:t>
            </a:r>
            <a:r>
              <a:rPr lang="en-GB" dirty="0" smtClean="0"/>
              <a:t>earch </a:t>
            </a:r>
            <a:r>
              <a:rPr lang="en-GB" dirty="0"/>
              <a:t>terms used </a:t>
            </a:r>
            <a:r>
              <a:rPr lang="en-GB" dirty="0" smtClean="0"/>
              <a:t>: Not mentioned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" y="59436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3808186" y="59436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6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718"/>
            <a:ext cx="8991600" cy="1371600"/>
          </a:xfrm>
        </p:spPr>
        <p:txBody>
          <a:bodyPr>
            <a:normAutofit/>
          </a:bodyPr>
          <a:lstStyle/>
          <a:p>
            <a:r>
              <a:rPr lang="en-GB" sz="2200" dirty="0"/>
              <a:t>The criteria for selecting the evidence are clearly described</a:t>
            </a:r>
            <a:r>
              <a:rPr lang="en-GB" dirty="0"/>
              <a:t>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description of the inclusion </a:t>
            </a:r>
            <a:r>
              <a:rPr lang="en-GB" dirty="0" smtClean="0"/>
              <a:t>criteria</a:t>
            </a:r>
            <a:r>
              <a:rPr lang="en-GB" dirty="0"/>
              <a:t>-</a:t>
            </a: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 target </a:t>
            </a:r>
            <a:r>
              <a:rPr lang="en-GB" dirty="0"/>
              <a:t>population </a:t>
            </a:r>
            <a:r>
              <a:rPr lang="en-GB" dirty="0" smtClean="0"/>
              <a:t>-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characteristics -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study design </a:t>
            </a:r>
            <a:r>
              <a:rPr lang="en-GB" dirty="0" smtClean="0"/>
              <a:t>-</a:t>
            </a: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comparisons -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outcomes </a:t>
            </a:r>
            <a:r>
              <a:rPr lang="en-GB" dirty="0" smtClean="0"/>
              <a:t>-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 language- </a:t>
            </a: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Context-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/>
              <a:t>description of the exclusion </a:t>
            </a:r>
            <a:r>
              <a:rPr lang="en-GB" dirty="0" smtClean="0"/>
              <a:t>criteria-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4" y="56388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2438400" y="5620657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991600" cy="1371600"/>
          </a:xfrm>
        </p:spPr>
        <p:txBody>
          <a:bodyPr>
            <a:normAutofit/>
          </a:bodyPr>
          <a:lstStyle/>
          <a:p>
            <a:r>
              <a:rPr lang="en-GB" sz="2200" dirty="0" smtClean="0"/>
              <a:t>The </a:t>
            </a:r>
            <a:r>
              <a:rPr lang="en-GB" sz="2200" dirty="0"/>
              <a:t>strengths and limitations of the body of evidence are clearly described.</a:t>
            </a:r>
            <a:endParaRPr lang="en-IN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Descriptions </a:t>
            </a:r>
            <a:r>
              <a:rPr lang="en-GB" dirty="0"/>
              <a:t>of how the body of evidence was evaluated for bias and how it was interpreted by members of the guideline development group </a:t>
            </a:r>
            <a:endParaRPr lang="en-GB" dirty="0" smtClean="0"/>
          </a:p>
          <a:p>
            <a:r>
              <a:rPr lang="en-GB" b="0" dirty="0" smtClean="0"/>
              <a:t>	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723900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4276725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4876800" y="4276724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0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10600" cy="1371600"/>
          </a:xfrm>
        </p:spPr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sz="2200" dirty="0"/>
              <a:t>The methods for formulating the recommendations are clearly described</a:t>
            </a:r>
            <a:endParaRPr lang="en-IN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en-GB" dirty="0" smtClean="0"/>
              <a:t>escription </a:t>
            </a:r>
            <a:r>
              <a:rPr lang="en-GB" dirty="0"/>
              <a:t>of the recommendation development process </a:t>
            </a:r>
            <a:endParaRPr lang="en-GB" dirty="0" smtClean="0"/>
          </a:p>
          <a:p>
            <a:r>
              <a:rPr lang="en-GB" dirty="0" smtClean="0"/>
              <a:t>outcomes </a:t>
            </a:r>
            <a:r>
              <a:rPr lang="en-GB" dirty="0"/>
              <a:t>of the recommendation development process </a:t>
            </a: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9088"/>
            <a:ext cx="8519886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05050"/>
            <a:ext cx="7620000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52578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5636986" y="5257799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51257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health benefits, side effects, and risks have been considered in formulating the recommendations.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-Guidelines were for life saving measures </a:t>
            </a:r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4276725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5715000" y="42672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105400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There is an explicit link between the recommendations and the supporting evidence.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</a:p>
          <a:p>
            <a:endParaRPr lang="en-GB" dirty="0"/>
          </a:p>
          <a:p>
            <a:r>
              <a:rPr lang="en-GB" dirty="0" smtClean="0"/>
              <a:t>Mentioned only for the new additions in the recommendations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Donut 6"/>
          <p:cNvSpPr/>
          <p:nvPr/>
        </p:nvSpPr>
        <p:spPr>
          <a:xfrm>
            <a:off x="7162800" y="5011737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0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868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guideline has been externally reviewed by experts prior to its publication.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-</a:t>
            </a:r>
            <a:r>
              <a:rPr lang="en-GB" b="0" dirty="0" smtClean="0"/>
              <a:t>Purpose </a:t>
            </a:r>
            <a:r>
              <a:rPr lang="en-GB" b="0" dirty="0"/>
              <a:t>and intent of the external review </a:t>
            </a:r>
            <a:r>
              <a:rPr lang="en-GB" b="0" dirty="0" smtClean="0"/>
              <a:t>:</a:t>
            </a:r>
            <a:r>
              <a:rPr lang="en-GB" b="0" dirty="0" smtClean="0">
                <a:solidFill>
                  <a:srgbClr val="FF0000"/>
                </a:solidFill>
              </a:rPr>
              <a:t>No</a:t>
            </a:r>
            <a:endParaRPr lang="en-GB" b="0" dirty="0">
              <a:solidFill>
                <a:srgbClr val="FF0000"/>
              </a:solidFill>
            </a:endParaRPr>
          </a:p>
          <a:p>
            <a:endParaRPr lang="en-GB" b="0" dirty="0" smtClean="0"/>
          </a:p>
          <a:p>
            <a:r>
              <a:rPr lang="en-GB" b="0" dirty="0" smtClean="0"/>
              <a:t>-Methods </a:t>
            </a:r>
            <a:r>
              <a:rPr lang="en-GB" b="0" dirty="0"/>
              <a:t>taken to undertake the external review </a:t>
            </a:r>
            <a:r>
              <a:rPr lang="en-GB" b="0" i="1" dirty="0" smtClean="0"/>
              <a:t>: </a:t>
            </a:r>
            <a:r>
              <a:rPr lang="en-GB" b="0" i="1" dirty="0" smtClean="0">
                <a:solidFill>
                  <a:srgbClr val="FF0000"/>
                </a:solidFill>
              </a:rPr>
              <a:t>Blinded peer review</a:t>
            </a:r>
          </a:p>
          <a:p>
            <a:r>
              <a:rPr lang="en-GB" b="0" dirty="0" smtClean="0"/>
              <a:t>-Description </a:t>
            </a:r>
            <a:r>
              <a:rPr lang="en-GB" b="0" dirty="0"/>
              <a:t>of the external reviewers </a:t>
            </a:r>
            <a:r>
              <a:rPr lang="en-GB" b="0" dirty="0" smtClean="0">
                <a:solidFill>
                  <a:srgbClr val="FF0000"/>
                </a:solidFill>
              </a:rPr>
              <a:t>: No</a:t>
            </a:r>
          </a:p>
          <a:p>
            <a:r>
              <a:rPr lang="en-GB" b="0" dirty="0" smtClean="0"/>
              <a:t>-Outcomes/information </a:t>
            </a:r>
            <a:r>
              <a:rPr lang="en-GB" b="0" dirty="0"/>
              <a:t>gathered from the external review </a:t>
            </a:r>
            <a:r>
              <a:rPr lang="en-GB" b="0" dirty="0" smtClean="0"/>
              <a:t>: </a:t>
            </a:r>
            <a:r>
              <a:rPr lang="en-GB" b="0" dirty="0" smtClean="0">
                <a:solidFill>
                  <a:srgbClr val="FF0000"/>
                </a:solidFill>
              </a:rPr>
              <a:t>No</a:t>
            </a:r>
          </a:p>
          <a:p>
            <a:r>
              <a:rPr lang="en-GB" b="0" dirty="0" smtClean="0"/>
              <a:t>-Description </a:t>
            </a:r>
            <a:r>
              <a:rPr lang="en-GB" b="0" dirty="0"/>
              <a:t>of how the information gathered was used to inform the guideline development process and/or formation of the </a:t>
            </a:r>
            <a:r>
              <a:rPr lang="en-GB" b="0" dirty="0" smtClean="0"/>
              <a:t>recommendations: </a:t>
            </a:r>
            <a:r>
              <a:rPr lang="en-GB" b="0" dirty="0" smtClean="0">
                <a:solidFill>
                  <a:srgbClr val="FF0000"/>
                </a:solidFill>
              </a:rPr>
              <a:t>No</a:t>
            </a:r>
            <a:endParaRPr lang="en-IN" b="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4953000" y="5443536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7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10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A procedure for updating the guideline is provided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1066800" y="52578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5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371600"/>
          </a:xfrm>
        </p:spPr>
        <p:txBody>
          <a:bodyPr/>
          <a:lstStyle/>
          <a:p>
            <a:r>
              <a:rPr lang="en-IN" dirty="0"/>
              <a:t>CLARITY OF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718"/>
            <a:ext cx="91440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recommendations are specific and </a:t>
            </a:r>
            <a:r>
              <a:rPr lang="en-GB" sz="2000" dirty="0" smtClean="0"/>
              <a:t>unambiguous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7162800" y="52578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5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820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different options for management of the condition or health issue are clearly presented.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743" y="1746249"/>
            <a:ext cx="7620000" cy="4373563"/>
          </a:xfrm>
        </p:spPr>
        <p:txBody>
          <a:bodyPr/>
          <a:lstStyle/>
          <a:p>
            <a:r>
              <a:rPr lang="en-GB" dirty="0" smtClean="0"/>
              <a:t>Yes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nut 6"/>
          <p:cNvSpPr/>
          <p:nvPr/>
        </p:nvSpPr>
        <p:spPr>
          <a:xfrm>
            <a:off x="7162800" y="53340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1371600"/>
          </a:xfrm>
        </p:spPr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sz="2000" dirty="0"/>
              <a:t>Key recommendations are easily identifiable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.</a:t>
            </a:r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2285999"/>
            <a:ext cx="8755063" cy="45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nut 9"/>
          <p:cNvSpPr/>
          <p:nvPr/>
        </p:nvSpPr>
        <p:spPr>
          <a:xfrm>
            <a:off x="7162800" y="5421537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429000"/>
            <a:ext cx="7620000" cy="1371600"/>
          </a:xfrm>
        </p:spPr>
        <p:txBody>
          <a:bodyPr/>
          <a:lstStyle/>
          <a:p>
            <a:r>
              <a:rPr lang="en-IN" dirty="0"/>
              <a:t>APPLICABILITY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724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guideline describes facilitators and barriers to its application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</a:p>
          <a:p>
            <a:endParaRPr lang="en-GB" dirty="0"/>
          </a:p>
          <a:p>
            <a:r>
              <a:rPr lang="en-GB" dirty="0" smtClean="0"/>
              <a:t> -</a:t>
            </a:r>
            <a:r>
              <a:rPr lang="en-GB" b="0" dirty="0" smtClean="0"/>
              <a:t>Greatest </a:t>
            </a:r>
            <a:r>
              <a:rPr lang="en-GB" b="0" dirty="0"/>
              <a:t>challenge and highest priority :</a:t>
            </a:r>
            <a:r>
              <a:rPr lang="en-GB" b="0" dirty="0" smtClean="0"/>
              <a:t> </a:t>
            </a:r>
            <a:r>
              <a:rPr lang="en-GB" b="0" dirty="0">
                <a:solidFill>
                  <a:srgbClr val="FF0000"/>
                </a:solidFill>
              </a:rPr>
              <a:t>training of lay rescuers </a:t>
            </a:r>
            <a:r>
              <a:rPr lang="en-GB" b="0" dirty="0"/>
              <a:t>and healthcare providers in simple, high-quality CPR skills that can be easily taught, remembered, and implemented to save lives</a:t>
            </a:r>
            <a:r>
              <a:rPr lang="en-GB" b="0" dirty="0" smtClean="0"/>
              <a:t>.</a:t>
            </a:r>
          </a:p>
          <a:p>
            <a:r>
              <a:rPr lang="en-GB" b="0" dirty="0" smtClean="0"/>
              <a:t>-</a:t>
            </a:r>
            <a:r>
              <a:rPr lang="en-GB" b="0" dirty="0" smtClean="0">
                <a:solidFill>
                  <a:srgbClr val="FF0000"/>
                </a:solidFill>
              </a:rPr>
              <a:t>difficult </a:t>
            </a:r>
            <a:r>
              <a:rPr lang="en-GB" b="0" dirty="0">
                <a:solidFill>
                  <a:srgbClr val="FF0000"/>
                </a:solidFill>
              </a:rPr>
              <a:t>to perform clinical trials </a:t>
            </a:r>
            <a:r>
              <a:rPr lang="en-GB" b="0" dirty="0"/>
              <a:t>with sufficient power to demonstrate improved long-term outcomes </a:t>
            </a:r>
            <a:r>
              <a:rPr lang="en-GB" b="0" dirty="0" smtClean="0"/>
              <a:t> as out of hospital cardiac arrest survival rates: 6%</a:t>
            </a:r>
          </a:p>
          <a:p>
            <a:r>
              <a:rPr lang="en-GB" b="0" dirty="0" smtClean="0"/>
              <a:t>-</a:t>
            </a:r>
            <a:r>
              <a:rPr lang="en-GB" b="0" dirty="0" smtClean="0">
                <a:solidFill>
                  <a:srgbClr val="FF0000"/>
                </a:solidFill>
              </a:rPr>
              <a:t>Informed consents</a:t>
            </a:r>
            <a:r>
              <a:rPr lang="en-GB" b="0" dirty="0" smtClean="0"/>
              <a:t>: difficult to obtain</a:t>
            </a:r>
            <a:endParaRPr lang="en-GB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5791200" y="5495925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5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344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guideline provides advice and/or tools on how the recommendations can be put into practice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</a:p>
          <a:p>
            <a:endParaRPr lang="en-GB" dirty="0"/>
          </a:p>
          <a:p>
            <a:r>
              <a:rPr lang="en-GB" b="0" i="1" dirty="0" smtClean="0">
                <a:solidFill>
                  <a:srgbClr val="FF0000"/>
                </a:solidFill>
              </a:rPr>
              <a:t>Training</a:t>
            </a:r>
            <a:r>
              <a:rPr lang="en-GB" b="0" i="1" dirty="0" smtClean="0">
                <a:solidFill>
                  <a:srgbClr val="002060"/>
                </a:solidFill>
              </a:rPr>
              <a:t>: a </a:t>
            </a:r>
            <a:r>
              <a:rPr lang="en-GB" b="0" i="1" dirty="0">
                <a:solidFill>
                  <a:srgbClr val="002060"/>
                </a:solidFill>
              </a:rPr>
              <a:t>planned and practiced response, rapid recognition of SCA, prompt provision of bystander CPR, and defibrillation within 5 minutes of </a:t>
            </a:r>
            <a:r>
              <a:rPr lang="en-GB" b="0" i="1" dirty="0" smtClean="0">
                <a:solidFill>
                  <a:srgbClr val="002060"/>
                </a:solidFill>
              </a:rPr>
              <a:t>collapse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b="0" dirty="0" smtClean="0">
                <a:solidFill>
                  <a:srgbClr val="FF0000"/>
                </a:solidFill>
              </a:rPr>
              <a:t>Monitoring:</a:t>
            </a:r>
            <a:r>
              <a:rPr lang="en-GB" b="0" dirty="0" smtClean="0">
                <a:solidFill>
                  <a:srgbClr val="002060"/>
                </a:solidFill>
              </a:rPr>
              <a:t> </a:t>
            </a:r>
            <a:r>
              <a:rPr lang="en-GB" b="0" i="1" dirty="0" smtClean="0"/>
              <a:t>implement </a:t>
            </a:r>
            <a:r>
              <a:rPr lang="en-GB" b="0" i="1" dirty="0"/>
              <a:t>processes of continuous quality improvement that include monitoring the quality of CPR delivered at the scene of cardiac arrest, other process-of-care measures (</a:t>
            </a:r>
            <a:r>
              <a:rPr lang="en-GB" b="0" i="1" dirty="0" err="1"/>
              <a:t>eg</a:t>
            </a:r>
            <a:r>
              <a:rPr lang="en-GB" b="0" i="1" dirty="0"/>
              <a:t>, initial rhythm, bystander CPR, and response intervals), and patient outcome up to hospital discharge. </a:t>
            </a:r>
            <a:endParaRPr lang="en-IN" b="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3352800" y="5443536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06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48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potential resource implications of applying the recommendations have been considered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Yes</a:t>
            </a:r>
          </a:p>
          <a:p>
            <a:r>
              <a:rPr lang="en-GB" dirty="0" smtClean="0"/>
              <a:t>Not mentioned clearly regarding availability of defibrillators</a:t>
            </a:r>
          </a:p>
          <a:p>
            <a:r>
              <a:rPr lang="en-GB" dirty="0" smtClean="0"/>
              <a:t>Availability of trainees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3352800" y="5443536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6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9916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guideline presents monitoring and/or auditing criteria.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2409371" y="5443535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0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76600"/>
            <a:ext cx="7924800" cy="1371600"/>
          </a:xfrm>
        </p:spPr>
        <p:txBody>
          <a:bodyPr>
            <a:normAutofit/>
          </a:bodyPr>
          <a:lstStyle/>
          <a:p>
            <a:r>
              <a:rPr lang="en-IN" sz="4000" dirty="0"/>
              <a:t>EDITORIAL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718"/>
            <a:ext cx="8686800" cy="1371600"/>
          </a:xfrm>
        </p:spPr>
        <p:txBody>
          <a:bodyPr>
            <a:normAutofit/>
          </a:bodyPr>
          <a:lstStyle/>
          <a:p>
            <a:r>
              <a:rPr lang="en-GB" sz="2000" dirty="0"/>
              <a:t>The views of the funding body have not influenced the content of the guideline.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5791200" y="5443536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34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82000" cy="1371600"/>
          </a:xfrm>
        </p:spPr>
        <p:txBody>
          <a:bodyPr>
            <a:normAutofit/>
          </a:bodyPr>
          <a:lstStyle/>
          <a:p>
            <a:r>
              <a:rPr lang="en-GB" sz="2000" dirty="0" smtClean="0"/>
              <a:t>Competing </a:t>
            </a:r>
            <a:r>
              <a:rPr lang="en-GB" sz="2000" dirty="0"/>
              <a:t>interests of guideline development group members have been recorded and addressed.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 Each speaker’s COI statement was projected on a dedicated screen during every presentation, question, and discussion period. </a:t>
            </a:r>
            <a:endParaRPr lang="en-GB" b="0" dirty="0" smtClean="0"/>
          </a:p>
          <a:p>
            <a:endParaRPr lang="en-GB" b="0" dirty="0"/>
          </a:p>
          <a:p>
            <a:r>
              <a:rPr lang="en-GB" b="0" dirty="0" smtClean="0"/>
              <a:t>The </a:t>
            </a:r>
            <a:r>
              <a:rPr lang="en-GB" b="0" dirty="0"/>
              <a:t>COI policy is described in detail in an editorial in this supplement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3" y="5443537"/>
            <a:ext cx="8077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onut 7"/>
          <p:cNvSpPr/>
          <p:nvPr/>
        </p:nvSpPr>
        <p:spPr>
          <a:xfrm>
            <a:off x="7162800" y="52578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3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072437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86868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nut 8"/>
          <p:cNvSpPr/>
          <p:nvPr/>
        </p:nvSpPr>
        <p:spPr>
          <a:xfrm>
            <a:off x="5410200" y="3045051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914400" y="4800600"/>
            <a:ext cx="533400" cy="676275"/>
          </a:xfrm>
          <a:prstGeom prst="don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5791200" cy="1371600"/>
          </a:xfrm>
        </p:spPr>
        <p:txBody>
          <a:bodyPr/>
          <a:lstStyle/>
          <a:p>
            <a:r>
              <a:rPr lang="en-GB" dirty="0" smtClean="0"/>
              <a:t>Thank you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0F3A-62C8-430B-A4B9-025EE30C9DE2}" type="datetime1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Appraisal of guideline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36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366</TotalTime>
  <Words>1311</Words>
  <Application>Microsoft Office PowerPoint</Application>
  <PresentationFormat>On-screen Show (4:3)</PresentationFormat>
  <Paragraphs>263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Essential</vt:lpstr>
      <vt:lpstr>PowerPoint Presentation</vt:lpstr>
      <vt:lpstr>Scenario</vt:lpstr>
      <vt:lpstr>PowerPoint Presentation</vt:lpstr>
      <vt:lpstr>Guidelines</vt:lpstr>
      <vt:lpstr>SCOPE AND PURPOSE</vt:lpstr>
      <vt:lpstr>The overall objective(s) of the guideline is (are) specifically described</vt:lpstr>
      <vt:lpstr>The health question(s) covered by the guideline is (are) specifically described</vt:lpstr>
      <vt:lpstr>The population (patients, public, etc.) to whom the guideline is meant to apply is specifically described.</vt:lpstr>
      <vt:lpstr>STAKEHOLDER INVOLVEMENT</vt:lpstr>
      <vt:lpstr>The guideline development group includes individuals from all relevant professional groups</vt:lpstr>
      <vt:lpstr>The views and preferences of the target population have been sought.</vt:lpstr>
      <vt:lpstr> The target users of the guideline are clearly defined.</vt:lpstr>
      <vt:lpstr>RIGOUR OF DEVELOPMENT</vt:lpstr>
      <vt:lpstr>Systematic methods were used to search for evidence </vt:lpstr>
      <vt:lpstr>The criteria for selecting the evidence are clearly described. </vt:lpstr>
      <vt:lpstr>The strengths and limitations of the body of evidence are clearly described.</vt:lpstr>
      <vt:lpstr> The methods for formulating the recommendations are clearly described</vt:lpstr>
      <vt:lpstr>The health benefits, side effects, and risks have been considered in formulating the recommendations.</vt:lpstr>
      <vt:lpstr>There is an explicit link between the recommendations and the supporting evidence.</vt:lpstr>
      <vt:lpstr>The guideline has been externally reviewed by experts prior to its publication.</vt:lpstr>
      <vt:lpstr>A procedure for updating the guideline is provided</vt:lpstr>
      <vt:lpstr>CLARITY OF PRESENTATION</vt:lpstr>
      <vt:lpstr>The recommendations are specific and unambiguous</vt:lpstr>
      <vt:lpstr>The different options for management of the condition or health issue are clearly presented.</vt:lpstr>
      <vt:lpstr> Key recommendations are easily identifiable</vt:lpstr>
      <vt:lpstr>APPLICABILITY</vt:lpstr>
      <vt:lpstr>The guideline describes facilitators and barriers to its application</vt:lpstr>
      <vt:lpstr>The guideline provides advice and/or tools on how the recommendations can be put into practice</vt:lpstr>
      <vt:lpstr>The potential resource implications of applying the recommendations have been considered</vt:lpstr>
      <vt:lpstr>The guideline presents monitoring and/or auditing criteria.</vt:lpstr>
      <vt:lpstr>EDITORIAL INDEPENDENCE</vt:lpstr>
      <vt:lpstr>The views of the funding body have not influenced the content of the guideline.</vt:lpstr>
      <vt:lpstr>Competing interests of guideline development group members have been recorded and addressed.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ismail - [2010]</cp:lastModifiedBy>
  <cp:revision>37</cp:revision>
  <dcterms:created xsi:type="dcterms:W3CDTF">2006-08-16T00:00:00Z</dcterms:created>
  <dcterms:modified xsi:type="dcterms:W3CDTF">2019-01-10T10:11:14Z</dcterms:modified>
</cp:coreProperties>
</file>