
<file path=[Content_Types].xml><?xml version="1.0" encoding="utf-8"?>
<Types xmlns="http://schemas.openxmlformats.org/package/2006/content-types">
  <Default Extension="jpe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Lst>
  <p:notesMasterIdLst>
    <p:notesMasterId r:id="rId29"/>
  </p:notesMasterIdLst>
  <p:handoutMasterIdLst>
    <p:handoutMasterId r:id="rId30"/>
  </p:handoutMasterIdLst>
  <p:sldIdLst>
    <p:sldId id="265" r:id="rId5"/>
    <p:sldId id="266" r:id="rId6"/>
    <p:sldId id="267" r:id="rId7"/>
    <p:sldId id="268" r:id="rId8"/>
    <p:sldId id="269" r:id="rId9"/>
    <p:sldId id="286" r:id="rId10"/>
    <p:sldId id="270" r:id="rId11"/>
    <p:sldId id="288" r:id="rId12"/>
    <p:sldId id="271" r:id="rId13"/>
    <p:sldId id="272" r:id="rId14"/>
    <p:sldId id="289" r:id="rId15"/>
    <p:sldId id="274" r:id="rId16"/>
    <p:sldId id="287" r:id="rId17"/>
    <p:sldId id="275" r:id="rId18"/>
    <p:sldId id="273" r:id="rId19"/>
    <p:sldId id="276" r:id="rId20"/>
    <p:sldId id="277" r:id="rId21"/>
    <p:sldId id="290" r:id="rId22"/>
    <p:sldId id="279" r:id="rId23"/>
    <p:sldId id="291" r:id="rId24"/>
    <p:sldId id="280" r:id="rId25"/>
    <p:sldId id="281" r:id="rId26"/>
    <p:sldId id="278" r:id="rId27"/>
    <p:sldId id="28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8" autoAdjust="0"/>
    <p:restoredTop sz="94660"/>
  </p:normalViewPr>
  <p:slideViewPr>
    <p:cSldViewPr snapToGrid="0" showGuides="1">
      <p:cViewPr>
        <p:scale>
          <a:sx n="69" d="100"/>
          <a:sy n="69" d="100"/>
        </p:scale>
        <p:origin x="224" y="1776"/>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76" d="100"/>
          <a:sy n="76" d="100"/>
        </p:scale>
        <p:origin x="241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1658A34-83F4-4B2E-BC5A-DE51EE8822F9}" type="datetimeFigureOut">
              <a:rPr lang="en-US" smtClean="0"/>
              <a:t>2/14/19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78FE58C-C1A6-4C4C-90C2-B7F5B0504B2D}" type="slidenum">
              <a:rPr lang="en-US" smtClean="0"/>
              <a:t>‹#›</a:t>
            </a:fld>
            <a:endParaRPr lang="en-US"/>
          </a:p>
        </p:txBody>
      </p:sp>
    </p:spTree>
    <p:extLst>
      <p:ext uri="{BB962C8B-B14F-4D97-AF65-F5344CB8AC3E}">
        <p14:creationId xmlns:p14="http://schemas.microsoft.com/office/powerpoint/2010/main" val="40346050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2E1917-0BAF-4687-978A-82FFF05559C3}" type="datetimeFigureOut">
              <a:rPr lang="en-US" smtClean="0"/>
              <a:t>2/14/19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0E1E9A-E921-4174-A0FC-51868D7AC568}" type="slidenum">
              <a:rPr lang="en-US" smtClean="0"/>
              <a:t>‹#›</a:t>
            </a:fld>
            <a:endParaRPr lang="en-US"/>
          </a:p>
        </p:txBody>
      </p:sp>
    </p:spTree>
    <p:extLst>
      <p:ext uri="{BB962C8B-B14F-4D97-AF65-F5344CB8AC3E}">
        <p14:creationId xmlns:p14="http://schemas.microsoft.com/office/powerpoint/2010/main" val="373786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41400"/>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accent3">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EAB7D7-3608-4730-B2E2-670834DF882C}" type="datetimeFigureOut">
              <a:rPr lang="en-US" smtClean="0"/>
              <a:t>2/14/19</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646705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EAB7D7-3608-4730-B2E2-670834DF882C}" type="datetimeFigureOut">
              <a:rPr lang="en-US" smtClean="0"/>
              <a:t>2/14/19</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2198793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1658" y="1709738"/>
            <a:ext cx="10105791" cy="2862262"/>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1241658" y="4589463"/>
            <a:ext cx="10105791"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p>
            <a:fld id="{84EAB7D7-3608-4730-B2E2-670834DF882C}" type="datetimeFigureOut">
              <a:rPr lang="en-US" smtClean="0"/>
              <a:t>2/14/19</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4067686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69700" y="1825625"/>
            <a:ext cx="475488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5325" y="1825625"/>
            <a:ext cx="475488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EAB7D7-3608-4730-B2E2-670834DF882C}" type="datetimeFigureOut">
              <a:rPr lang="en-US" smtClean="0"/>
              <a:t>2/14/19</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10636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324100" y="274638"/>
            <a:ext cx="9023350" cy="1143000"/>
          </a:xfrm>
        </p:spPr>
        <p:txBody>
          <a:bodyPr/>
          <a:lstStyle/>
          <a:p>
            <a:r>
              <a:rPr lang="en-US"/>
              <a:t>Click to edit Master title style</a:t>
            </a:r>
          </a:p>
        </p:txBody>
      </p:sp>
      <p:sp>
        <p:nvSpPr>
          <p:cNvPr id="3" name="Text Placeholder 2"/>
          <p:cNvSpPr>
            <a:spLocks noGrp="1"/>
          </p:cNvSpPr>
          <p:nvPr>
            <p:ph type="body" idx="1"/>
          </p:nvPr>
        </p:nvSpPr>
        <p:spPr>
          <a:xfrm>
            <a:off x="1562100" y="1489075"/>
            <a:ext cx="4754880" cy="641350"/>
          </a:xfrm>
          <a:noFill/>
          <a:ln>
            <a:noFill/>
          </a:ln>
        </p:spPr>
        <p:txBody>
          <a:bodyPr anchor="b"/>
          <a:lstStyle>
            <a:lvl1pPr marL="0" indent="0">
              <a:buNone/>
              <a:defRPr sz="2400" b="0">
                <a:solidFill>
                  <a:schemeClr val="accent3">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62100" y="2193925"/>
            <a:ext cx="4754880" cy="3978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98920" y="1489075"/>
            <a:ext cx="4754880" cy="641350"/>
          </a:xfrm>
          <a:noFill/>
          <a:ln>
            <a:noFill/>
          </a:ln>
        </p:spPr>
        <p:txBody>
          <a:bodyPr anchor="b"/>
          <a:lstStyle>
            <a:lvl1pPr marL="0" indent="0">
              <a:buNone/>
              <a:defRPr sz="2400" b="0">
                <a:solidFill>
                  <a:schemeClr val="accent3">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98920" y="2193925"/>
            <a:ext cx="4754880" cy="3978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EAB7D7-3608-4730-B2E2-670834DF882C}" type="datetimeFigureOut">
              <a:rPr lang="en-US" smtClean="0"/>
              <a:t>2/14/19</a:t>
            </a:fld>
            <a:endParaRPr lang="en-US"/>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3231661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EAB7D7-3608-4730-B2E2-670834DF882C}" type="datetimeFigureOut">
              <a:rPr lang="en-US" smtClean="0"/>
              <a:t>2/14/19</a:t>
            </a:fld>
            <a:endParaRPr lang="en-US"/>
          </a:p>
        </p:txBody>
      </p:sp>
      <p:sp>
        <p:nvSpPr>
          <p:cNvPr id="4" name="Footer Placeholder 3"/>
          <p:cNvSpPr>
            <a:spLocks noGrp="1"/>
          </p:cNvSpPr>
          <p:nvPr>
            <p:ph type="ftr" sz="quarter" idx="11"/>
          </p:nvPr>
        </p:nvSpPr>
        <p:spPr/>
        <p:txBody>
          <a:bodyPr/>
          <a:lstStyle/>
          <a:p>
            <a:r>
              <a:rPr lang="en-US" dirty="0"/>
              <a:t>Add a footer</a:t>
            </a:r>
          </a:p>
        </p:txBody>
      </p:sp>
      <p:sp>
        <p:nvSpPr>
          <p:cNvPr id="5" name="Slide Number Placeholder 4"/>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510586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EAB7D7-3608-4730-B2E2-670834DF882C}" type="datetimeFigureOut">
              <a:rPr lang="en-US" smtClean="0"/>
              <a:t>2/14/19</a:t>
            </a:fld>
            <a:endParaRPr lang="en-US"/>
          </a:p>
        </p:txBody>
      </p:sp>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321514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62100"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678905" y="987425"/>
            <a:ext cx="567648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62100"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EAB7D7-3608-4730-B2E2-670834DF882C}" type="datetimeFigureOut">
              <a:rPr lang="en-US" smtClean="0"/>
              <a:t>2/14/19</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2198712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9" name="Title 1"/>
          <p:cNvSpPr>
            <a:spLocks noGrp="1"/>
          </p:cNvSpPr>
          <p:nvPr>
            <p:ph type="title"/>
          </p:nvPr>
        </p:nvSpPr>
        <p:spPr>
          <a:xfrm>
            <a:off x="1562100" y="457200"/>
            <a:ext cx="3932237" cy="1600200"/>
          </a:xfrm>
        </p:spPr>
        <p:txBody>
          <a:bodyPr anchor="b"/>
          <a:lstStyle>
            <a:lvl1pPr>
              <a:defRPr sz="3200"/>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5678904" y="987425"/>
            <a:ext cx="5678424"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Text Placeholder 3"/>
          <p:cNvSpPr>
            <a:spLocks noGrp="1"/>
          </p:cNvSpPr>
          <p:nvPr>
            <p:ph type="body" sz="half" idx="2"/>
          </p:nvPr>
        </p:nvSpPr>
        <p:spPr>
          <a:xfrm>
            <a:off x="1562100"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EAB7D7-3608-4730-B2E2-670834DF882C}" type="datetimeFigureOut">
              <a:rPr lang="en-US" smtClean="0"/>
              <a:t>2/14/19</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1619359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1562100" y="1825625"/>
            <a:ext cx="9791700" cy="43513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EAB7D7-3608-4730-B2E2-670834DF882C}" type="datetimeFigureOut">
              <a:rPr lang="en-US" smtClean="0"/>
              <a:t>2/14/19</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2821885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62100" y="365125"/>
            <a:ext cx="70104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EAB7D7-3608-4730-B2E2-670834DF882C}" type="datetimeFigureOut">
              <a:rPr lang="en-US" smtClean="0"/>
              <a:t>2/14/19</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3388830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9" name="Title 1"/>
          <p:cNvSpPr>
            <a:spLocks noGrp="1"/>
          </p:cNvSpPr>
          <p:nvPr>
            <p:ph type="title"/>
          </p:nvPr>
        </p:nvSpPr>
        <p:spPr>
          <a:xfrm>
            <a:off x="1562100" y="457200"/>
            <a:ext cx="3932237" cy="1600200"/>
          </a:xfrm>
        </p:spPr>
        <p:txBody>
          <a:bodyPr anchor="b"/>
          <a:lstStyle>
            <a:lvl1pPr>
              <a:defRPr sz="3200"/>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5678904" y="987425"/>
            <a:ext cx="5678424"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Text Placeholder 3"/>
          <p:cNvSpPr>
            <a:spLocks noGrp="1"/>
          </p:cNvSpPr>
          <p:nvPr>
            <p:ph type="body" sz="half" idx="2"/>
          </p:nvPr>
        </p:nvSpPr>
        <p:spPr>
          <a:xfrm>
            <a:off x="1562100"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EAB7D7-3608-4730-B2E2-670834DF882C}" type="datetimeFigureOut">
              <a:rPr lang="en-US" smtClean="0"/>
              <a:t>2/14/19</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3413888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324100" y="365125"/>
            <a:ext cx="9029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62100" y="1825625"/>
            <a:ext cx="9791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62100" y="6356350"/>
            <a:ext cx="2552700" cy="365125"/>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84EAB7D7-3608-4730-B2E2-670834DF882C}" type="datetimeFigureOut">
              <a:rPr lang="en-US" smtClean="0"/>
              <a:pPr/>
              <a:t>2/14/19</a:t>
            </a:fld>
            <a:endParaRPr lang="en-US"/>
          </a:p>
        </p:txBody>
      </p:sp>
      <p:sp>
        <p:nvSpPr>
          <p:cNvPr id="5"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r>
              <a:rPr lang="en-US"/>
              <a:t>Add a footer</a:t>
            </a:r>
            <a:endParaRPr lang="en-US" dirty="0"/>
          </a:p>
        </p:txBody>
      </p:sp>
      <p:sp>
        <p:nvSpPr>
          <p:cNvPr id="6"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B7BAC7-FE87-40F6-AA24-4F4685D1B022}" type="slidenum">
              <a:rPr lang="en-US" smtClean="0"/>
              <a:pPr/>
              <a:t>‹#›</a:t>
            </a:fld>
            <a:endParaRPr lang="en-US"/>
          </a:p>
        </p:txBody>
      </p:sp>
    </p:spTree>
    <p:extLst>
      <p:ext uri="{BB962C8B-B14F-4D97-AF65-F5344CB8AC3E}">
        <p14:creationId xmlns:p14="http://schemas.microsoft.com/office/powerpoint/2010/main" val="321936725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81"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spcBef>
          <a:spcPct val="0"/>
        </a:spcBef>
        <a:buNone/>
        <a:defRPr sz="4400"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ct val="30000"/>
        </a:spcBef>
        <a:buClr>
          <a:schemeClr val="accent3"/>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3"/>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3"/>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0" orient="horz" pos="2160" userDrawn="1">
          <p15:clr>
            <a:srgbClr val="F26B43"/>
          </p15:clr>
        </p15:guide>
        <p15:guide id="1" pos="3840" userDrawn="1">
          <p15:clr>
            <a:srgbClr val="F26B43"/>
          </p15:clr>
        </p15:guide>
        <p15:guide id="2" pos="1464" userDrawn="1">
          <p15:clr>
            <a:srgbClr val="F26B43"/>
          </p15:clr>
        </p15:guide>
        <p15:guide id="3" pos="7152" userDrawn="1">
          <p15:clr>
            <a:srgbClr val="F26B43"/>
          </p15:clr>
        </p15:guide>
        <p15:guide id="4" pos="984" userDrawn="1">
          <p15:clr>
            <a:srgbClr val="F26B43"/>
          </p15:clr>
        </p15:guide>
        <p15:guide id="5"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5.tiff"/><Relationship Id="rId1" Type="http://schemas.openxmlformats.org/officeDocument/2006/relationships/slideLayout" Target="../slideLayouts/slideLayout2.xml"/><Relationship Id="rId4" Type="http://schemas.openxmlformats.org/officeDocument/2006/relationships/image" Target="../media/image7.tif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CRITICAL APPRAISAL OF A QUALITATIVE STUDY</a:t>
            </a: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923078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2100" y="365125"/>
            <a:ext cx="9791700" cy="1325563"/>
          </a:xfrm>
        </p:spPr>
        <p:txBody>
          <a:bodyPr/>
          <a:lstStyle/>
          <a:p>
            <a:endParaRPr lang="en-IN" dirty="0"/>
          </a:p>
        </p:txBody>
      </p:sp>
      <p:sp>
        <p:nvSpPr>
          <p:cNvPr id="5" name="Content Placeholder 4">
            <a:extLst>
              <a:ext uri="{FF2B5EF4-FFF2-40B4-BE49-F238E27FC236}">
                <a16:creationId xmlns:a16="http://schemas.microsoft.com/office/drawing/2014/main" id="{AECCC11D-8C33-7944-9FD1-1E18034CB1FA}"/>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733003EC-BE15-134C-ACFC-44DA6837AE1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62100" y="2087563"/>
            <a:ext cx="8712200" cy="2159000"/>
          </a:xfrm>
          <a:prstGeom prst="rect">
            <a:avLst/>
          </a:prstGeom>
        </p:spPr>
      </p:pic>
      <p:pic>
        <p:nvPicPr>
          <p:cNvPr id="7" name="Picture 6">
            <a:extLst>
              <a:ext uri="{FF2B5EF4-FFF2-40B4-BE49-F238E27FC236}">
                <a16:creationId xmlns:a16="http://schemas.microsoft.com/office/drawing/2014/main" id="{2B093855-3DDF-2A48-A152-9507E3E1B29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39900" y="296863"/>
            <a:ext cx="8331200" cy="1790700"/>
          </a:xfrm>
          <a:prstGeom prst="rect">
            <a:avLst/>
          </a:prstGeom>
        </p:spPr>
      </p:pic>
    </p:spTree>
    <p:extLst>
      <p:ext uri="{BB962C8B-B14F-4D97-AF65-F5344CB8AC3E}">
        <p14:creationId xmlns:p14="http://schemas.microsoft.com/office/powerpoint/2010/main" val="4057596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BACKGROUND</a:t>
            </a:r>
          </a:p>
        </p:txBody>
      </p:sp>
      <p:sp>
        <p:nvSpPr>
          <p:cNvPr id="3" name="Content Placeholder 2"/>
          <p:cNvSpPr>
            <a:spLocks noGrp="1"/>
          </p:cNvSpPr>
          <p:nvPr>
            <p:ph idx="1"/>
          </p:nvPr>
        </p:nvSpPr>
        <p:spPr/>
        <p:txBody>
          <a:bodyPr>
            <a:normAutofit/>
          </a:bodyPr>
          <a:lstStyle/>
          <a:p>
            <a:r>
              <a:rPr lang="en-IN" dirty="0"/>
              <a:t>Surgical patients are prescribed a large proportion of antibiotics</a:t>
            </a:r>
          </a:p>
          <a:p>
            <a:endParaRPr lang="en-IN" dirty="0"/>
          </a:p>
          <a:p>
            <a:r>
              <a:rPr lang="en-IN" dirty="0"/>
              <a:t>Post op infection is a major operative cost and cause for morbidity and mortality</a:t>
            </a:r>
          </a:p>
          <a:p>
            <a:endParaRPr lang="en-IN" dirty="0"/>
          </a:p>
          <a:p>
            <a:r>
              <a:rPr lang="en-IN" dirty="0"/>
              <a:t>The antibiotic policy for post op infections is unclear in most settings</a:t>
            </a:r>
          </a:p>
          <a:p>
            <a:endParaRPr lang="en-IN" dirty="0"/>
          </a:p>
          <a:p>
            <a:endParaRPr lang="en-IN" dirty="0"/>
          </a:p>
          <a:p>
            <a:endParaRPr lang="en-IN" dirty="0"/>
          </a:p>
        </p:txBody>
      </p:sp>
    </p:spTree>
    <p:extLst>
      <p:ext uri="{BB962C8B-B14F-4D97-AF65-F5344CB8AC3E}">
        <p14:creationId xmlns:p14="http://schemas.microsoft.com/office/powerpoint/2010/main" val="3343450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Study Design</a:t>
            </a:r>
          </a:p>
        </p:txBody>
      </p:sp>
      <p:sp>
        <p:nvSpPr>
          <p:cNvPr id="3" name="Content Placeholder 2"/>
          <p:cNvSpPr>
            <a:spLocks noGrp="1"/>
          </p:cNvSpPr>
          <p:nvPr>
            <p:ph idx="1"/>
          </p:nvPr>
        </p:nvSpPr>
        <p:spPr/>
        <p:txBody>
          <a:bodyPr/>
          <a:lstStyle/>
          <a:p>
            <a:r>
              <a:rPr lang="en-IN" dirty="0"/>
              <a:t>Patients : Doctors attending surgical WR</a:t>
            </a:r>
          </a:p>
          <a:p>
            <a:r>
              <a:rPr lang="en-IN" dirty="0"/>
              <a:t>Tool: Non participant observations and face to face interview with key informants, semi structured interview</a:t>
            </a:r>
          </a:p>
          <a:p>
            <a:pPr marL="0" indent="0">
              <a:buNone/>
            </a:pPr>
            <a:endParaRPr lang="en-IN" dirty="0"/>
          </a:p>
          <a:p>
            <a:r>
              <a:rPr lang="en-IN" dirty="0"/>
              <a:t>Outcome : Factors influencing antibiotic decision making</a:t>
            </a:r>
          </a:p>
          <a:p>
            <a:endParaRPr lang="en-IN" dirty="0"/>
          </a:p>
          <a:p>
            <a:r>
              <a:rPr lang="en-IN" dirty="0"/>
              <a:t>Conducted at Imperial College Healthcare National Health Service </a:t>
            </a:r>
            <a:r>
              <a:rPr lang="en-IN" dirty="0" err="1"/>
              <a:t>hopsitals</a:t>
            </a:r>
            <a:r>
              <a:rPr lang="en-IN" dirty="0"/>
              <a:t> – 1300 bed multisite healthcare organisation with a common antibiotic stewardship protocol</a:t>
            </a:r>
          </a:p>
          <a:p>
            <a:endParaRPr lang="en-IN" dirty="0"/>
          </a:p>
        </p:txBody>
      </p:sp>
    </p:spTree>
    <p:extLst>
      <p:ext uri="{BB962C8B-B14F-4D97-AF65-F5344CB8AC3E}">
        <p14:creationId xmlns:p14="http://schemas.microsoft.com/office/powerpoint/2010/main" val="3214552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Inclusion Criteria</a:t>
            </a:r>
          </a:p>
        </p:txBody>
      </p:sp>
      <p:sp>
        <p:nvSpPr>
          <p:cNvPr id="3" name="Content Placeholder 2"/>
          <p:cNvSpPr>
            <a:spLocks noGrp="1"/>
          </p:cNvSpPr>
          <p:nvPr>
            <p:ph idx="1"/>
          </p:nvPr>
        </p:nvSpPr>
        <p:spPr/>
        <p:txBody>
          <a:bodyPr>
            <a:normAutofit/>
          </a:bodyPr>
          <a:lstStyle/>
          <a:p>
            <a:r>
              <a:rPr lang="en-IN" dirty="0"/>
              <a:t>All healthcare professionals who attended the WRs were eligible to participate in the study.</a:t>
            </a:r>
          </a:p>
          <a:p>
            <a:endParaRPr lang="en-IN" dirty="0"/>
          </a:p>
        </p:txBody>
      </p:sp>
    </p:spTree>
    <p:extLst>
      <p:ext uri="{BB962C8B-B14F-4D97-AF65-F5344CB8AC3E}">
        <p14:creationId xmlns:p14="http://schemas.microsoft.com/office/powerpoint/2010/main" val="1045250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84D2D-41C4-8B41-9691-6BF221FD3666}"/>
              </a:ext>
            </a:extLst>
          </p:cNvPr>
          <p:cNvSpPr>
            <a:spLocks noGrp="1"/>
          </p:cNvSpPr>
          <p:nvPr>
            <p:ph type="title"/>
          </p:nvPr>
        </p:nvSpPr>
        <p:spPr/>
        <p:txBody>
          <a:bodyPr/>
          <a:lstStyle/>
          <a:p>
            <a:r>
              <a:rPr lang="en-US" dirty="0"/>
              <a:t>Exclusion criteria</a:t>
            </a:r>
          </a:p>
        </p:txBody>
      </p:sp>
      <p:sp>
        <p:nvSpPr>
          <p:cNvPr id="3" name="Content Placeholder 2">
            <a:extLst>
              <a:ext uri="{FF2B5EF4-FFF2-40B4-BE49-F238E27FC236}">
                <a16:creationId xmlns:a16="http://schemas.microsoft.com/office/drawing/2014/main" id="{AA1EA34B-DEF0-0044-A96F-A4449215F874}"/>
              </a:ext>
            </a:extLst>
          </p:cNvPr>
          <p:cNvSpPr>
            <a:spLocks noGrp="1"/>
          </p:cNvSpPr>
          <p:nvPr>
            <p:ph idx="1"/>
          </p:nvPr>
        </p:nvSpPr>
        <p:spPr/>
        <p:txBody>
          <a:bodyPr/>
          <a:lstStyle/>
          <a:p>
            <a:r>
              <a:rPr lang="en-US" dirty="0"/>
              <a:t>None mentioned</a:t>
            </a:r>
          </a:p>
        </p:txBody>
      </p:sp>
    </p:spTree>
    <p:extLst>
      <p:ext uri="{BB962C8B-B14F-4D97-AF65-F5344CB8AC3E}">
        <p14:creationId xmlns:p14="http://schemas.microsoft.com/office/powerpoint/2010/main" val="3723969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Sampling </a:t>
            </a:r>
          </a:p>
        </p:txBody>
      </p:sp>
      <p:sp>
        <p:nvSpPr>
          <p:cNvPr id="3" name="Content Placeholder 2"/>
          <p:cNvSpPr>
            <a:spLocks noGrp="1"/>
          </p:cNvSpPr>
          <p:nvPr>
            <p:ph idx="1"/>
          </p:nvPr>
        </p:nvSpPr>
        <p:spPr/>
        <p:txBody>
          <a:bodyPr/>
          <a:lstStyle/>
          <a:p>
            <a:endParaRPr lang="en-IN" dirty="0"/>
          </a:p>
          <a:p>
            <a:endParaRPr lang="en-IN" dirty="0"/>
          </a:p>
          <a:p>
            <a:endParaRPr lang="en-IN" dirty="0"/>
          </a:p>
          <a:p>
            <a:r>
              <a:rPr lang="en-IN" dirty="0"/>
              <a:t>Purposive sampling method, surgical teams were selected for inclusion in the study.</a:t>
            </a:r>
          </a:p>
          <a:p>
            <a:endParaRPr lang="en-IN" dirty="0"/>
          </a:p>
          <a:p>
            <a:endParaRPr lang="en-IN" dirty="0"/>
          </a:p>
          <a:p>
            <a:endParaRPr lang="en-IN" dirty="0"/>
          </a:p>
        </p:txBody>
      </p:sp>
    </p:spTree>
    <p:extLst>
      <p:ext uri="{BB962C8B-B14F-4D97-AF65-F5344CB8AC3E}">
        <p14:creationId xmlns:p14="http://schemas.microsoft.com/office/powerpoint/2010/main" val="161328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9273F-DB69-7049-AAF8-C84818B99041}"/>
              </a:ext>
            </a:extLst>
          </p:cNvPr>
          <p:cNvSpPr>
            <a:spLocks noGrp="1"/>
          </p:cNvSpPr>
          <p:nvPr>
            <p:ph type="title"/>
          </p:nvPr>
        </p:nvSpPr>
        <p:spPr>
          <a:xfrm>
            <a:off x="2324100" y="-194711"/>
            <a:ext cx="9029700" cy="1325563"/>
          </a:xfrm>
        </p:spPr>
        <p:txBody>
          <a:bodyPr/>
          <a:lstStyle/>
          <a:p>
            <a:r>
              <a:rPr lang="en-US" dirty="0"/>
              <a:t>Methods </a:t>
            </a:r>
            <a:r>
              <a:rPr lang="en-US" dirty="0" err="1"/>
              <a:t>contd</a:t>
            </a:r>
            <a:r>
              <a:rPr lang="en-US" dirty="0"/>
              <a:t>…</a:t>
            </a:r>
          </a:p>
        </p:txBody>
      </p:sp>
      <p:sp>
        <p:nvSpPr>
          <p:cNvPr id="3" name="Content Placeholder 2">
            <a:extLst>
              <a:ext uri="{FF2B5EF4-FFF2-40B4-BE49-F238E27FC236}">
                <a16:creationId xmlns:a16="http://schemas.microsoft.com/office/drawing/2014/main" id="{0BFDA8F5-0F5D-DE40-818E-BF40E175EF05}"/>
              </a:ext>
            </a:extLst>
          </p:cNvPr>
          <p:cNvSpPr>
            <a:spLocks noGrp="1"/>
          </p:cNvSpPr>
          <p:nvPr>
            <p:ph idx="1"/>
          </p:nvPr>
        </p:nvSpPr>
        <p:spPr>
          <a:xfrm>
            <a:off x="1045029" y="839755"/>
            <a:ext cx="10308771" cy="5337208"/>
          </a:xfrm>
        </p:spPr>
        <p:txBody>
          <a:bodyPr>
            <a:normAutofit fontScale="70000" lnSpcReduction="20000"/>
          </a:bodyPr>
          <a:lstStyle/>
          <a:p>
            <a:endParaRPr lang="en-IN" dirty="0"/>
          </a:p>
          <a:p>
            <a:r>
              <a:rPr lang="en-IN" dirty="0"/>
              <a:t>The interviews were semi-structured with an interview guide</a:t>
            </a:r>
          </a:p>
          <a:p>
            <a:endParaRPr lang="en-IN" dirty="0"/>
          </a:p>
          <a:p>
            <a:r>
              <a:rPr lang="en-IN" dirty="0"/>
              <a:t> Open ended questions were used as prompts to explore the participants’ views, perceptions and experiences of antibiotic decision making in surgery and the behavioural determinants that motivated the participants as individuals and as members of a team. </a:t>
            </a:r>
          </a:p>
          <a:p>
            <a:endParaRPr lang="en-IN" dirty="0"/>
          </a:p>
          <a:p>
            <a:r>
              <a:rPr lang="en-IN" dirty="0"/>
              <a:t>The interviews were performed after the observations were completed and the interview guide was modified to include any key points from the observations that required further investigation. </a:t>
            </a:r>
          </a:p>
          <a:p>
            <a:endParaRPr lang="en-IN" dirty="0"/>
          </a:p>
          <a:p>
            <a:r>
              <a:rPr lang="en-IN" dirty="0"/>
              <a:t>Interviews were recorded and transcribed verbatim. </a:t>
            </a:r>
          </a:p>
          <a:p>
            <a:endParaRPr lang="en-IN" dirty="0"/>
          </a:p>
          <a:p>
            <a:r>
              <a:rPr lang="en-IN" dirty="0"/>
              <a:t>The transcripts and the field notes were anonymised. </a:t>
            </a:r>
          </a:p>
          <a:p>
            <a:endParaRPr lang="en-IN" dirty="0"/>
          </a:p>
          <a:p>
            <a:r>
              <a:rPr lang="en-IN" dirty="0"/>
              <a:t>Handover sheets, multidisciplinary team meeting notes and the policy and guidelines on antibiotic prescribing were collected to provide contextual knowledge of the processes. </a:t>
            </a:r>
          </a:p>
          <a:p>
            <a:endParaRPr lang="en-IN" dirty="0"/>
          </a:p>
          <a:p>
            <a:r>
              <a:rPr lang="en-IN" dirty="0"/>
              <a:t>These different methods enabled cross-validation and triangulation of the findings</a:t>
            </a:r>
          </a:p>
          <a:p>
            <a:endParaRPr lang="en-IN" dirty="0"/>
          </a:p>
          <a:p>
            <a:endParaRPr lang="en-IN" dirty="0"/>
          </a:p>
          <a:p>
            <a:endParaRPr lang="en-IN" dirty="0"/>
          </a:p>
          <a:p>
            <a:endParaRPr lang="en-US" dirty="0"/>
          </a:p>
        </p:txBody>
      </p:sp>
    </p:spTree>
    <p:extLst>
      <p:ext uri="{BB962C8B-B14F-4D97-AF65-F5344CB8AC3E}">
        <p14:creationId xmlns:p14="http://schemas.microsoft.com/office/powerpoint/2010/main" val="4083329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Was the choice of participants explicit and comprehensive?</a:t>
            </a:r>
          </a:p>
        </p:txBody>
      </p:sp>
      <p:sp>
        <p:nvSpPr>
          <p:cNvPr id="3" name="Content Placeholder 2"/>
          <p:cNvSpPr>
            <a:spLocks noGrp="1"/>
          </p:cNvSpPr>
          <p:nvPr>
            <p:ph idx="1"/>
          </p:nvPr>
        </p:nvSpPr>
        <p:spPr/>
        <p:txBody>
          <a:bodyPr/>
          <a:lstStyle/>
          <a:p>
            <a:r>
              <a:rPr lang="en-IN" dirty="0"/>
              <a:t>Yes</a:t>
            </a:r>
          </a:p>
        </p:txBody>
      </p:sp>
    </p:spTree>
    <p:extLst>
      <p:ext uri="{BB962C8B-B14F-4D97-AF65-F5344CB8AC3E}">
        <p14:creationId xmlns:p14="http://schemas.microsoft.com/office/powerpoint/2010/main" val="1687828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5" name="Content Placeholder 4">
            <a:extLst>
              <a:ext uri="{FF2B5EF4-FFF2-40B4-BE49-F238E27FC236}">
                <a16:creationId xmlns:a16="http://schemas.microsoft.com/office/drawing/2014/main" id="{4406C6C9-198F-CA4A-AD8E-3117FF387F65}"/>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EFA5A097-ED29-E24C-BBB8-2701579BF29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9283" y="0"/>
            <a:ext cx="9190558" cy="6858000"/>
          </a:xfrm>
          <a:prstGeom prst="rect">
            <a:avLst/>
          </a:prstGeom>
        </p:spPr>
      </p:pic>
    </p:spTree>
    <p:extLst>
      <p:ext uri="{BB962C8B-B14F-4D97-AF65-F5344CB8AC3E}">
        <p14:creationId xmlns:p14="http://schemas.microsoft.com/office/powerpoint/2010/main" val="1088881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973A0-8035-3541-98D2-833A13DBFAC2}"/>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ECBB9BCA-30F4-E14F-BF8A-6C401568D2CE}"/>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911349" y="5473415"/>
            <a:ext cx="8501613" cy="1384585"/>
          </a:xfrm>
          <a:prstGeom prst="rect">
            <a:avLst/>
          </a:prstGeom>
        </p:spPr>
      </p:pic>
      <p:pic>
        <p:nvPicPr>
          <p:cNvPr id="4" name="Picture 3">
            <a:extLst>
              <a:ext uri="{FF2B5EF4-FFF2-40B4-BE49-F238E27FC236}">
                <a16:creationId xmlns:a16="http://schemas.microsoft.com/office/drawing/2014/main" id="{74B924C2-827C-1244-91A7-B909E4AB560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11350" y="1247920"/>
            <a:ext cx="8369300" cy="4229100"/>
          </a:xfrm>
          <a:prstGeom prst="rect">
            <a:avLst/>
          </a:prstGeom>
        </p:spPr>
      </p:pic>
      <p:pic>
        <p:nvPicPr>
          <p:cNvPr id="6" name="Picture 5">
            <a:extLst>
              <a:ext uri="{FF2B5EF4-FFF2-40B4-BE49-F238E27FC236}">
                <a16:creationId xmlns:a16="http://schemas.microsoft.com/office/drawing/2014/main" id="{33D82075-4A25-2947-9B9A-97A521D8D03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911349" y="306464"/>
            <a:ext cx="8369300" cy="901700"/>
          </a:xfrm>
          <a:prstGeom prst="rect">
            <a:avLst/>
          </a:prstGeom>
        </p:spPr>
      </p:pic>
    </p:spTree>
    <p:extLst>
      <p:ext uri="{BB962C8B-B14F-4D97-AF65-F5344CB8AC3E}">
        <p14:creationId xmlns:p14="http://schemas.microsoft.com/office/powerpoint/2010/main" val="1322743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744200" cy="1325563"/>
          </a:xfrm>
        </p:spPr>
        <p:txBody>
          <a:bodyPr>
            <a:normAutofit fontScale="90000"/>
          </a:bodyPr>
          <a:lstStyle/>
          <a:p>
            <a:r>
              <a:rPr lang="en-IN" dirty="0"/>
              <a:t>Was data collection sufficiently comprehensive and detailed?</a:t>
            </a:r>
          </a:p>
        </p:txBody>
      </p:sp>
      <p:sp>
        <p:nvSpPr>
          <p:cNvPr id="3" name="Content Placeholder 2"/>
          <p:cNvSpPr>
            <a:spLocks noGrp="1"/>
          </p:cNvSpPr>
          <p:nvPr>
            <p:ph idx="1"/>
          </p:nvPr>
        </p:nvSpPr>
        <p:spPr/>
        <p:txBody>
          <a:bodyPr>
            <a:normAutofit/>
          </a:bodyPr>
          <a:lstStyle/>
          <a:p>
            <a:r>
              <a:rPr lang="en-IN" dirty="0"/>
              <a:t>Yes</a:t>
            </a:r>
          </a:p>
          <a:p>
            <a:endParaRPr lang="en-IN" dirty="0"/>
          </a:p>
          <a:p>
            <a:r>
              <a:rPr lang="en-IN" dirty="0"/>
              <a:t>Field notes - typed by the researcher on the day of the observation</a:t>
            </a:r>
          </a:p>
          <a:p>
            <a:endParaRPr lang="en-IN" dirty="0"/>
          </a:p>
          <a:p>
            <a:r>
              <a:rPr lang="en-IN" dirty="0"/>
              <a:t> Interviews were conducted with a purposive sample of key informants who participated in the decision making on the ward. </a:t>
            </a:r>
          </a:p>
          <a:p>
            <a:endParaRPr lang="en-IN" dirty="0"/>
          </a:p>
          <a:p>
            <a:endParaRPr lang="en-IN" dirty="0"/>
          </a:p>
          <a:p>
            <a:endParaRPr lang="en-IN" dirty="0"/>
          </a:p>
          <a:p>
            <a:endParaRPr lang="en-IN" dirty="0"/>
          </a:p>
          <a:p>
            <a:endParaRPr lang="en-IN" dirty="0"/>
          </a:p>
          <a:p>
            <a:endParaRPr lang="en-IN" dirty="0"/>
          </a:p>
          <a:p>
            <a:endParaRPr lang="en-IN" dirty="0"/>
          </a:p>
          <a:p>
            <a:endParaRPr lang="en-IN" dirty="0"/>
          </a:p>
          <a:p>
            <a:endParaRPr lang="en-IN" dirty="0"/>
          </a:p>
        </p:txBody>
      </p:sp>
    </p:spTree>
    <p:extLst>
      <p:ext uri="{BB962C8B-B14F-4D97-AF65-F5344CB8AC3E}">
        <p14:creationId xmlns:p14="http://schemas.microsoft.com/office/powerpoint/2010/main" val="857933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D80F5-EE72-C342-836B-FC7095349534}"/>
              </a:ext>
            </a:extLst>
          </p:cNvPr>
          <p:cNvSpPr>
            <a:spLocks noGrp="1"/>
          </p:cNvSpPr>
          <p:nvPr>
            <p:ph type="title"/>
          </p:nvPr>
        </p:nvSpPr>
        <p:spPr/>
        <p:txBody>
          <a:bodyPr/>
          <a:lstStyle/>
          <a:p>
            <a:r>
              <a:rPr lang="en-US" dirty="0"/>
              <a:t>Data collection</a:t>
            </a:r>
          </a:p>
        </p:txBody>
      </p:sp>
      <p:sp>
        <p:nvSpPr>
          <p:cNvPr id="3" name="Content Placeholder 2">
            <a:extLst>
              <a:ext uri="{FF2B5EF4-FFF2-40B4-BE49-F238E27FC236}">
                <a16:creationId xmlns:a16="http://schemas.microsoft.com/office/drawing/2014/main" id="{A659B9B6-8D1F-5544-9A38-9230D3F233D8}"/>
              </a:ext>
            </a:extLst>
          </p:cNvPr>
          <p:cNvSpPr>
            <a:spLocks noGrp="1"/>
          </p:cNvSpPr>
          <p:nvPr>
            <p:ph idx="1"/>
          </p:nvPr>
        </p:nvSpPr>
        <p:spPr/>
        <p:txBody>
          <a:bodyPr>
            <a:normAutofit/>
          </a:bodyPr>
          <a:lstStyle/>
          <a:p>
            <a:endParaRPr lang="en-IN" dirty="0"/>
          </a:p>
          <a:p>
            <a:r>
              <a:rPr lang="en-IN" dirty="0"/>
              <a:t>One researcher with background in pharmacy and training in ethnography (EC) conducted all the fieldwork</a:t>
            </a:r>
          </a:p>
          <a:p>
            <a:r>
              <a:rPr lang="en-IN" dirty="0"/>
              <a:t> non-participant observations on the wards, and face-to-face interviews with key informants. </a:t>
            </a:r>
          </a:p>
          <a:p>
            <a:r>
              <a:rPr lang="en-IN" dirty="0"/>
              <a:t>Field notes - typed by the researcher on the day of the observation</a:t>
            </a:r>
          </a:p>
          <a:p>
            <a:r>
              <a:rPr lang="en-IN" dirty="0"/>
              <a:t> Interviews were conducted with a purposive sample of key informants who participated in the decision making on the ward. </a:t>
            </a:r>
          </a:p>
          <a:p>
            <a:endParaRPr lang="en-IN" dirty="0"/>
          </a:p>
          <a:p>
            <a:endParaRPr lang="en-IN" dirty="0"/>
          </a:p>
          <a:p>
            <a:endParaRPr lang="en-IN" dirty="0"/>
          </a:p>
          <a:p>
            <a:endParaRPr lang="en-US" dirty="0"/>
          </a:p>
        </p:txBody>
      </p:sp>
    </p:spTree>
    <p:extLst>
      <p:ext uri="{BB962C8B-B14F-4D97-AF65-F5344CB8AC3E}">
        <p14:creationId xmlns:p14="http://schemas.microsoft.com/office/powerpoint/2010/main" val="3949084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Were the data </a:t>
            </a:r>
            <a:r>
              <a:rPr lang="en-IN" dirty="0" err="1"/>
              <a:t>analyzed</a:t>
            </a:r>
            <a:r>
              <a:rPr lang="en-IN" dirty="0"/>
              <a:t> appropriately and the findings corroborated adequately?</a:t>
            </a:r>
          </a:p>
        </p:txBody>
      </p:sp>
      <p:sp>
        <p:nvSpPr>
          <p:cNvPr id="3" name="Content Placeholder 2"/>
          <p:cNvSpPr>
            <a:spLocks noGrp="1"/>
          </p:cNvSpPr>
          <p:nvPr>
            <p:ph idx="1"/>
          </p:nvPr>
        </p:nvSpPr>
        <p:spPr/>
        <p:txBody>
          <a:bodyPr/>
          <a:lstStyle/>
          <a:p>
            <a:endParaRPr lang="en-IN" dirty="0"/>
          </a:p>
          <a:p>
            <a:r>
              <a:rPr lang="en-IN" dirty="0"/>
              <a:t>Yes</a:t>
            </a:r>
          </a:p>
        </p:txBody>
      </p:sp>
    </p:spTree>
    <p:extLst>
      <p:ext uri="{BB962C8B-B14F-4D97-AF65-F5344CB8AC3E}">
        <p14:creationId xmlns:p14="http://schemas.microsoft.com/office/powerpoint/2010/main" val="785760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Data Analysis</a:t>
            </a:r>
          </a:p>
        </p:txBody>
      </p:sp>
      <p:sp>
        <p:nvSpPr>
          <p:cNvPr id="3" name="Content Placeholder 2"/>
          <p:cNvSpPr>
            <a:spLocks noGrp="1"/>
          </p:cNvSpPr>
          <p:nvPr>
            <p:ph idx="1"/>
          </p:nvPr>
        </p:nvSpPr>
        <p:spPr>
          <a:xfrm>
            <a:off x="1562100" y="1391478"/>
            <a:ext cx="9791700" cy="5101397"/>
          </a:xfrm>
        </p:spPr>
        <p:txBody>
          <a:bodyPr>
            <a:normAutofit lnSpcReduction="10000"/>
          </a:bodyPr>
          <a:lstStyle/>
          <a:p>
            <a:endParaRPr lang="en-IN" dirty="0"/>
          </a:p>
          <a:p>
            <a:r>
              <a:rPr lang="en-IN" dirty="0"/>
              <a:t>A constant comparative method was used for the analysis of the emerging themes</a:t>
            </a:r>
          </a:p>
          <a:p>
            <a:r>
              <a:rPr lang="en-IN" dirty="0"/>
              <a:t>Used </a:t>
            </a:r>
            <a:r>
              <a:rPr lang="en-IN" dirty="0" err="1"/>
              <a:t>Nivio</a:t>
            </a:r>
            <a:r>
              <a:rPr lang="en-IN" dirty="0"/>
              <a:t> software</a:t>
            </a:r>
          </a:p>
          <a:p>
            <a:r>
              <a:rPr lang="en-IN" dirty="0"/>
              <a:t>The field notes from the WR observation, and the transcripts from the interviews were openly coded to identify key concepts which were developed into themes. </a:t>
            </a:r>
          </a:p>
          <a:p>
            <a:r>
              <a:rPr lang="en-IN" dirty="0"/>
              <a:t>The analysis was conducted using an iterative and recursive process of moving between the coded data and the higher level themes- till the themes, and the relationship between the themes, reached saturation (i.e. no new themes or inter-relationships between them were identified).</a:t>
            </a:r>
          </a:p>
          <a:p>
            <a:endParaRPr lang="en-IN" dirty="0"/>
          </a:p>
        </p:txBody>
      </p:sp>
    </p:spTree>
    <p:extLst>
      <p:ext uri="{BB962C8B-B14F-4D97-AF65-F5344CB8AC3E}">
        <p14:creationId xmlns:p14="http://schemas.microsoft.com/office/powerpoint/2010/main" val="825200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What are the results of the study? </a:t>
            </a:r>
          </a:p>
        </p:txBody>
      </p:sp>
      <p:sp>
        <p:nvSpPr>
          <p:cNvPr id="3" name="Content Placeholder 2"/>
          <p:cNvSpPr>
            <a:spLocks noGrp="1"/>
          </p:cNvSpPr>
          <p:nvPr>
            <p:ph idx="1"/>
          </p:nvPr>
        </p:nvSpPr>
        <p:spPr/>
        <p:txBody>
          <a:bodyPr>
            <a:normAutofit fontScale="92500" lnSpcReduction="20000"/>
          </a:bodyPr>
          <a:lstStyle/>
          <a:p>
            <a:r>
              <a:rPr lang="en-IN" dirty="0"/>
              <a:t>Observed thirty WRs, over 100 hours, were observed, involving six surgeons and their teams</a:t>
            </a:r>
          </a:p>
          <a:p>
            <a:r>
              <a:rPr lang="en-IN" dirty="0"/>
              <a:t>Acute surgical and elective WRs were observed</a:t>
            </a:r>
          </a:p>
          <a:p>
            <a:endParaRPr lang="en-IN" dirty="0"/>
          </a:p>
          <a:p>
            <a:endParaRPr lang="en-IN" dirty="0"/>
          </a:p>
          <a:p>
            <a:r>
              <a:rPr lang="en-IN" dirty="0"/>
              <a:t>Thirteen key informants were interviewed</a:t>
            </a:r>
          </a:p>
          <a:p>
            <a:r>
              <a:rPr lang="en-IN" dirty="0"/>
              <a:t>Five consultant surgeons</a:t>
            </a:r>
          </a:p>
          <a:p>
            <a:r>
              <a:rPr lang="en-IN" dirty="0"/>
              <a:t>three registrars</a:t>
            </a:r>
          </a:p>
          <a:p>
            <a:r>
              <a:rPr lang="en-IN" dirty="0"/>
              <a:t>two nurses</a:t>
            </a:r>
          </a:p>
          <a:p>
            <a:r>
              <a:rPr lang="en-IN" dirty="0"/>
              <a:t>two junior doctors</a:t>
            </a:r>
          </a:p>
          <a:p>
            <a:r>
              <a:rPr lang="en-IN" dirty="0"/>
              <a:t>The ward pharmacist</a:t>
            </a:r>
          </a:p>
        </p:txBody>
      </p:sp>
    </p:spTree>
    <p:extLst>
      <p:ext uri="{BB962C8B-B14F-4D97-AF65-F5344CB8AC3E}">
        <p14:creationId xmlns:p14="http://schemas.microsoft.com/office/powerpoint/2010/main" val="1242485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What were the results ?</a:t>
            </a:r>
          </a:p>
        </p:txBody>
      </p:sp>
      <p:sp>
        <p:nvSpPr>
          <p:cNvPr id="3" name="Content Placeholder 2"/>
          <p:cNvSpPr>
            <a:spLocks noGrp="1"/>
          </p:cNvSpPr>
          <p:nvPr>
            <p:ph idx="1"/>
          </p:nvPr>
        </p:nvSpPr>
        <p:spPr/>
        <p:txBody>
          <a:bodyPr/>
          <a:lstStyle/>
          <a:p>
            <a:endParaRPr lang="en-IN" dirty="0"/>
          </a:p>
          <a:p>
            <a:r>
              <a:rPr lang="en-IN" dirty="0"/>
              <a:t>The analysis identified four key 24 themes in relation to antibiotic management in surgery: </a:t>
            </a:r>
          </a:p>
          <a:p>
            <a:r>
              <a:rPr lang="en-IN" dirty="0"/>
              <a:t>1) working in a constant state of flux</a:t>
            </a:r>
          </a:p>
          <a:p>
            <a:r>
              <a:rPr lang="en-IN" dirty="0"/>
              <a:t>2) communication jigsaw</a:t>
            </a:r>
          </a:p>
          <a:p>
            <a:r>
              <a:rPr lang="en-IN" dirty="0"/>
              <a:t>3) delegating antibiotic management</a:t>
            </a:r>
          </a:p>
          <a:p>
            <a:r>
              <a:rPr lang="en-IN" dirty="0"/>
              <a:t>4) the need for an intervention.</a:t>
            </a:r>
          </a:p>
          <a:p>
            <a:endParaRPr lang="en-IN" dirty="0"/>
          </a:p>
          <a:p>
            <a:endParaRPr lang="en-IN" dirty="0"/>
          </a:p>
        </p:txBody>
      </p:sp>
    </p:spTree>
    <p:extLst>
      <p:ext uri="{BB962C8B-B14F-4D97-AF65-F5344CB8AC3E}">
        <p14:creationId xmlns:p14="http://schemas.microsoft.com/office/powerpoint/2010/main" val="2638447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D0FE8-184F-694F-816D-FEF0B839C23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FC294EC-F4AD-4942-B886-0DEB1E570C37}"/>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19D4284A-F14E-A746-A838-45ABC6ABF05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44436" y="-1"/>
            <a:ext cx="10287002" cy="6858001"/>
          </a:xfrm>
          <a:prstGeom prst="rect">
            <a:avLst/>
          </a:prstGeom>
        </p:spPr>
      </p:pic>
    </p:spTree>
    <p:extLst>
      <p:ext uri="{BB962C8B-B14F-4D97-AF65-F5344CB8AC3E}">
        <p14:creationId xmlns:p14="http://schemas.microsoft.com/office/powerpoint/2010/main" val="3668422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Does the study offer helpful theoretical conclusions? </a:t>
            </a:r>
          </a:p>
        </p:txBody>
      </p:sp>
      <p:sp>
        <p:nvSpPr>
          <p:cNvPr id="3" name="Content Placeholder 2"/>
          <p:cNvSpPr>
            <a:spLocks noGrp="1"/>
          </p:cNvSpPr>
          <p:nvPr>
            <p:ph idx="1"/>
          </p:nvPr>
        </p:nvSpPr>
        <p:spPr/>
        <p:txBody>
          <a:bodyPr/>
          <a:lstStyle/>
          <a:p>
            <a:r>
              <a:rPr lang="en-IN" dirty="0"/>
              <a:t>Yes</a:t>
            </a:r>
          </a:p>
          <a:p>
            <a:endParaRPr lang="en-IN" dirty="0"/>
          </a:p>
          <a:p>
            <a:endParaRPr lang="en-IN" dirty="0"/>
          </a:p>
        </p:txBody>
      </p:sp>
    </p:spTree>
    <p:extLst>
      <p:ext uri="{BB962C8B-B14F-4D97-AF65-F5344CB8AC3E}">
        <p14:creationId xmlns:p14="http://schemas.microsoft.com/office/powerpoint/2010/main" val="1295968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3F3A9-CF02-D644-AD06-3C320BAB99E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04E6D45-1C05-3845-A20F-89E8D8DC8CC8}"/>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EC4096E-E079-8845-97DE-34C18F51F41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38300" y="882650"/>
            <a:ext cx="8915400" cy="5092700"/>
          </a:xfrm>
          <a:prstGeom prst="rect">
            <a:avLst/>
          </a:prstGeom>
        </p:spPr>
      </p:pic>
    </p:spTree>
    <p:extLst>
      <p:ext uri="{BB962C8B-B14F-4D97-AF65-F5344CB8AC3E}">
        <p14:creationId xmlns:p14="http://schemas.microsoft.com/office/powerpoint/2010/main" val="2706103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Does the study help me understand the context of my practice?</a:t>
            </a:r>
          </a:p>
        </p:txBody>
      </p:sp>
      <p:sp>
        <p:nvSpPr>
          <p:cNvPr id="3" name="Content Placeholder 2"/>
          <p:cNvSpPr>
            <a:spLocks noGrp="1"/>
          </p:cNvSpPr>
          <p:nvPr>
            <p:ph idx="1"/>
          </p:nvPr>
        </p:nvSpPr>
        <p:spPr/>
        <p:txBody>
          <a:bodyPr/>
          <a:lstStyle/>
          <a:p>
            <a:r>
              <a:rPr lang="en-IN" dirty="0"/>
              <a:t>Yes</a:t>
            </a:r>
          </a:p>
          <a:p>
            <a:endParaRPr lang="en-IN" dirty="0"/>
          </a:p>
        </p:txBody>
      </p:sp>
    </p:spTree>
    <p:extLst>
      <p:ext uri="{BB962C8B-B14F-4D97-AF65-F5344CB8AC3E}">
        <p14:creationId xmlns:p14="http://schemas.microsoft.com/office/powerpoint/2010/main" val="4034413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Does this study help me understand my relationships with patients and their families?</a:t>
            </a:r>
          </a:p>
        </p:txBody>
      </p:sp>
      <p:sp>
        <p:nvSpPr>
          <p:cNvPr id="3" name="Content Placeholder 2"/>
          <p:cNvSpPr>
            <a:spLocks noGrp="1"/>
          </p:cNvSpPr>
          <p:nvPr>
            <p:ph idx="1"/>
          </p:nvPr>
        </p:nvSpPr>
        <p:spPr>
          <a:xfrm>
            <a:off x="1562100" y="2424534"/>
            <a:ext cx="9791700" cy="4351338"/>
          </a:xfrm>
        </p:spPr>
        <p:txBody>
          <a:bodyPr/>
          <a:lstStyle/>
          <a:p>
            <a:r>
              <a:rPr lang="en-IN" dirty="0"/>
              <a:t>Not applicable</a:t>
            </a:r>
          </a:p>
          <a:p>
            <a:endParaRPr lang="en-IN" dirty="0"/>
          </a:p>
          <a:p>
            <a:endParaRPr lang="en-IN" dirty="0"/>
          </a:p>
        </p:txBody>
      </p:sp>
    </p:spTree>
    <p:extLst>
      <p:ext uri="{BB962C8B-B14F-4D97-AF65-F5344CB8AC3E}">
        <p14:creationId xmlns:p14="http://schemas.microsoft.com/office/powerpoint/2010/main" val="1510282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Is this study results applicable in my setting?</a:t>
            </a:r>
          </a:p>
        </p:txBody>
      </p:sp>
      <p:sp>
        <p:nvSpPr>
          <p:cNvPr id="3" name="Content Placeholder 2"/>
          <p:cNvSpPr>
            <a:spLocks noGrp="1"/>
          </p:cNvSpPr>
          <p:nvPr>
            <p:ph idx="1"/>
          </p:nvPr>
        </p:nvSpPr>
        <p:spPr/>
        <p:txBody>
          <a:bodyPr/>
          <a:lstStyle/>
          <a:p>
            <a:r>
              <a:rPr lang="en-IN" dirty="0"/>
              <a:t>Yes</a:t>
            </a:r>
          </a:p>
          <a:p>
            <a:endParaRPr lang="en-IN" dirty="0"/>
          </a:p>
          <a:p>
            <a:endParaRPr lang="en-IN" dirty="0"/>
          </a:p>
        </p:txBody>
      </p:sp>
    </p:spTree>
    <p:extLst>
      <p:ext uri="{BB962C8B-B14F-4D97-AF65-F5344CB8AC3E}">
        <p14:creationId xmlns:p14="http://schemas.microsoft.com/office/powerpoint/2010/main" val="1852127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Thank You </a:t>
            </a:r>
          </a:p>
        </p:txBody>
      </p:sp>
      <p:sp>
        <p:nvSpPr>
          <p:cNvPr id="3" name="Content Placeholder 2"/>
          <p:cNvSpPr>
            <a:spLocks noGrp="1"/>
          </p:cNvSpPr>
          <p:nvPr>
            <p:ph idx="1"/>
          </p:nvPr>
        </p:nvSpPr>
        <p:spPr/>
        <p:txBody>
          <a:bodyPr/>
          <a:lstStyle/>
          <a:p>
            <a:endParaRPr lang="en-IN"/>
          </a:p>
        </p:txBody>
      </p:sp>
    </p:spTree>
    <p:extLst>
      <p:ext uri="{BB962C8B-B14F-4D97-AF65-F5344CB8AC3E}">
        <p14:creationId xmlns:p14="http://schemas.microsoft.com/office/powerpoint/2010/main" val="501480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oud skipper design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accent2"/>
        </a:lnRef>
        <a:fillRef idx="0">
          <a:schemeClr val="accent2"/>
        </a:fillRef>
        <a:effectRef idx="0">
          <a:schemeClr val="accent2"/>
        </a:effectRef>
        <a:fontRef idx="minor">
          <a:schemeClr val="tx1"/>
        </a:fontRef>
      </a:style>
    </a:lnDef>
    <a:txDef>
      <a:spPr>
        <a:noFill/>
        <a:ln>
          <a:solidFill>
            <a:schemeClr val="bg2"/>
          </a:solidFill>
        </a:ln>
      </a:spPr>
      <a:bodyPr wrap="square" rtlCol="0" anchor="ctr" anchorCtr="1">
        <a:spAutoFit/>
      </a:bodyPr>
      <a:lstStyle>
        <a:defPPr>
          <a:defRPr dirty="0"/>
        </a:defPPr>
      </a:lstStyle>
    </a:txDef>
  </a:objectDefaults>
  <a:extraClrSchemeLst/>
  <a:extLst>
    <a:ext uri="{05A4C25C-085E-4340-85A3-A5531E510DB2}">
      <thm15:themeFamily xmlns:thm15="http://schemas.microsoft.com/office/thememl/2012/main" name="Cloud skipper design slides.potx" id="{E8493412-85DD-4641-9E8A-937B29FD6AA2}" vid="{77E91E09-5010-404D-ADF4-B79FA46D72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Props1.xml><?xml version="1.0" encoding="utf-8"?>
<ds:datastoreItem xmlns:ds="http://schemas.openxmlformats.org/officeDocument/2006/customXml" ds:itemID="{B024FD56-CE1B-42FC-9E83-BFBF160724C6}">
  <ds:schemaRefs>
    <ds:schemaRef ds:uri="http://schemas.microsoft.com/sharepoint/v3/contenttype/forms"/>
  </ds:schemaRefs>
</ds:datastoreItem>
</file>

<file path=customXml/itemProps2.xml><?xml version="1.0" encoding="utf-8"?>
<ds:datastoreItem xmlns:ds="http://schemas.openxmlformats.org/officeDocument/2006/customXml" ds:itemID="{6253D857-4181-4777-8893-6E45A690F9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EDD01B8-816B-49B7-8C81-03AB51D87C54}">
  <ds:schemaRef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40262f94-9f35-4ac3-9a90-690165a166b7"/>
    <ds:schemaRef ds:uri="a4f35948-e619-41b3-aa29-22878b09cfd2"/>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Cloud skipper design slides</Template>
  <TotalTime>342</TotalTime>
  <Words>634</Words>
  <Application>Microsoft Macintosh PowerPoint</Application>
  <PresentationFormat>Widescreen</PresentationFormat>
  <Paragraphs>101</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Cambria</vt:lpstr>
      <vt:lpstr>Cloud skipper design template</vt:lpstr>
      <vt:lpstr>CRITICAL APPRAISAL OF A QUALITATIVE STUDY</vt:lpstr>
      <vt:lpstr>PowerPoint Presentation</vt:lpstr>
      <vt:lpstr>BACKGROUND</vt:lpstr>
      <vt:lpstr>Study Design</vt:lpstr>
      <vt:lpstr>Inclusion Criteria</vt:lpstr>
      <vt:lpstr>Exclusion criteria</vt:lpstr>
      <vt:lpstr>Sampling </vt:lpstr>
      <vt:lpstr>Methods contd…</vt:lpstr>
      <vt:lpstr>Was the choice of participants explicit and comprehensive?</vt:lpstr>
      <vt:lpstr>PowerPoint Presentation</vt:lpstr>
      <vt:lpstr>PowerPoint Presentation</vt:lpstr>
      <vt:lpstr>Was data collection sufficiently comprehensive and detailed?</vt:lpstr>
      <vt:lpstr>Data collection</vt:lpstr>
      <vt:lpstr>Were the data analyzed appropriately and the findings corroborated adequately?</vt:lpstr>
      <vt:lpstr>Data Analysis</vt:lpstr>
      <vt:lpstr>What are the results of the study? </vt:lpstr>
      <vt:lpstr>What were the results ?</vt:lpstr>
      <vt:lpstr>PowerPoint Presentation</vt:lpstr>
      <vt:lpstr>Does the study offer helpful theoretical conclusions? </vt:lpstr>
      <vt:lpstr>PowerPoint Presentation</vt:lpstr>
      <vt:lpstr>Does the study help me understand the context of my practice?</vt:lpstr>
      <vt:lpstr>Does this study help me understand my relationships with patients and their families?</vt:lpstr>
      <vt:lpstr>Is this study results applicable in my setting?</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CRITICAL APPRAISAL OF A QUALITATIVE STUDY</dc:title>
  <dc:creator>Jasper</dc:creator>
  <cp:lastModifiedBy>Josh Mat</cp:lastModifiedBy>
  <cp:revision>17</cp:revision>
  <dcterms:created xsi:type="dcterms:W3CDTF">2019-01-29T04:26:58Z</dcterms:created>
  <dcterms:modified xsi:type="dcterms:W3CDTF">2019-02-14T10:19:23Z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74062900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