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26" y="-24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pPr/>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pPr/>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pPr/>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pPr/>
              <a:t>2/14/2019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xmlns=""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a:xfrm>
            <a:off x="1524000" y="4795358"/>
            <a:ext cx="9144000" cy="462442"/>
          </a:xfrm>
        </p:spPr>
        <p:txBody>
          <a:bodyPr vert="horz" lIns="91440" tIns="45720" rIns="91440" bIns="45720" rtlCol="0" anchor="t">
            <a:normAutofit/>
          </a:bodyPr>
          <a:lstStyle/>
          <a:p>
            <a:r>
              <a:rPr lang="en-US" dirty="0">
                <a:cs typeface="Calibri"/>
              </a:rPr>
              <a:t>Anusha .S</a:t>
            </a:r>
            <a:endParaRPr lang="en-US" dirty="0"/>
          </a:p>
        </p:txBody>
      </p:sp>
      <p:pic>
        <p:nvPicPr>
          <p:cNvPr id="4" name="Picture 4" descr="A screenshot of a cell phone&#10;&#10;Description generated with very high confidence">
            <a:extLst>
              <a:ext uri="{FF2B5EF4-FFF2-40B4-BE49-F238E27FC236}">
                <a16:creationId xmlns:a16="http://schemas.microsoft.com/office/drawing/2014/main" xmlns="" id="{858026A8-408B-4CB9-911D-C3AE4B742834}"/>
              </a:ext>
            </a:extLst>
          </p:cNvPr>
          <p:cNvPicPr>
            <a:picLocks noChangeAspect="1"/>
          </p:cNvPicPr>
          <p:nvPr/>
        </p:nvPicPr>
        <p:blipFill>
          <a:blip r:embed="rId2"/>
          <a:stretch>
            <a:fillRect/>
          </a:stretch>
        </p:blipFill>
        <p:spPr>
          <a:xfrm>
            <a:off x="3071004" y="315941"/>
            <a:ext cx="6625086" cy="4285172"/>
          </a:xfrm>
          <a:prstGeom prst="rect">
            <a:avLst/>
          </a:prstGeom>
        </p:spPr>
      </p:pic>
    </p:spTree>
    <p:extLst>
      <p:ext uri="{BB962C8B-B14F-4D97-AF65-F5344CB8AC3E}">
        <p14:creationId xmlns:p14="http://schemas.microsoft.com/office/powerpoint/2010/main" xmlns=""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E9BC35-A124-48DE-9037-197301105DE9}"/>
              </a:ext>
            </a:extLst>
          </p:cNvPr>
          <p:cNvSpPr>
            <a:spLocks noGrp="1"/>
          </p:cNvSpPr>
          <p:nvPr>
            <p:ph type="title"/>
          </p:nvPr>
        </p:nvSpPr>
        <p:spPr/>
        <p:txBody>
          <a:bodyPr/>
          <a:lstStyle/>
          <a:p>
            <a:endParaRPr lang="en-US"/>
          </a:p>
        </p:txBody>
      </p:sp>
      <p:pic>
        <p:nvPicPr>
          <p:cNvPr id="8" name="Picture 8" descr="A screenshot of a cell phone&#10;&#10;Description generated with very high confidence">
            <a:extLst>
              <a:ext uri="{FF2B5EF4-FFF2-40B4-BE49-F238E27FC236}">
                <a16:creationId xmlns:a16="http://schemas.microsoft.com/office/drawing/2014/main" xmlns="" id="{9A090D2A-24D6-4BA3-A6B1-F1A59931B5A3}"/>
              </a:ext>
            </a:extLst>
          </p:cNvPr>
          <p:cNvPicPr>
            <a:picLocks noGrp="1" noChangeAspect="1"/>
          </p:cNvPicPr>
          <p:nvPr>
            <p:ph idx="1"/>
          </p:nvPr>
        </p:nvPicPr>
        <p:blipFill>
          <a:blip r:embed="rId2"/>
          <a:stretch>
            <a:fillRect/>
          </a:stretch>
        </p:blipFill>
        <p:spPr>
          <a:xfrm>
            <a:off x="432579" y="1140919"/>
            <a:ext cx="8911446" cy="4498675"/>
          </a:xfrm>
          <a:prstGeom prst="rect">
            <a:avLst/>
          </a:prstGeom>
        </p:spPr>
      </p:pic>
    </p:spTree>
    <p:extLst>
      <p:ext uri="{BB962C8B-B14F-4D97-AF65-F5344CB8AC3E}">
        <p14:creationId xmlns:p14="http://schemas.microsoft.com/office/powerpoint/2010/main" xmlns="" val="1457740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7D4BD3-E00A-4CD0-8061-59685385F7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DDFCEE3-D178-4359-91C2-EEC55438D72E}"/>
              </a:ext>
            </a:extLst>
          </p:cNvPr>
          <p:cNvSpPr>
            <a:spLocks noGrp="1"/>
          </p:cNvSpPr>
          <p:nvPr>
            <p:ph idx="1"/>
          </p:nvPr>
        </p:nvSpPr>
        <p:spPr/>
        <p:txBody>
          <a:bodyPr vert="horz" lIns="91440" tIns="45720" rIns="91440" bIns="45720" rtlCol="0" anchor="t">
            <a:normAutofit/>
          </a:bodyPr>
          <a:lstStyle/>
          <a:p>
            <a:r>
              <a:rPr lang="en-US" dirty="0">
                <a:cs typeface="Calibri"/>
              </a:rPr>
              <a:t>Thromboprophylaxis is a key component of care for critically ill</a:t>
            </a:r>
          </a:p>
          <a:p>
            <a:pPr marL="0" indent="0">
              <a:buNone/>
            </a:pPr>
            <a:r>
              <a:rPr lang="en-US" dirty="0">
                <a:cs typeface="Calibri"/>
              </a:rPr>
              <a:t> patients because of their high risk of venous thromboembolism (VTE)</a:t>
            </a:r>
          </a:p>
          <a:p>
            <a:pPr marL="0" indent="0">
              <a:buNone/>
            </a:pPr>
            <a:r>
              <a:rPr lang="en-US" dirty="0">
                <a:cs typeface="Calibri"/>
              </a:rPr>
              <a:t> and because heparin is an effective and safe prevention strategy. </a:t>
            </a:r>
            <a:endParaRPr lang="en-US"/>
          </a:p>
        </p:txBody>
      </p:sp>
    </p:spTree>
    <p:extLst>
      <p:ext uri="{BB962C8B-B14F-4D97-AF65-F5344CB8AC3E}">
        <p14:creationId xmlns:p14="http://schemas.microsoft.com/office/powerpoint/2010/main" xmlns="" val="3584117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35B35-61FA-4EF8-B7AE-2BB0749123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BB180CD4-58F8-41E0-A3FD-7F38EA4D8D55}"/>
              </a:ext>
            </a:extLst>
          </p:cNvPr>
          <p:cNvSpPr>
            <a:spLocks noGrp="1"/>
          </p:cNvSpPr>
          <p:nvPr>
            <p:ph idx="1"/>
          </p:nvPr>
        </p:nvSpPr>
        <p:spPr/>
        <p:txBody>
          <a:bodyPr vert="horz" lIns="91440" tIns="45720" rIns="91440" bIns="45720" rtlCol="0" anchor="t">
            <a:normAutofit/>
          </a:bodyPr>
          <a:lstStyle/>
          <a:p>
            <a:r>
              <a:rPr lang="en-US" dirty="0">
                <a:cs typeface="Calibri"/>
              </a:rPr>
              <a:t> A recent multicenter blinded, randomized trial (PROTECT [Prophylaxis</a:t>
            </a:r>
            <a:endParaRPr lang="en-US" dirty="0"/>
          </a:p>
          <a:p>
            <a:pPr marL="0" indent="0">
              <a:buNone/>
            </a:pPr>
            <a:r>
              <a:rPr lang="en-US" dirty="0">
                <a:cs typeface="Calibri"/>
              </a:rPr>
              <a:t> for Thromboembolism in Critical Care Trial]) compared the</a:t>
            </a:r>
          </a:p>
          <a:p>
            <a:pPr marL="0" indent="0">
              <a:buNone/>
            </a:pPr>
            <a:r>
              <a:rPr lang="en-US" dirty="0">
                <a:cs typeface="Calibri"/>
              </a:rPr>
              <a:t> effectiveness of the 2 most common </a:t>
            </a:r>
            <a:r>
              <a:rPr lang="en-US" dirty="0" err="1">
                <a:cs typeface="Calibri"/>
              </a:rPr>
              <a:t>pharmocoprevention</a:t>
            </a:r>
            <a:r>
              <a:rPr lang="en-US" dirty="0">
                <a:cs typeface="Calibri"/>
              </a:rPr>
              <a:t> strategies,</a:t>
            </a:r>
          </a:p>
          <a:p>
            <a:pPr marL="0" indent="0">
              <a:buNone/>
            </a:pPr>
            <a:r>
              <a:rPr lang="en-US" dirty="0">
                <a:cs typeface="Calibri"/>
              </a:rPr>
              <a:t> administration of low-molecular-weight heparin (LMWH) and</a:t>
            </a:r>
          </a:p>
          <a:p>
            <a:pPr marL="0" indent="0">
              <a:buNone/>
            </a:pPr>
            <a:r>
              <a:rPr lang="en-US" dirty="0">
                <a:cs typeface="Calibri"/>
              </a:rPr>
              <a:t> unfractionated heparin (UFH). </a:t>
            </a:r>
          </a:p>
          <a:p>
            <a:endParaRPr lang="en-US" dirty="0">
              <a:cs typeface="Calibri"/>
            </a:endParaRPr>
          </a:p>
        </p:txBody>
      </p:sp>
      <p:pic>
        <p:nvPicPr>
          <p:cNvPr id="4" name="Picture 4" descr="A screenshot of a social media post&#10;&#10;Description generated with very high confidence">
            <a:extLst>
              <a:ext uri="{FF2B5EF4-FFF2-40B4-BE49-F238E27FC236}">
                <a16:creationId xmlns:a16="http://schemas.microsoft.com/office/drawing/2014/main" xmlns="" id="{8EFBC2B2-B54E-49D5-B0B5-89932094C79F}"/>
              </a:ext>
            </a:extLst>
          </p:cNvPr>
          <p:cNvPicPr>
            <a:picLocks noChangeAspect="1"/>
          </p:cNvPicPr>
          <p:nvPr/>
        </p:nvPicPr>
        <p:blipFill>
          <a:blip r:embed="rId2"/>
          <a:stretch>
            <a:fillRect/>
          </a:stretch>
        </p:blipFill>
        <p:spPr>
          <a:xfrm>
            <a:off x="3605122" y="4635807"/>
            <a:ext cx="7990935" cy="1540662"/>
          </a:xfrm>
          <a:prstGeom prst="rect">
            <a:avLst/>
          </a:prstGeom>
        </p:spPr>
      </p:pic>
    </p:spTree>
    <p:extLst>
      <p:ext uri="{BB962C8B-B14F-4D97-AF65-F5344CB8AC3E}">
        <p14:creationId xmlns:p14="http://schemas.microsoft.com/office/powerpoint/2010/main" xmlns="" val="2870211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78D0E1-0304-4FED-AA67-E10CC79C3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9C49721-BE95-4888-8AFE-00809C25051A}"/>
              </a:ext>
            </a:extLst>
          </p:cNvPr>
          <p:cNvSpPr>
            <a:spLocks noGrp="1"/>
          </p:cNvSpPr>
          <p:nvPr>
            <p:ph idx="1"/>
          </p:nvPr>
        </p:nvSpPr>
        <p:spPr/>
        <p:txBody>
          <a:bodyPr vert="horz" lIns="91440" tIns="45720" rIns="91440" bIns="45720" rtlCol="0" anchor="t">
            <a:normAutofit/>
          </a:bodyPr>
          <a:lstStyle/>
          <a:p>
            <a:r>
              <a:rPr lang="en-US" dirty="0">
                <a:cs typeface="Calibri"/>
              </a:rPr>
              <a:t>OBJECTIVE </a:t>
            </a:r>
            <a:endParaRPr lang="en-US">
              <a:cs typeface="Calibri"/>
            </a:endParaRPr>
          </a:p>
          <a:p>
            <a:endParaRPr lang="en-US" dirty="0">
              <a:cs typeface="Calibri"/>
            </a:endParaRPr>
          </a:p>
          <a:p>
            <a:r>
              <a:rPr lang="en-US" dirty="0">
                <a:cs typeface="Calibri"/>
              </a:rPr>
              <a:t>To compare the clinical and economic outcomes of the LMWH </a:t>
            </a:r>
            <a:r>
              <a:rPr lang="en-US" dirty="0" err="1">
                <a:cs typeface="Calibri"/>
              </a:rPr>
              <a:t>dalteparin</a:t>
            </a:r>
            <a:r>
              <a:rPr lang="en-US" dirty="0">
                <a:cs typeface="Calibri"/>
              </a:rPr>
              <a:t> compared with UFH for the prevention of VTE in critically ill medical-surgical patients</a:t>
            </a:r>
          </a:p>
        </p:txBody>
      </p:sp>
    </p:spTree>
    <p:extLst>
      <p:ext uri="{BB962C8B-B14F-4D97-AF65-F5344CB8AC3E}">
        <p14:creationId xmlns:p14="http://schemas.microsoft.com/office/powerpoint/2010/main" xmlns="" val="30352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DB448-8816-4D49-A329-7CD1BC4BC6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F0D8A46C-1011-4280-8718-EC9D2A6C897B}"/>
              </a:ext>
            </a:extLst>
          </p:cNvPr>
          <p:cNvSpPr>
            <a:spLocks noGrp="1"/>
          </p:cNvSpPr>
          <p:nvPr>
            <p:ph idx="1"/>
          </p:nvPr>
        </p:nvSpPr>
        <p:spPr/>
        <p:txBody>
          <a:bodyPr vert="horz" lIns="91440" tIns="45720" rIns="91440" bIns="45720" rtlCol="0" anchor="t">
            <a:normAutofit/>
          </a:bodyPr>
          <a:lstStyle/>
          <a:p>
            <a:r>
              <a:rPr lang="en-US" dirty="0">
                <a:cs typeface="Calibri"/>
              </a:rPr>
              <a:t>Analysis plan was prespecified as part of the economic evaluation of the PROTECT protocol before trial completion and unblinding </a:t>
            </a:r>
          </a:p>
          <a:p>
            <a:endParaRPr lang="en-US" dirty="0">
              <a:cs typeface="Calibri"/>
            </a:endParaRPr>
          </a:p>
          <a:p>
            <a:r>
              <a:rPr lang="en-US" dirty="0">
                <a:cs typeface="Calibri"/>
              </a:rPr>
              <a:t>PROTECT was an international randomized trial in which patients, clinicians, and adjudicators were blinded. </a:t>
            </a:r>
          </a:p>
        </p:txBody>
      </p:sp>
    </p:spTree>
    <p:extLst>
      <p:ext uri="{BB962C8B-B14F-4D97-AF65-F5344CB8AC3E}">
        <p14:creationId xmlns:p14="http://schemas.microsoft.com/office/powerpoint/2010/main" xmlns="" val="228147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865330-93AB-4230-8B13-5C22290F0B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97A1B638-7E37-4110-8B6C-41EE259CA533}"/>
              </a:ext>
            </a:extLst>
          </p:cNvPr>
          <p:cNvSpPr>
            <a:spLocks noGrp="1"/>
          </p:cNvSpPr>
          <p:nvPr>
            <p:ph idx="1"/>
          </p:nvPr>
        </p:nvSpPr>
        <p:spPr/>
        <p:txBody>
          <a:bodyPr vert="horz" lIns="91440" tIns="45720" rIns="91440" bIns="45720" rtlCol="0" anchor="t">
            <a:normAutofit lnSpcReduction="10000"/>
          </a:bodyPr>
          <a:lstStyle/>
          <a:p>
            <a:r>
              <a:rPr lang="en-US" dirty="0">
                <a:cs typeface="Calibri"/>
              </a:rPr>
              <a:t>P:  critically ill medical-surgical patients </a:t>
            </a:r>
          </a:p>
          <a:p>
            <a:endParaRPr lang="en-US" dirty="0">
              <a:cs typeface="Calibri"/>
            </a:endParaRPr>
          </a:p>
          <a:p>
            <a:r>
              <a:rPr lang="en-US" dirty="0">
                <a:cs typeface="Calibri"/>
              </a:rPr>
              <a:t>Comparator 1:once daily subcutaneous </a:t>
            </a:r>
            <a:r>
              <a:rPr lang="en-US" dirty="0" err="1">
                <a:cs typeface="Calibri"/>
              </a:rPr>
              <a:t>dalteparin</a:t>
            </a:r>
            <a:r>
              <a:rPr lang="en-US" dirty="0">
                <a:cs typeface="Calibri"/>
              </a:rPr>
              <a:t> (5000 U)  with placebo </a:t>
            </a:r>
          </a:p>
          <a:p>
            <a:endParaRPr lang="en-US" dirty="0">
              <a:cs typeface="Calibri"/>
            </a:endParaRPr>
          </a:p>
          <a:p>
            <a:r>
              <a:rPr lang="en-US" dirty="0">
                <a:cs typeface="Calibri"/>
              </a:rPr>
              <a:t>Comparator 2: twice-daily subcutaneous UFH (5000 U)</a:t>
            </a:r>
          </a:p>
          <a:p>
            <a:endParaRPr lang="en-US" dirty="0">
              <a:cs typeface="Calibri"/>
            </a:endParaRPr>
          </a:p>
          <a:p>
            <a:r>
              <a:rPr lang="en-US" dirty="0">
                <a:cs typeface="Calibri"/>
              </a:rPr>
              <a:t> May 2006 to June 2010, 3746 patients were enrolled in PROTECT, with all costs collected during the same period; 1873 were allocated to </a:t>
            </a:r>
            <a:r>
              <a:rPr lang="en-US" dirty="0" err="1">
                <a:cs typeface="Calibri"/>
              </a:rPr>
              <a:t>dalteparin</a:t>
            </a:r>
            <a:r>
              <a:rPr lang="en-US" dirty="0">
                <a:cs typeface="Calibri"/>
              </a:rPr>
              <a:t>, and 1873 to UFH. No patients were lost to follow-up</a:t>
            </a:r>
          </a:p>
          <a:p>
            <a:endParaRPr lang="en-US" dirty="0">
              <a:cs typeface="Calibri"/>
            </a:endParaRPr>
          </a:p>
          <a:p>
            <a:endParaRPr lang="en-US" dirty="0">
              <a:cs typeface="Calibri"/>
            </a:endParaRPr>
          </a:p>
        </p:txBody>
      </p:sp>
      <p:sp>
        <p:nvSpPr>
          <p:cNvPr id="4" name="TextBox 3">
            <a:extLst>
              <a:ext uri="{FF2B5EF4-FFF2-40B4-BE49-F238E27FC236}">
                <a16:creationId xmlns:a16="http://schemas.microsoft.com/office/drawing/2014/main" xmlns="" id="{9C4D5DC0-EDFF-4D36-A1C9-D483F42F4BD6}"/>
              </a:ext>
            </a:extLst>
          </p:cNvPr>
          <p:cNvSpPr txBox="1"/>
          <p:nvPr/>
        </p:nvSpPr>
        <p:spPr>
          <a:xfrm>
            <a:off x="6656717" y="6003985"/>
            <a:ext cx="6096000"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cs typeface="Calibri"/>
            </a:endParaRPr>
          </a:p>
        </p:txBody>
      </p:sp>
    </p:spTree>
    <p:extLst>
      <p:ext uri="{BB962C8B-B14F-4D97-AF65-F5344CB8AC3E}">
        <p14:creationId xmlns:p14="http://schemas.microsoft.com/office/powerpoint/2010/main" xmlns="" val="2185823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F3E20-05B7-4641-8EF5-E8CB97BA4EB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xmlns="" id="{E8A3B651-6CA6-4EA9-9A8D-D9F3374CB528}"/>
              </a:ext>
            </a:extLst>
          </p:cNvPr>
          <p:cNvSpPr>
            <a:spLocks noGrp="1"/>
          </p:cNvSpPr>
          <p:nvPr>
            <p:ph type="body" idx="1"/>
          </p:nvPr>
        </p:nvSpPr>
        <p:spPr/>
        <p:txBody>
          <a:bodyPr/>
          <a:lstStyle/>
          <a:p>
            <a:r>
              <a:rPr lang="en-US" dirty="0">
                <a:cs typeface="Calibri"/>
              </a:rPr>
              <a:t>inclusion</a:t>
            </a:r>
            <a:endParaRPr lang="en-US" dirty="0"/>
          </a:p>
        </p:txBody>
      </p:sp>
      <p:sp>
        <p:nvSpPr>
          <p:cNvPr id="3" name="Content Placeholder 2">
            <a:extLst>
              <a:ext uri="{FF2B5EF4-FFF2-40B4-BE49-F238E27FC236}">
                <a16:creationId xmlns:a16="http://schemas.microsoft.com/office/drawing/2014/main" xmlns="" id="{0C2459F5-3BFA-4692-91E0-00AF01BEDB4F}"/>
              </a:ext>
            </a:extLst>
          </p:cNvPr>
          <p:cNvSpPr>
            <a:spLocks noGrp="1"/>
          </p:cNvSpPr>
          <p:nvPr>
            <p:ph sz="half" idx="2"/>
          </p:nvPr>
        </p:nvSpPr>
        <p:spPr/>
        <p:txBody>
          <a:bodyPr vert="horz" lIns="91440" tIns="45720" rIns="91440" bIns="45720" rtlCol="0" anchor="t">
            <a:normAutofit/>
          </a:bodyPr>
          <a:lstStyle/>
          <a:p>
            <a:r>
              <a:rPr lang="en-US" dirty="0">
                <a:cs typeface="Calibri"/>
              </a:rPr>
              <a:t>patients were at least 18 years old</a:t>
            </a:r>
            <a:endParaRPr lang="en-US" dirty="0"/>
          </a:p>
          <a:p>
            <a:r>
              <a:rPr lang="en-US" dirty="0">
                <a:cs typeface="Calibri"/>
              </a:rPr>
              <a:t> weighed at least 45 kg</a:t>
            </a:r>
          </a:p>
          <a:p>
            <a:r>
              <a:rPr lang="en-US" dirty="0">
                <a:cs typeface="Calibri"/>
              </a:rPr>
              <a:t>had an expected intensive care unit (ICU) stay of 72 hours or more</a:t>
            </a:r>
          </a:p>
          <a:p>
            <a:r>
              <a:rPr lang="en-US" dirty="0">
                <a:cs typeface="Calibri"/>
              </a:rPr>
              <a:t> were eligible to receive LMWH or UFH.  </a:t>
            </a:r>
            <a:endParaRPr lang="en-US"/>
          </a:p>
        </p:txBody>
      </p:sp>
      <p:sp>
        <p:nvSpPr>
          <p:cNvPr id="5" name="Text Placeholder 4">
            <a:extLst>
              <a:ext uri="{FF2B5EF4-FFF2-40B4-BE49-F238E27FC236}">
                <a16:creationId xmlns:a16="http://schemas.microsoft.com/office/drawing/2014/main" xmlns="" id="{88D997FB-816E-4262-8422-D3765F7CE74E}"/>
              </a:ext>
            </a:extLst>
          </p:cNvPr>
          <p:cNvSpPr>
            <a:spLocks noGrp="1"/>
          </p:cNvSpPr>
          <p:nvPr>
            <p:ph type="body" sz="quarter" idx="3"/>
          </p:nvPr>
        </p:nvSpPr>
        <p:spPr/>
        <p:txBody>
          <a:bodyPr/>
          <a:lstStyle/>
          <a:p>
            <a:r>
              <a:rPr lang="en-US" dirty="0">
                <a:cs typeface="Calibri"/>
              </a:rPr>
              <a:t>Exclusion </a:t>
            </a:r>
            <a:endParaRPr lang="en-US" dirty="0"/>
          </a:p>
        </p:txBody>
      </p:sp>
      <p:sp>
        <p:nvSpPr>
          <p:cNvPr id="6" name="Content Placeholder 5">
            <a:extLst>
              <a:ext uri="{FF2B5EF4-FFF2-40B4-BE49-F238E27FC236}">
                <a16:creationId xmlns:a16="http://schemas.microsoft.com/office/drawing/2014/main" xmlns="" id="{3D6FD12A-6C55-4DDB-A3F4-B0B257F5D827}"/>
              </a:ext>
            </a:extLst>
          </p:cNvPr>
          <p:cNvSpPr>
            <a:spLocks noGrp="1"/>
          </p:cNvSpPr>
          <p:nvPr>
            <p:ph sz="quarter" idx="4"/>
          </p:nvPr>
        </p:nvSpPr>
        <p:spPr/>
        <p:txBody>
          <a:bodyPr vert="horz" lIns="91440" tIns="45720" rIns="91440" bIns="45720" rtlCol="0" anchor="t">
            <a:normAutofit/>
          </a:bodyPr>
          <a:lstStyle/>
          <a:p>
            <a:r>
              <a:rPr lang="en-US" dirty="0">
                <a:cs typeface="Calibri"/>
              </a:rPr>
              <a:t>absolute contraindications to pharmacologic thromboprophylaxis</a:t>
            </a:r>
            <a:endParaRPr lang="en-US" dirty="0"/>
          </a:p>
          <a:p>
            <a:r>
              <a:rPr lang="en-US" dirty="0">
                <a:cs typeface="Calibri"/>
              </a:rPr>
              <a:t> had allergy to study drug</a:t>
            </a:r>
          </a:p>
          <a:p>
            <a:r>
              <a:rPr lang="en-US" dirty="0">
                <a:cs typeface="Calibri"/>
              </a:rPr>
              <a:t> had an established indication for  therapeutic anticoagulation or a particular agent</a:t>
            </a:r>
          </a:p>
          <a:p>
            <a:endParaRPr lang="en-US" dirty="0">
              <a:cs typeface="Calibri"/>
            </a:endParaRPr>
          </a:p>
        </p:txBody>
      </p:sp>
    </p:spTree>
    <p:extLst>
      <p:ext uri="{BB962C8B-B14F-4D97-AF65-F5344CB8AC3E}">
        <p14:creationId xmlns:p14="http://schemas.microsoft.com/office/powerpoint/2010/main" xmlns="" val="27948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042D5-B4D4-4A03-8CDB-D0DBB27BF7B1}"/>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xmlns="" id="{C0869543-E97D-4968-B10D-4BCC41146133}"/>
              </a:ext>
            </a:extLst>
          </p:cNvPr>
          <p:cNvSpPr>
            <a:spLocks noGrp="1"/>
          </p:cNvSpPr>
          <p:nvPr>
            <p:ph idx="1"/>
          </p:nvPr>
        </p:nvSpPr>
        <p:spPr/>
        <p:txBody>
          <a:bodyPr vert="horz" lIns="91440" tIns="45720" rIns="91440" bIns="45720" rtlCol="0" anchor="t">
            <a:normAutofit lnSpcReduction="10000"/>
          </a:bodyPr>
          <a:lstStyle/>
          <a:p>
            <a:r>
              <a:rPr lang="en-US" dirty="0">
                <a:solidFill>
                  <a:srgbClr val="002060"/>
                </a:solidFill>
                <a:cs typeface="Calibri"/>
              </a:rPr>
              <a:t>The primary clinical outcome </a:t>
            </a:r>
            <a:r>
              <a:rPr lang="en-US" dirty="0">
                <a:cs typeface="Calibri"/>
              </a:rPr>
              <a:t>: any VTE (all limb DVT, pulmonary embolus, and </a:t>
            </a:r>
            <a:r>
              <a:rPr lang="en-US" dirty="0" err="1">
                <a:cs typeface="Calibri"/>
              </a:rPr>
              <a:t>non limb</a:t>
            </a:r>
            <a:r>
              <a:rPr lang="en-US" dirty="0">
                <a:cs typeface="Calibri"/>
              </a:rPr>
              <a:t> thromboses). </a:t>
            </a:r>
            <a:endParaRPr lang="en-US"/>
          </a:p>
          <a:p>
            <a:r>
              <a:rPr lang="en-US" dirty="0">
                <a:cs typeface="Calibri"/>
              </a:rPr>
              <a:t>Secondary clinical outcomes: episodes of DVT, pulmonary embolus, major bleeding, and heparin-induced thrombocytopenia avoided. </a:t>
            </a:r>
          </a:p>
          <a:p>
            <a:r>
              <a:rPr lang="en-US" dirty="0">
                <a:cs typeface="Calibri"/>
              </a:rPr>
              <a:t>Tertiary clinical outcomes included death in ICU and in hospital</a:t>
            </a:r>
          </a:p>
          <a:p>
            <a:endParaRPr lang="en-US" dirty="0">
              <a:cs typeface="Calibri"/>
            </a:endParaRPr>
          </a:p>
          <a:p>
            <a:endParaRPr lang="en-US" dirty="0">
              <a:cs typeface="Calibri"/>
            </a:endParaRPr>
          </a:p>
          <a:p>
            <a:r>
              <a:rPr lang="en-US" dirty="0">
                <a:cs typeface="Calibri"/>
              </a:rPr>
              <a:t>However, PROTECT was designed and powered to evaluate differences in the rate of thrombotic events between 2 thrombosis prevention strategies, not differences in life expectancy</a:t>
            </a:r>
          </a:p>
        </p:txBody>
      </p:sp>
    </p:spTree>
    <p:extLst>
      <p:ext uri="{BB962C8B-B14F-4D97-AF65-F5344CB8AC3E}">
        <p14:creationId xmlns:p14="http://schemas.microsoft.com/office/powerpoint/2010/main" xmlns="" val="180996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834B6D-879E-4825-8D6B-4B2DB3A58AFD}"/>
              </a:ext>
            </a:extLst>
          </p:cNvPr>
          <p:cNvSpPr>
            <a:spLocks noGrp="1"/>
          </p:cNvSpPr>
          <p:nvPr>
            <p:ph type="title"/>
          </p:nvPr>
        </p:nvSpPr>
        <p:spPr/>
        <p:txBody>
          <a:bodyPr/>
          <a:lstStyle/>
          <a:p>
            <a:endParaRPr lang="en-US"/>
          </a:p>
        </p:txBody>
      </p:sp>
      <p:pic>
        <p:nvPicPr>
          <p:cNvPr id="4" name="Picture 4" descr="A screenshot of a cell phone&#10;&#10;Description generated with very high confidence">
            <a:extLst>
              <a:ext uri="{FF2B5EF4-FFF2-40B4-BE49-F238E27FC236}">
                <a16:creationId xmlns:a16="http://schemas.microsoft.com/office/drawing/2014/main" xmlns="" id="{3828A4D3-CF1D-4817-8F3A-F1AB0B46C997}"/>
              </a:ext>
            </a:extLst>
          </p:cNvPr>
          <p:cNvPicPr>
            <a:picLocks noGrp="1" noChangeAspect="1"/>
          </p:cNvPicPr>
          <p:nvPr>
            <p:ph idx="1"/>
          </p:nvPr>
        </p:nvPicPr>
        <p:blipFill>
          <a:blip r:embed="rId2"/>
          <a:stretch>
            <a:fillRect/>
          </a:stretch>
        </p:blipFill>
        <p:spPr>
          <a:xfrm>
            <a:off x="2467269" y="431021"/>
            <a:ext cx="8910857" cy="7169300"/>
          </a:xfrm>
          <a:prstGeom prst="rect">
            <a:avLst/>
          </a:prstGeom>
        </p:spPr>
      </p:pic>
    </p:spTree>
    <p:extLst>
      <p:ext uri="{BB962C8B-B14F-4D97-AF65-F5344CB8AC3E}">
        <p14:creationId xmlns:p14="http://schemas.microsoft.com/office/powerpoint/2010/main" xmlns="" val="4002979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A7F5C5-50B9-4B00-BE42-E4AD31F3E7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EA979D23-9E1B-4A65-ABC6-02F5E5CD9C1A}"/>
              </a:ext>
            </a:extLst>
          </p:cNvPr>
          <p:cNvSpPr>
            <a:spLocks noGrp="1"/>
          </p:cNvSpPr>
          <p:nvPr>
            <p:ph idx="1"/>
          </p:nvPr>
        </p:nvSpPr>
        <p:spPr/>
        <p:txBody>
          <a:bodyPr vert="horz" lIns="91440" tIns="45720" rIns="91440" bIns="45720" rtlCol="0" anchor="t">
            <a:normAutofit/>
          </a:bodyPr>
          <a:lstStyle/>
          <a:p>
            <a:r>
              <a:rPr lang="en-US" dirty="0">
                <a:cs typeface="Calibri"/>
              </a:rPr>
              <a:t>Patient costs were collected for 2344 patients </a:t>
            </a:r>
            <a:endParaRPr lang="en-US"/>
          </a:p>
          <a:p>
            <a:r>
              <a:rPr lang="en-US" dirty="0">
                <a:solidFill>
                  <a:srgbClr val="0070C0"/>
                </a:solidFill>
                <a:cs typeface="Calibri"/>
              </a:rPr>
              <a:t>1169 in the LMWH group, 1175 in UFH group</a:t>
            </a:r>
          </a:p>
          <a:p>
            <a:pPr marL="0" indent="0">
              <a:buNone/>
            </a:pPr>
            <a:endParaRPr lang="en-US" dirty="0">
              <a:cs typeface="Calibri"/>
            </a:endParaRPr>
          </a:p>
          <a:p>
            <a:r>
              <a:rPr lang="en-US" dirty="0">
                <a:cs typeface="Calibri"/>
              </a:rPr>
              <a:t>enrolled in a subset of 23 of the 67  hospitals in 5 of 6 countries participating in PROTECT (Canada, 12; Australia, 5; United States, 3; Saudi Arabia, 2; Brazil 1)</a:t>
            </a:r>
          </a:p>
        </p:txBody>
      </p:sp>
    </p:spTree>
    <p:extLst>
      <p:ext uri="{BB962C8B-B14F-4D97-AF65-F5344CB8AC3E}">
        <p14:creationId xmlns:p14="http://schemas.microsoft.com/office/powerpoint/2010/main" xmlns="" val="3934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CF5B5F-32F8-4429-A409-A5EABDAB1E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DB771B3-B562-48C7-B332-79AC23BBFB05}"/>
              </a:ext>
            </a:extLst>
          </p:cNvPr>
          <p:cNvSpPr>
            <a:spLocks noGrp="1"/>
          </p:cNvSpPr>
          <p:nvPr>
            <p:ph idx="1"/>
          </p:nvPr>
        </p:nvSpPr>
        <p:spPr/>
        <p:txBody>
          <a:bodyPr vert="horz" lIns="91440" tIns="45720" rIns="91440" bIns="45720" rtlCol="0" anchor="t">
            <a:normAutofit/>
          </a:bodyPr>
          <a:lstStyle/>
          <a:p>
            <a:r>
              <a:rPr lang="en-US" dirty="0">
                <a:cs typeface="Calibri"/>
              </a:rPr>
              <a:t>Did the investigators adopt a sufficiently broad viewpoint? </a:t>
            </a:r>
          </a:p>
          <a:p>
            <a:r>
              <a:rPr lang="en-US" dirty="0">
                <a:solidFill>
                  <a:srgbClr val="FFC000"/>
                </a:solidFill>
                <a:cs typeface="Calibri"/>
              </a:rPr>
              <a:t>Yes </a:t>
            </a:r>
          </a:p>
          <a:p>
            <a:r>
              <a:rPr lang="en-US" dirty="0">
                <a:cs typeface="Calibri"/>
              </a:rPr>
              <a:t>Developed lists of costs by performing a </a:t>
            </a:r>
            <a:r>
              <a:rPr lang="en-US" dirty="0">
                <a:solidFill>
                  <a:srgbClr val="0070C0"/>
                </a:solidFill>
                <a:cs typeface="Calibri"/>
              </a:rPr>
              <a:t>systematic review of the VTE and critical care cost-effectiveness literature.</a:t>
            </a:r>
          </a:p>
          <a:p>
            <a:r>
              <a:rPr lang="en-US" dirty="0">
                <a:cs typeface="Calibri"/>
              </a:rPr>
              <a:t> The steering committee reviewed evidence underlying the relative importance of cost variables </a:t>
            </a:r>
          </a:p>
          <a:p>
            <a:r>
              <a:rPr lang="en-US" dirty="0">
                <a:cs typeface="Calibri"/>
              </a:rPr>
              <a:t> </a:t>
            </a:r>
            <a:r>
              <a:rPr lang="en-US" dirty="0">
                <a:solidFill>
                  <a:srgbClr val="0070C0"/>
                </a:solidFill>
                <a:cs typeface="Calibri"/>
              </a:rPr>
              <a:t>Performed a pilot study</a:t>
            </a:r>
            <a:r>
              <a:rPr lang="en-US" dirty="0">
                <a:cs typeface="Calibri"/>
              </a:rPr>
              <a:t> to determine feasible and optimal mechanisms of determining these costs for PROTECT patients in different health care systems</a:t>
            </a:r>
          </a:p>
          <a:p>
            <a:endParaRPr lang="en-US" dirty="0">
              <a:cs typeface="Calibri"/>
            </a:endParaRPr>
          </a:p>
        </p:txBody>
      </p:sp>
    </p:spTree>
    <p:extLst>
      <p:ext uri="{BB962C8B-B14F-4D97-AF65-F5344CB8AC3E}">
        <p14:creationId xmlns:p14="http://schemas.microsoft.com/office/powerpoint/2010/main" xmlns="" val="133638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D2CFE-D00C-4CA4-A5F2-F3890B1D68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B1A9D1B-56D9-4C88-8709-7737542D8D8A}"/>
              </a:ext>
            </a:extLst>
          </p:cNvPr>
          <p:cNvSpPr>
            <a:spLocks noGrp="1"/>
          </p:cNvSpPr>
          <p:nvPr>
            <p:ph idx="1"/>
          </p:nvPr>
        </p:nvSpPr>
        <p:spPr/>
        <p:txBody>
          <a:bodyPr vert="horz" lIns="91440" tIns="45720" rIns="91440" bIns="45720" rtlCol="0" anchor="t">
            <a:normAutofit/>
          </a:bodyPr>
          <a:lstStyle/>
          <a:p>
            <a:r>
              <a:rPr lang="en-US" dirty="0">
                <a:cs typeface="Calibri"/>
              </a:rPr>
              <a:t>Costs were captured in the following categories :</a:t>
            </a:r>
          </a:p>
          <a:p>
            <a:pPr>
              <a:buFont typeface="Wingdings" panose="020B0604020202020204" pitchFamily="34" charset="0"/>
              <a:buChar char="ü"/>
            </a:pPr>
            <a:r>
              <a:rPr lang="en-US" dirty="0">
                <a:cs typeface="Calibri"/>
              </a:rPr>
              <a:t>Drugs</a:t>
            </a:r>
          </a:p>
          <a:p>
            <a:pPr>
              <a:buFont typeface="Wingdings" panose="020B0604020202020204" pitchFamily="34" charset="0"/>
              <a:buChar char="ü"/>
            </a:pPr>
            <a:r>
              <a:rPr lang="en-US" dirty="0">
                <a:cs typeface="Calibri"/>
              </a:rPr>
              <a:t>laboratory tests</a:t>
            </a:r>
          </a:p>
          <a:p>
            <a:pPr>
              <a:buFont typeface="Wingdings" panose="020B0604020202020204" pitchFamily="34" charset="0"/>
              <a:buChar char="ü"/>
            </a:pPr>
            <a:r>
              <a:rPr lang="en-US" dirty="0">
                <a:cs typeface="Calibri"/>
              </a:rPr>
              <a:t> Personnel</a:t>
            </a:r>
          </a:p>
          <a:p>
            <a:pPr>
              <a:buFont typeface="Wingdings" panose="020B0604020202020204" pitchFamily="34" charset="0"/>
              <a:buChar char="ü"/>
            </a:pPr>
            <a:r>
              <a:rPr lang="en-US" dirty="0">
                <a:cs typeface="Calibri"/>
              </a:rPr>
              <a:t> diagnostic testing</a:t>
            </a:r>
          </a:p>
          <a:p>
            <a:pPr>
              <a:buFont typeface="Wingdings" panose="020B0604020202020204" pitchFamily="34" charset="0"/>
              <a:buChar char="ü"/>
            </a:pPr>
            <a:r>
              <a:rPr lang="en-US" dirty="0">
                <a:cs typeface="Calibri"/>
              </a:rPr>
              <a:t> procedures and operations</a:t>
            </a:r>
          </a:p>
          <a:p>
            <a:pPr>
              <a:buFont typeface="Wingdings" panose="020B0604020202020204" pitchFamily="34" charset="0"/>
              <a:buChar char="ü"/>
            </a:pPr>
            <a:r>
              <a:rPr lang="en-US" dirty="0">
                <a:cs typeface="Calibri"/>
              </a:rPr>
              <a:t> bleeding and blood product transfusion services</a:t>
            </a:r>
          </a:p>
          <a:p>
            <a:pPr>
              <a:buFont typeface="Wingdings" panose="020B0604020202020204" pitchFamily="34" charset="0"/>
              <a:buChar char="ü"/>
            </a:pPr>
            <a:r>
              <a:rPr lang="en-US" dirty="0">
                <a:cs typeface="Calibri"/>
              </a:rPr>
              <a:t> infrastructure</a:t>
            </a:r>
          </a:p>
        </p:txBody>
      </p:sp>
    </p:spTree>
    <p:extLst>
      <p:ext uri="{BB962C8B-B14F-4D97-AF65-F5344CB8AC3E}">
        <p14:creationId xmlns:p14="http://schemas.microsoft.com/office/powerpoint/2010/main" xmlns="" val="3443411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E5AD6B-49CE-4805-9CFF-0DEBA1E504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CC889929-E2D8-4A1C-96CA-B7D1BDAB5198}"/>
              </a:ext>
            </a:extLst>
          </p:cNvPr>
          <p:cNvSpPr>
            <a:spLocks noGrp="1"/>
          </p:cNvSpPr>
          <p:nvPr>
            <p:ph idx="1"/>
          </p:nvPr>
        </p:nvSpPr>
        <p:spPr/>
        <p:txBody>
          <a:bodyPr vert="horz" lIns="91440" tIns="45720" rIns="91440" bIns="45720" rtlCol="0" anchor="t">
            <a:normAutofit/>
          </a:bodyPr>
          <a:lstStyle/>
          <a:p>
            <a:r>
              <a:rPr lang="en-US" b="1" dirty="0">
                <a:cs typeface="Calibri"/>
              </a:rPr>
              <a:t>Analytic Plan</a:t>
            </a:r>
          </a:p>
          <a:p>
            <a:endParaRPr lang="en-US" dirty="0">
              <a:cs typeface="Calibri"/>
            </a:endParaRPr>
          </a:p>
          <a:p>
            <a:r>
              <a:rPr lang="en-US" dirty="0">
                <a:cs typeface="Calibri"/>
              </a:rPr>
              <a:t>The a priori planned base-case cost-effectiveness ratio was the ratio of incremental costs per incremental effects of LMWH over UFH during the period of hospitalization.</a:t>
            </a:r>
          </a:p>
        </p:txBody>
      </p:sp>
    </p:spTree>
    <p:extLst>
      <p:ext uri="{BB962C8B-B14F-4D97-AF65-F5344CB8AC3E}">
        <p14:creationId xmlns:p14="http://schemas.microsoft.com/office/powerpoint/2010/main" xmlns="" val="129921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B94EA5-34A9-4B7C-902D-60D41AFC34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6CDEB384-9785-4719-8F58-30D4E3504F69}"/>
              </a:ext>
            </a:extLst>
          </p:cNvPr>
          <p:cNvSpPr>
            <a:spLocks noGrp="1"/>
          </p:cNvSpPr>
          <p:nvPr>
            <p:ph idx="1"/>
          </p:nvPr>
        </p:nvSpPr>
        <p:spPr/>
        <p:txBody>
          <a:bodyPr vert="horz" lIns="91440" tIns="45720" rIns="91440" bIns="45720" rtlCol="0" anchor="t">
            <a:normAutofit lnSpcReduction="10000"/>
          </a:bodyPr>
          <a:lstStyle/>
          <a:p>
            <a:r>
              <a:rPr lang="en-US" b="1" dirty="0">
                <a:cs typeface="Calibri"/>
              </a:rPr>
              <a:t>Analytical plan :</a:t>
            </a:r>
          </a:p>
          <a:p>
            <a:endParaRPr lang="en-US" dirty="0">
              <a:cs typeface="Calibri"/>
            </a:endParaRPr>
          </a:p>
          <a:p>
            <a:r>
              <a:rPr lang="en-US" dirty="0">
                <a:cs typeface="Calibri"/>
              </a:rPr>
              <a:t>At the patient level, individual variable costs were multiplied by the frequency or event rates for medications administered, laboratory and radiological tests incurred, other diagnostic or therapeutic procedures performed, transfusions received, per-day personnel costs, and ICU or ward costs. </a:t>
            </a:r>
          </a:p>
          <a:p>
            <a:endParaRPr lang="en-US" dirty="0">
              <a:cs typeface="Calibri"/>
            </a:endParaRPr>
          </a:p>
          <a:p>
            <a:r>
              <a:rPr lang="en-US" dirty="0">
                <a:cs typeface="Calibri"/>
              </a:rPr>
              <a:t>Total costs for each of the LMWH and UFH groups were calculated by summing each individual patient cost. </a:t>
            </a:r>
          </a:p>
        </p:txBody>
      </p:sp>
    </p:spTree>
    <p:extLst>
      <p:ext uri="{BB962C8B-B14F-4D97-AF65-F5344CB8AC3E}">
        <p14:creationId xmlns:p14="http://schemas.microsoft.com/office/powerpoint/2010/main" xmlns="" val="305666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16785F-3C5F-4BA0-9569-9D118696F8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62152CF-A769-4BCD-B3CA-37DFD6C08073}"/>
              </a:ext>
            </a:extLst>
          </p:cNvPr>
          <p:cNvSpPr>
            <a:spLocks noGrp="1"/>
          </p:cNvSpPr>
          <p:nvPr>
            <p:ph idx="1"/>
          </p:nvPr>
        </p:nvSpPr>
        <p:spPr/>
        <p:txBody>
          <a:bodyPr vert="horz" lIns="91440" tIns="45720" rIns="91440" bIns="45720" rtlCol="0" anchor="t">
            <a:normAutofit/>
          </a:bodyPr>
          <a:lstStyle/>
          <a:p>
            <a:r>
              <a:rPr lang="en-US" b="1" dirty="0">
                <a:cs typeface="Calibri"/>
              </a:rPr>
              <a:t> Incremental costs</a:t>
            </a:r>
            <a:r>
              <a:rPr lang="en-US" dirty="0">
                <a:cs typeface="Calibri"/>
              </a:rPr>
              <a:t> were taken as the difference in per-patient costs between groups.</a:t>
            </a:r>
          </a:p>
          <a:p>
            <a:endParaRPr lang="en-US" dirty="0">
              <a:cs typeface="Calibri"/>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xmlns="" val="425317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2D5989-C27D-472B-BBD4-99C9027065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BB4BFB30-9C92-4CA0-BC52-4F215F066A57}"/>
              </a:ext>
            </a:extLst>
          </p:cNvPr>
          <p:cNvSpPr>
            <a:spLocks noGrp="1"/>
          </p:cNvSpPr>
          <p:nvPr>
            <p:ph idx="1"/>
          </p:nvPr>
        </p:nvSpPr>
        <p:spPr/>
        <p:txBody>
          <a:bodyPr vert="horz" lIns="91440" tIns="45720" rIns="91440" bIns="45720" rtlCol="0" anchor="t">
            <a:normAutofit/>
          </a:bodyPr>
          <a:lstStyle/>
          <a:p>
            <a:r>
              <a:rPr lang="en-US" dirty="0">
                <a:cs typeface="Calibri"/>
              </a:rPr>
              <a:t>directly calculated the incremental cost difference and generated 95% CIs</a:t>
            </a:r>
          </a:p>
          <a:p>
            <a:r>
              <a:rPr lang="en-US" dirty="0">
                <a:cs typeface="Calibri"/>
              </a:rPr>
              <a:t> Statistical significance for differences among a priori comparisons was set at P = .05 (2-sided)</a:t>
            </a:r>
          </a:p>
          <a:p>
            <a:pPr marL="0" indent="0">
              <a:buNone/>
            </a:pPr>
            <a:r>
              <a:rPr lang="en-US" dirty="0">
                <a:cs typeface="Calibri"/>
              </a:rPr>
              <a:t>---------------------------------------------------------------------------------------</a:t>
            </a:r>
          </a:p>
          <a:p>
            <a:r>
              <a:rPr lang="en-US" dirty="0">
                <a:cs typeface="Calibri"/>
              </a:rPr>
              <a:t> </a:t>
            </a:r>
            <a:r>
              <a:rPr lang="en-US" dirty="0">
                <a:solidFill>
                  <a:srgbClr val="002060"/>
                </a:solidFill>
                <a:cs typeface="Calibri"/>
              </a:rPr>
              <a:t>All individual costs were updated to reflect end-of-trial costs</a:t>
            </a:r>
          </a:p>
          <a:p>
            <a:r>
              <a:rPr lang="en-US" dirty="0">
                <a:solidFill>
                  <a:srgbClr val="002060"/>
                </a:solidFill>
                <a:cs typeface="Calibri"/>
              </a:rPr>
              <a:t>Country- and year-specific costs were then converted to 2013 dollars, accounting for annual inflation and then converting to US currency</a:t>
            </a:r>
          </a:p>
        </p:txBody>
      </p:sp>
    </p:spTree>
    <p:extLst>
      <p:ext uri="{BB962C8B-B14F-4D97-AF65-F5344CB8AC3E}">
        <p14:creationId xmlns:p14="http://schemas.microsoft.com/office/powerpoint/2010/main" xmlns="" val="3993057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B96F3E-B818-41AF-A5AC-3A7250F2D6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14C0B87E-DBE4-470E-B482-50F7D307E0EC}"/>
              </a:ext>
            </a:extLst>
          </p:cNvPr>
          <p:cNvSpPr>
            <a:spLocks noGrp="1"/>
          </p:cNvSpPr>
          <p:nvPr>
            <p:ph idx="1"/>
          </p:nvPr>
        </p:nvSpPr>
        <p:spPr/>
        <p:txBody>
          <a:bodyPr vert="horz" lIns="91440" tIns="45720" rIns="91440" bIns="45720" rtlCol="0" anchor="t">
            <a:normAutofit/>
          </a:bodyPr>
          <a:lstStyle/>
          <a:p>
            <a:r>
              <a:rPr lang="en-US" i="1" dirty="0">
                <a:solidFill>
                  <a:srgbClr val="002060"/>
                </a:solidFill>
                <a:cs typeface="Calibri"/>
              </a:rPr>
              <a:t>Are results reported separately for relevant patient subgroups?</a:t>
            </a:r>
          </a:p>
          <a:p>
            <a:r>
              <a:rPr lang="en-US" dirty="0">
                <a:cs typeface="Calibri"/>
              </a:rPr>
              <a:t>Yes</a:t>
            </a:r>
          </a:p>
          <a:p>
            <a:r>
              <a:rPr lang="en-US" dirty="0">
                <a:cs typeface="Calibri"/>
              </a:rPr>
              <a:t> medical vs surgical</a:t>
            </a:r>
          </a:p>
          <a:p>
            <a:r>
              <a:rPr lang="en-US" dirty="0">
                <a:cs typeface="Calibri"/>
              </a:rPr>
              <a:t> illness severity by Acute Physiology and Chronic</a:t>
            </a:r>
            <a:endParaRPr lang="en-US" dirty="0"/>
          </a:p>
          <a:p>
            <a:r>
              <a:rPr lang="en-US" dirty="0">
                <a:cs typeface="Calibri"/>
              </a:rPr>
              <a:t>Health Evaluation II score</a:t>
            </a:r>
          </a:p>
          <a:p>
            <a:r>
              <a:rPr lang="en-US" dirty="0">
                <a:cs typeface="Calibri"/>
              </a:rPr>
              <a:t> body mass index</a:t>
            </a:r>
          </a:p>
          <a:p>
            <a:r>
              <a:rPr lang="en-US" dirty="0">
                <a:cs typeface="Calibri"/>
              </a:rPr>
              <a:t>baseline receipt of vasopressors or inotropes</a:t>
            </a:r>
            <a:endParaRPr lang="en-US" dirty="0"/>
          </a:p>
        </p:txBody>
      </p:sp>
    </p:spTree>
    <p:extLst>
      <p:ext uri="{BB962C8B-B14F-4D97-AF65-F5344CB8AC3E}">
        <p14:creationId xmlns:p14="http://schemas.microsoft.com/office/powerpoint/2010/main" xmlns="" val="218473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6A4CF7-6B3D-4889-AA7A-6540B262FB80}"/>
              </a:ext>
            </a:extLst>
          </p:cNvPr>
          <p:cNvSpPr>
            <a:spLocks noGrp="1"/>
          </p:cNvSpPr>
          <p:nvPr>
            <p:ph type="title"/>
          </p:nvPr>
        </p:nvSpPr>
        <p:spPr/>
        <p:txBody>
          <a:bodyPr/>
          <a:lstStyle/>
          <a:p>
            <a:r>
              <a:rPr lang="en-US" dirty="0">
                <a:cs typeface="Calibri Light"/>
              </a:rPr>
              <a:t>CLINICAL OUTCOME </a:t>
            </a:r>
            <a:endParaRPr lang="en-US" dirty="0"/>
          </a:p>
        </p:txBody>
      </p:sp>
      <p:pic>
        <p:nvPicPr>
          <p:cNvPr id="4" name="Picture 4" descr="A screenshot of a cell phone&#10;&#10;Description generated with very high confidence">
            <a:extLst>
              <a:ext uri="{FF2B5EF4-FFF2-40B4-BE49-F238E27FC236}">
                <a16:creationId xmlns:a16="http://schemas.microsoft.com/office/drawing/2014/main" xmlns="" id="{FAAA9A27-A654-4DA9-84FF-211F90A2E9EE}"/>
              </a:ext>
            </a:extLst>
          </p:cNvPr>
          <p:cNvPicPr>
            <a:picLocks noGrp="1" noChangeAspect="1"/>
          </p:cNvPicPr>
          <p:nvPr>
            <p:ph idx="1"/>
          </p:nvPr>
        </p:nvPicPr>
        <p:blipFill>
          <a:blip r:embed="rId2"/>
          <a:stretch>
            <a:fillRect/>
          </a:stretch>
        </p:blipFill>
        <p:spPr>
          <a:xfrm>
            <a:off x="2634471" y="1621302"/>
            <a:ext cx="7483774" cy="4817493"/>
          </a:xfrm>
          <a:prstGeom prst="rect">
            <a:avLst/>
          </a:prstGeom>
        </p:spPr>
      </p:pic>
      <p:sp>
        <p:nvSpPr>
          <p:cNvPr id="6" name="Rectangle: Rounded Corners 5">
            <a:extLst>
              <a:ext uri="{FF2B5EF4-FFF2-40B4-BE49-F238E27FC236}">
                <a16:creationId xmlns:a16="http://schemas.microsoft.com/office/drawing/2014/main" xmlns="" id="{D23D7B2A-FCB7-419D-AA61-B0942E0BC0A2}"/>
              </a:ext>
            </a:extLst>
          </p:cNvPr>
          <p:cNvSpPr/>
          <p:nvPr/>
        </p:nvSpPr>
        <p:spPr>
          <a:xfrm>
            <a:off x="9132498" y="4229819"/>
            <a:ext cx="727495" cy="6987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197154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AB62EA-989D-40FB-9649-7645F668640E}"/>
              </a:ext>
            </a:extLst>
          </p:cNvPr>
          <p:cNvSpPr>
            <a:spLocks noGrp="1"/>
          </p:cNvSpPr>
          <p:nvPr>
            <p:ph type="title"/>
          </p:nvPr>
        </p:nvSpPr>
        <p:spPr/>
        <p:txBody>
          <a:bodyPr/>
          <a:lstStyle/>
          <a:p>
            <a:endParaRPr lang="en-US"/>
          </a:p>
        </p:txBody>
      </p:sp>
      <p:pic>
        <p:nvPicPr>
          <p:cNvPr id="4" name="Picture 4" descr="A screenshot of a cell phone&#10;&#10;Description generated with very high confidence">
            <a:extLst>
              <a:ext uri="{FF2B5EF4-FFF2-40B4-BE49-F238E27FC236}">
                <a16:creationId xmlns:a16="http://schemas.microsoft.com/office/drawing/2014/main" xmlns="" id="{DF165484-7A27-4600-B04D-684E97C80F9C}"/>
              </a:ext>
            </a:extLst>
          </p:cNvPr>
          <p:cNvPicPr>
            <a:picLocks noGrp="1" noChangeAspect="1"/>
          </p:cNvPicPr>
          <p:nvPr>
            <p:ph idx="1"/>
          </p:nvPr>
        </p:nvPicPr>
        <p:blipFill>
          <a:blip r:embed="rId2"/>
          <a:stretch>
            <a:fillRect/>
          </a:stretch>
        </p:blipFill>
        <p:spPr>
          <a:xfrm>
            <a:off x="2831608" y="143474"/>
            <a:ext cx="5982443" cy="7140545"/>
          </a:xfrm>
          <a:prstGeom prst="rect">
            <a:avLst/>
          </a:prstGeom>
        </p:spPr>
      </p:pic>
    </p:spTree>
    <p:extLst>
      <p:ext uri="{BB962C8B-B14F-4D97-AF65-F5344CB8AC3E}">
        <p14:creationId xmlns:p14="http://schemas.microsoft.com/office/powerpoint/2010/main" xmlns="" val="3225100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8B261B-15A6-4F55-BF7D-DE54B0DB9389}"/>
              </a:ext>
            </a:extLst>
          </p:cNvPr>
          <p:cNvSpPr>
            <a:spLocks noGrp="1"/>
          </p:cNvSpPr>
          <p:nvPr>
            <p:ph type="title"/>
          </p:nvPr>
        </p:nvSpPr>
        <p:spPr/>
        <p:txBody>
          <a:bodyPr/>
          <a:lstStyle/>
          <a:p>
            <a:endParaRPr lang="en-US"/>
          </a:p>
        </p:txBody>
      </p:sp>
      <p:pic>
        <p:nvPicPr>
          <p:cNvPr id="4" name="Picture 4" descr="A screenshot of a cell phone&#10;&#10;Description generated with very high confidence">
            <a:extLst>
              <a:ext uri="{FF2B5EF4-FFF2-40B4-BE49-F238E27FC236}">
                <a16:creationId xmlns:a16="http://schemas.microsoft.com/office/drawing/2014/main" xmlns="" id="{5EF813DD-FDF6-490F-A8C8-B0224E9DBB76}"/>
              </a:ext>
            </a:extLst>
          </p:cNvPr>
          <p:cNvPicPr>
            <a:picLocks noGrp="1" noChangeAspect="1"/>
          </p:cNvPicPr>
          <p:nvPr>
            <p:ph idx="1"/>
          </p:nvPr>
        </p:nvPicPr>
        <p:blipFill>
          <a:blip r:embed="rId2"/>
          <a:stretch>
            <a:fillRect/>
          </a:stretch>
        </p:blipFill>
        <p:spPr>
          <a:xfrm>
            <a:off x="303542" y="826054"/>
            <a:ext cx="5445783" cy="5717875"/>
          </a:xfrm>
          <a:prstGeom prst="rect">
            <a:avLst/>
          </a:prstGeom>
        </p:spPr>
      </p:pic>
      <p:pic>
        <p:nvPicPr>
          <p:cNvPr id="6" name="Picture 6" descr="A screenshot of a cell phone&#10;&#10;Description generated with very high confidence">
            <a:extLst>
              <a:ext uri="{FF2B5EF4-FFF2-40B4-BE49-F238E27FC236}">
                <a16:creationId xmlns:a16="http://schemas.microsoft.com/office/drawing/2014/main" xmlns="" id="{4F645F1D-F7DA-448B-9ACF-40E57004AD7D}"/>
              </a:ext>
            </a:extLst>
          </p:cNvPr>
          <p:cNvPicPr>
            <a:picLocks noChangeAspect="1"/>
          </p:cNvPicPr>
          <p:nvPr/>
        </p:nvPicPr>
        <p:blipFill>
          <a:blip r:embed="rId3"/>
          <a:stretch>
            <a:fillRect/>
          </a:stretch>
        </p:blipFill>
        <p:spPr>
          <a:xfrm>
            <a:off x="6622212" y="455330"/>
            <a:ext cx="4439728" cy="2870585"/>
          </a:xfrm>
          <a:prstGeom prst="rect">
            <a:avLst/>
          </a:prstGeom>
        </p:spPr>
      </p:pic>
      <p:pic>
        <p:nvPicPr>
          <p:cNvPr id="8" name="Picture 8" descr="A screenshot of a cell phone&#10;&#10;Description generated with very high confidence">
            <a:extLst>
              <a:ext uri="{FF2B5EF4-FFF2-40B4-BE49-F238E27FC236}">
                <a16:creationId xmlns:a16="http://schemas.microsoft.com/office/drawing/2014/main" xmlns="" id="{C54D78B5-5AAE-4C6F-81AE-CB456D1B6DB3}"/>
              </a:ext>
            </a:extLst>
          </p:cNvPr>
          <p:cNvPicPr>
            <a:picLocks noChangeAspect="1"/>
          </p:cNvPicPr>
          <p:nvPr/>
        </p:nvPicPr>
        <p:blipFill>
          <a:blip r:embed="rId4"/>
          <a:stretch>
            <a:fillRect/>
          </a:stretch>
        </p:blipFill>
        <p:spPr>
          <a:xfrm>
            <a:off x="6737231" y="4020197"/>
            <a:ext cx="4396596" cy="2325681"/>
          </a:xfrm>
          <a:prstGeom prst="rect">
            <a:avLst/>
          </a:prstGeom>
        </p:spPr>
      </p:pic>
    </p:spTree>
    <p:extLst>
      <p:ext uri="{BB962C8B-B14F-4D97-AF65-F5344CB8AC3E}">
        <p14:creationId xmlns:p14="http://schemas.microsoft.com/office/powerpoint/2010/main" xmlns="" val="3223762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BFB766-2A1A-4D85-8C02-F3E3567DD0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BD10F104-1848-473B-9834-8ACB8E19B318}"/>
              </a:ext>
            </a:extLst>
          </p:cNvPr>
          <p:cNvSpPr>
            <a:spLocks noGrp="1"/>
          </p:cNvSpPr>
          <p:nvPr>
            <p:ph idx="1"/>
          </p:nvPr>
        </p:nvSpPr>
        <p:spPr/>
        <p:txBody>
          <a:bodyPr vert="horz" lIns="91440" tIns="45720" rIns="91440" bIns="45720" rtlCol="0" anchor="t">
            <a:normAutofit/>
          </a:bodyPr>
          <a:lstStyle/>
          <a:p>
            <a:r>
              <a:rPr lang="en-US" dirty="0">
                <a:solidFill>
                  <a:srgbClr val="002060"/>
                </a:solidFill>
                <a:cs typeface="Calibri"/>
              </a:rPr>
              <a:t>Were the costs measures accurately ?</a:t>
            </a:r>
          </a:p>
          <a:p>
            <a:r>
              <a:rPr lang="en-US" dirty="0">
                <a:cs typeface="Calibri"/>
              </a:rPr>
              <a:t>Yes – pilot study , corrected any flaws , institution specific costs included </a:t>
            </a:r>
          </a:p>
          <a:p>
            <a:endParaRPr lang="en-US" dirty="0">
              <a:cs typeface="Calibri"/>
            </a:endParaRPr>
          </a:p>
          <a:p>
            <a:r>
              <a:rPr lang="en-US" dirty="0">
                <a:solidFill>
                  <a:srgbClr val="002060"/>
                </a:solidFill>
                <a:cs typeface="Calibri"/>
              </a:rPr>
              <a:t>Did investigators consider the timing of costs and outcomes?</a:t>
            </a:r>
          </a:p>
          <a:p>
            <a:endParaRPr lang="en-US" dirty="0">
              <a:cs typeface="Calibri"/>
            </a:endParaRPr>
          </a:p>
          <a:p>
            <a:r>
              <a:rPr lang="en-US" dirty="0">
                <a:cs typeface="Calibri"/>
              </a:rPr>
              <a:t>?adjusted to US dollars as of june 2013 </a:t>
            </a:r>
          </a:p>
        </p:txBody>
      </p:sp>
    </p:spTree>
    <p:extLst>
      <p:ext uri="{BB962C8B-B14F-4D97-AF65-F5344CB8AC3E}">
        <p14:creationId xmlns:p14="http://schemas.microsoft.com/office/powerpoint/2010/main" xmlns="" val="519137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638170-1BF1-4B50-A5C8-02B5A351C9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E528BF61-BB30-48F4-BF17-D90E3895973A}"/>
              </a:ext>
            </a:extLst>
          </p:cNvPr>
          <p:cNvSpPr>
            <a:spLocks noGrp="1"/>
          </p:cNvSpPr>
          <p:nvPr>
            <p:ph idx="1"/>
          </p:nvPr>
        </p:nvSpPr>
        <p:spPr/>
        <p:txBody>
          <a:bodyPr vert="horz" lIns="91440" tIns="45720" rIns="91440" bIns="45720" rtlCol="0" anchor="t">
            <a:normAutofit/>
          </a:bodyPr>
          <a:lstStyle/>
          <a:p>
            <a:r>
              <a:rPr lang="en-US" dirty="0">
                <a:cs typeface="Calibri"/>
              </a:rPr>
              <a:t>What were the incremental costs and effects of each strategy?</a:t>
            </a:r>
          </a:p>
        </p:txBody>
      </p:sp>
    </p:spTree>
    <p:extLst>
      <p:ext uri="{BB962C8B-B14F-4D97-AF65-F5344CB8AC3E}">
        <p14:creationId xmlns:p14="http://schemas.microsoft.com/office/powerpoint/2010/main" xmlns="" val="3185579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E5AAE7-79C8-4BE2-9BC7-29F4BEEF41B3}"/>
              </a:ext>
            </a:extLst>
          </p:cNvPr>
          <p:cNvSpPr>
            <a:spLocks noGrp="1"/>
          </p:cNvSpPr>
          <p:nvPr>
            <p:ph type="title"/>
          </p:nvPr>
        </p:nvSpPr>
        <p:spPr/>
        <p:txBody>
          <a:bodyPr/>
          <a:lstStyle/>
          <a:p>
            <a:endParaRPr lang="en-US"/>
          </a:p>
        </p:txBody>
      </p:sp>
      <p:pic>
        <p:nvPicPr>
          <p:cNvPr id="4" name="Picture 4" descr="A screenshot of a cell phone&#10;&#10;Description generated with very high confidence">
            <a:extLst>
              <a:ext uri="{FF2B5EF4-FFF2-40B4-BE49-F238E27FC236}">
                <a16:creationId xmlns:a16="http://schemas.microsoft.com/office/drawing/2014/main" xmlns="" id="{AE14ECD4-386F-42E7-8D1E-8C4AF7AB3D87}"/>
              </a:ext>
            </a:extLst>
          </p:cNvPr>
          <p:cNvPicPr>
            <a:picLocks noGrp="1" noChangeAspect="1"/>
          </p:cNvPicPr>
          <p:nvPr>
            <p:ph idx="1"/>
          </p:nvPr>
        </p:nvPicPr>
        <p:blipFill>
          <a:blip r:embed="rId2"/>
          <a:stretch>
            <a:fillRect/>
          </a:stretch>
        </p:blipFill>
        <p:spPr>
          <a:xfrm>
            <a:off x="551462" y="1913792"/>
            <a:ext cx="10686510" cy="3714929"/>
          </a:xfrm>
          <a:prstGeom prst="rect">
            <a:avLst/>
          </a:prstGeom>
        </p:spPr>
      </p:pic>
      <p:sp>
        <p:nvSpPr>
          <p:cNvPr id="6" name="Rectangle: Rounded Corners 5">
            <a:extLst>
              <a:ext uri="{FF2B5EF4-FFF2-40B4-BE49-F238E27FC236}">
                <a16:creationId xmlns:a16="http://schemas.microsoft.com/office/drawing/2014/main" xmlns="" id="{1499F8FD-43F8-4596-9921-583A807D6A3B}"/>
              </a:ext>
            </a:extLst>
          </p:cNvPr>
          <p:cNvSpPr/>
          <p:nvPr/>
        </p:nvSpPr>
        <p:spPr>
          <a:xfrm>
            <a:off x="8169216" y="2849593"/>
            <a:ext cx="3071003" cy="276907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82741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442D13-FEB9-4D41-BA04-57A6AE677935}"/>
              </a:ext>
            </a:extLst>
          </p:cNvPr>
          <p:cNvSpPr>
            <a:spLocks noGrp="1"/>
          </p:cNvSpPr>
          <p:nvPr>
            <p:ph type="title"/>
          </p:nvPr>
        </p:nvSpPr>
        <p:spPr/>
        <p:txBody>
          <a:bodyPr/>
          <a:lstStyle/>
          <a:p>
            <a:endParaRPr lang="en-US"/>
          </a:p>
        </p:txBody>
      </p:sp>
      <p:pic>
        <p:nvPicPr>
          <p:cNvPr id="4" name="Picture 4" descr="A screenshot of a cell phone&#10;&#10;Description generated with high confidence">
            <a:extLst>
              <a:ext uri="{FF2B5EF4-FFF2-40B4-BE49-F238E27FC236}">
                <a16:creationId xmlns:a16="http://schemas.microsoft.com/office/drawing/2014/main" xmlns="" id="{F688DC18-89F7-4E73-8D08-979E8BE00F74}"/>
              </a:ext>
            </a:extLst>
          </p:cNvPr>
          <p:cNvPicPr>
            <a:picLocks noGrp="1" noChangeAspect="1"/>
          </p:cNvPicPr>
          <p:nvPr>
            <p:ph idx="1"/>
          </p:nvPr>
        </p:nvPicPr>
        <p:blipFill>
          <a:blip r:embed="rId2"/>
          <a:stretch>
            <a:fillRect/>
          </a:stretch>
        </p:blipFill>
        <p:spPr>
          <a:xfrm>
            <a:off x="1967917" y="733532"/>
            <a:ext cx="9386656" cy="5530281"/>
          </a:xfrm>
          <a:prstGeom prst="rect">
            <a:avLst/>
          </a:prstGeom>
        </p:spPr>
      </p:pic>
      <p:sp>
        <p:nvSpPr>
          <p:cNvPr id="6" name="Rectangle: Rounded Corners 5">
            <a:extLst>
              <a:ext uri="{FF2B5EF4-FFF2-40B4-BE49-F238E27FC236}">
                <a16:creationId xmlns:a16="http://schemas.microsoft.com/office/drawing/2014/main" xmlns="" id="{D8B828BA-D1B3-41FC-868D-821A57A20F0F}"/>
              </a:ext>
            </a:extLst>
          </p:cNvPr>
          <p:cNvSpPr/>
          <p:nvPr/>
        </p:nvSpPr>
        <p:spPr>
          <a:xfrm>
            <a:off x="8356122" y="1167443"/>
            <a:ext cx="2927228" cy="521322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99106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3C45F-ED38-4641-A7AA-BF561C88574F}"/>
              </a:ext>
            </a:extLst>
          </p:cNvPr>
          <p:cNvSpPr>
            <a:spLocks noGrp="1"/>
          </p:cNvSpPr>
          <p:nvPr>
            <p:ph type="title"/>
          </p:nvPr>
        </p:nvSpPr>
        <p:spPr/>
        <p:txBody>
          <a:bodyPr/>
          <a:lstStyle/>
          <a:p>
            <a:endParaRPr lang="en-US"/>
          </a:p>
        </p:txBody>
      </p:sp>
      <p:pic>
        <p:nvPicPr>
          <p:cNvPr id="4" name="Picture 4" descr="A screenshot of a social media post&#10;&#10;Description generated with very high confidence">
            <a:extLst>
              <a:ext uri="{FF2B5EF4-FFF2-40B4-BE49-F238E27FC236}">
                <a16:creationId xmlns:a16="http://schemas.microsoft.com/office/drawing/2014/main" xmlns="" id="{568E2820-2FE2-47B7-8A34-3D596579ABB0}"/>
              </a:ext>
            </a:extLst>
          </p:cNvPr>
          <p:cNvPicPr>
            <a:picLocks noGrp="1" noChangeAspect="1"/>
          </p:cNvPicPr>
          <p:nvPr>
            <p:ph idx="1"/>
          </p:nvPr>
        </p:nvPicPr>
        <p:blipFill>
          <a:blip r:embed="rId2"/>
          <a:stretch>
            <a:fillRect/>
          </a:stretch>
        </p:blipFill>
        <p:spPr>
          <a:xfrm>
            <a:off x="610678" y="1028146"/>
            <a:ext cx="10510567" cy="5069276"/>
          </a:xfrm>
          <a:prstGeom prst="rect">
            <a:avLst/>
          </a:prstGeom>
        </p:spPr>
      </p:pic>
      <p:sp>
        <p:nvSpPr>
          <p:cNvPr id="6" name="Rectangle: Rounded Corners 5">
            <a:extLst>
              <a:ext uri="{FF2B5EF4-FFF2-40B4-BE49-F238E27FC236}">
                <a16:creationId xmlns:a16="http://schemas.microsoft.com/office/drawing/2014/main" xmlns="" id="{AAA6BC49-2CFD-47A2-A56C-D10A22E7A913}"/>
              </a:ext>
            </a:extLst>
          </p:cNvPr>
          <p:cNvSpPr/>
          <p:nvPr/>
        </p:nvSpPr>
        <p:spPr>
          <a:xfrm>
            <a:off x="3841630" y="3137139"/>
            <a:ext cx="2021456" cy="1374475"/>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2870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73BA8B-D464-41DD-B71F-222F55CD5A6F}"/>
              </a:ext>
            </a:extLst>
          </p:cNvPr>
          <p:cNvSpPr>
            <a:spLocks noGrp="1"/>
          </p:cNvSpPr>
          <p:nvPr>
            <p:ph type="title"/>
          </p:nvPr>
        </p:nvSpPr>
        <p:spPr/>
        <p:txBody>
          <a:bodyPr/>
          <a:lstStyle/>
          <a:p>
            <a:r>
              <a:rPr lang="en-US" dirty="0">
                <a:cs typeface="Calibri Light"/>
              </a:rPr>
              <a:t>Sensitivity analysis </a:t>
            </a:r>
            <a:endParaRPr lang="en-US" dirty="0"/>
          </a:p>
        </p:txBody>
      </p:sp>
      <p:pic>
        <p:nvPicPr>
          <p:cNvPr id="4" name="Picture 4" descr="A screenshot of a cell phone&#10;&#10;Description generated with very high confidence">
            <a:extLst>
              <a:ext uri="{FF2B5EF4-FFF2-40B4-BE49-F238E27FC236}">
                <a16:creationId xmlns:a16="http://schemas.microsoft.com/office/drawing/2014/main" xmlns="" id="{D314227E-75B8-466C-8E8C-4679C74DB531}"/>
              </a:ext>
            </a:extLst>
          </p:cNvPr>
          <p:cNvPicPr>
            <a:picLocks noGrp="1" noChangeAspect="1"/>
          </p:cNvPicPr>
          <p:nvPr>
            <p:ph idx="1"/>
          </p:nvPr>
        </p:nvPicPr>
        <p:blipFill>
          <a:blip r:embed="rId2"/>
          <a:stretch>
            <a:fillRect/>
          </a:stretch>
        </p:blipFill>
        <p:spPr>
          <a:xfrm>
            <a:off x="2795666" y="1437436"/>
            <a:ext cx="7118252" cy="5084583"/>
          </a:xfrm>
          <a:prstGeom prst="rect">
            <a:avLst/>
          </a:prstGeom>
        </p:spPr>
      </p:pic>
      <p:cxnSp>
        <p:nvCxnSpPr>
          <p:cNvPr id="6" name="Straight Arrow Connector 5">
            <a:extLst>
              <a:ext uri="{FF2B5EF4-FFF2-40B4-BE49-F238E27FC236}">
                <a16:creationId xmlns:a16="http://schemas.microsoft.com/office/drawing/2014/main" xmlns="" id="{863EC6C9-5BEB-43B5-A93B-CD19707BFD41}"/>
              </a:ext>
            </a:extLst>
          </p:cNvPr>
          <p:cNvCxnSpPr/>
          <p:nvPr/>
        </p:nvCxnSpPr>
        <p:spPr>
          <a:xfrm>
            <a:off x="6889630" y="1886309"/>
            <a:ext cx="914400" cy="9144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97631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FBF64C-3D8D-4F05-82E9-C62C8E19C3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CB89A73-A98F-4B01-A01F-F4B24D085D52}"/>
              </a:ext>
            </a:extLst>
          </p:cNvPr>
          <p:cNvSpPr>
            <a:spLocks noGrp="1"/>
          </p:cNvSpPr>
          <p:nvPr>
            <p:ph idx="1"/>
          </p:nvPr>
        </p:nvSpPr>
        <p:spPr/>
        <p:txBody>
          <a:bodyPr vert="horz" lIns="91440" tIns="45720" rIns="91440" bIns="45720" rtlCol="0" anchor="t">
            <a:normAutofit/>
          </a:bodyPr>
          <a:lstStyle/>
          <a:p>
            <a:r>
              <a:rPr lang="en-US" dirty="0">
                <a:cs typeface="Calibri"/>
              </a:rPr>
              <a:t>How much does allowance for uncertainty change the results?</a:t>
            </a:r>
          </a:p>
          <a:p>
            <a:endParaRPr lang="en-US" dirty="0">
              <a:cs typeface="Calibri"/>
            </a:endParaRPr>
          </a:p>
          <a:p>
            <a:r>
              <a:rPr lang="en-US" dirty="0">
                <a:cs typeface="Calibri"/>
              </a:rPr>
              <a:t>Are the treatment benefits worth the harms and the costs?</a:t>
            </a:r>
          </a:p>
          <a:p>
            <a:endParaRPr lang="en-US" dirty="0">
              <a:cs typeface="Calibri"/>
            </a:endParaRPr>
          </a:p>
          <a:p>
            <a:r>
              <a:rPr lang="en-US" dirty="0">
                <a:cs typeface="Calibri"/>
              </a:rPr>
              <a:t>Can I expect similar costs in my setting?</a:t>
            </a:r>
          </a:p>
        </p:txBody>
      </p:sp>
    </p:spTree>
    <p:extLst>
      <p:ext uri="{BB962C8B-B14F-4D97-AF65-F5344CB8AC3E}">
        <p14:creationId xmlns:p14="http://schemas.microsoft.com/office/powerpoint/2010/main" xmlns="" val="2585932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47FD8D-F4C4-404B-BE04-9F5531A626FD}"/>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xmlns="" id="{B9918D09-A349-4742-AE9F-34A2548B2E38}"/>
              </a:ext>
            </a:extLst>
          </p:cNvPr>
          <p:cNvPicPr>
            <a:picLocks noGrp="1" noChangeAspect="1"/>
          </p:cNvPicPr>
          <p:nvPr>
            <p:ph idx="1"/>
          </p:nvPr>
        </p:nvPicPr>
        <p:blipFill>
          <a:blip r:embed="rId2"/>
          <a:stretch>
            <a:fillRect/>
          </a:stretch>
        </p:blipFill>
        <p:spPr>
          <a:xfrm>
            <a:off x="2034756" y="251229"/>
            <a:ext cx="8496300" cy="2295525"/>
          </a:xfrm>
          <a:prstGeom prst="rect">
            <a:avLst/>
          </a:prstGeom>
        </p:spPr>
      </p:pic>
      <p:pic>
        <p:nvPicPr>
          <p:cNvPr id="6" name="Picture 6" descr="A screenshot of a cell phone&#10;&#10;Description generated with very high confidence">
            <a:extLst>
              <a:ext uri="{FF2B5EF4-FFF2-40B4-BE49-F238E27FC236}">
                <a16:creationId xmlns:a16="http://schemas.microsoft.com/office/drawing/2014/main" xmlns="" id="{92ABEB3B-DDC6-4510-B95D-328C39B37458}"/>
              </a:ext>
            </a:extLst>
          </p:cNvPr>
          <p:cNvPicPr>
            <a:picLocks noChangeAspect="1"/>
          </p:cNvPicPr>
          <p:nvPr/>
        </p:nvPicPr>
        <p:blipFill>
          <a:blip r:embed="rId3"/>
          <a:stretch>
            <a:fillRect/>
          </a:stretch>
        </p:blipFill>
        <p:spPr>
          <a:xfrm>
            <a:off x="2035834" y="2676055"/>
            <a:ext cx="8321614" cy="2842984"/>
          </a:xfrm>
          <a:prstGeom prst="rect">
            <a:avLst/>
          </a:prstGeom>
        </p:spPr>
      </p:pic>
    </p:spTree>
    <p:extLst>
      <p:ext uri="{BB962C8B-B14F-4D97-AF65-F5344CB8AC3E}">
        <p14:creationId xmlns:p14="http://schemas.microsoft.com/office/powerpoint/2010/main" xmlns="" val="1973518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269</Words>
  <PresentationFormat>Custom</PresentationFormat>
  <Paragraphs>90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CLINICAL OUTCOME </vt:lpstr>
      <vt:lpstr>Slide 20</vt:lpstr>
      <vt:lpstr>Slide 21</vt:lpstr>
      <vt:lpstr>Slide 22</vt:lpstr>
      <vt:lpstr>Slide 23</vt:lpstr>
      <vt:lpstr>Slide 24</vt:lpstr>
      <vt:lpstr>Slide 25</vt:lpstr>
      <vt:lpstr>Slide 26</vt:lpstr>
      <vt:lpstr>Sensitivity analysis </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Christian Medical College</cp:lastModifiedBy>
  <cp:revision>1</cp:revision>
  <dcterms:modified xsi:type="dcterms:W3CDTF">2019-02-14T04:54:48Z</dcterms:modified>
</cp:coreProperties>
</file>