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8" r:id="rId3"/>
    <p:sldId id="274" r:id="rId4"/>
    <p:sldId id="257" r:id="rId5"/>
    <p:sldId id="276" r:id="rId6"/>
    <p:sldId id="275" r:id="rId7"/>
    <p:sldId id="283" r:id="rId8"/>
    <p:sldId id="262" r:id="rId9"/>
    <p:sldId id="281" r:id="rId10"/>
    <p:sldId id="263" r:id="rId11"/>
    <p:sldId id="284" r:id="rId12"/>
    <p:sldId id="282" r:id="rId13"/>
    <p:sldId id="285" r:id="rId14"/>
    <p:sldId id="277" r:id="rId15"/>
    <p:sldId id="278" r:id="rId16"/>
    <p:sldId id="268" r:id="rId17"/>
    <p:sldId id="266" r:id="rId18"/>
    <p:sldId id="279" r:id="rId19"/>
    <p:sldId id="269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974" y="-31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97D859-DB84-44AC-BB75-DFB233162E2C}" type="datetimeFigureOut">
              <a:rPr lang="en-IN" smtClean="0"/>
              <a:t>16-02-2019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776BC2-9D79-4373-8A2E-84F933C9034F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51590" y="4876197"/>
            <a:ext cx="3416409" cy="745375"/>
          </a:xfrm>
        </p:spPr>
        <p:txBody>
          <a:bodyPr/>
          <a:lstStyle/>
          <a:p>
            <a:r>
              <a:rPr lang="en-IN" dirty="0" err="1" smtClean="0"/>
              <a:t>Asha</a:t>
            </a:r>
            <a:r>
              <a:rPr lang="en-IN" dirty="0" smtClean="0"/>
              <a:t> </a:t>
            </a:r>
            <a:r>
              <a:rPr lang="en-IN" dirty="0" err="1" smtClean="0"/>
              <a:t>Mathai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6316" y="4853412"/>
            <a:ext cx="4979283" cy="1222375"/>
          </a:xfrm>
        </p:spPr>
        <p:txBody>
          <a:bodyPr/>
          <a:lstStyle/>
          <a:p>
            <a:r>
              <a:rPr lang="en-IN" dirty="0" smtClean="0"/>
              <a:t>                                         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706" y="683523"/>
            <a:ext cx="7919499" cy="364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376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Active surveillance (AS) is a viable management option </a:t>
            </a:r>
            <a:r>
              <a:rPr lang="en-US" dirty="0" smtClean="0"/>
              <a:t>for men </a:t>
            </a:r>
            <a:r>
              <a:rPr lang="en-US" dirty="0"/>
              <a:t>who are newly </a:t>
            </a:r>
            <a:r>
              <a:rPr lang="en-US" dirty="0" smtClean="0"/>
              <a:t>diagnosed with </a:t>
            </a:r>
            <a:r>
              <a:rPr lang="en-US" dirty="0"/>
              <a:t>prostate cancer.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ide </a:t>
            </a:r>
            <a:r>
              <a:rPr lang="en-US" dirty="0"/>
              <a:t>range of intensity in the </a:t>
            </a:r>
            <a:r>
              <a:rPr lang="en-US" dirty="0" smtClean="0"/>
              <a:t>monitoring regimens </a:t>
            </a:r>
            <a:r>
              <a:rPr lang="en-US" dirty="0"/>
              <a:t>of AS </a:t>
            </a:r>
            <a:r>
              <a:rPr lang="en-US" dirty="0" smtClean="0"/>
              <a:t>protocols  like </a:t>
            </a:r>
          </a:p>
          <a:p>
            <a:pPr lvl="2"/>
            <a:r>
              <a:rPr lang="en-US" dirty="0" smtClean="0"/>
              <a:t> Digital </a:t>
            </a:r>
            <a:r>
              <a:rPr lang="en-US" dirty="0"/>
              <a:t>rectal </a:t>
            </a:r>
            <a:r>
              <a:rPr lang="en-US" dirty="0" smtClean="0"/>
              <a:t>examination (DRE</a:t>
            </a:r>
            <a:r>
              <a:rPr lang="en-US" dirty="0"/>
              <a:t>) and PSA measurements every 3 months </a:t>
            </a:r>
            <a:r>
              <a:rPr lang="en-US" dirty="0" smtClean="0"/>
              <a:t>with yearly biopsies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2"/>
            <a:r>
              <a:rPr lang="en-US" dirty="0"/>
              <a:t>S</a:t>
            </a:r>
            <a:r>
              <a:rPr lang="en-US" dirty="0" smtClean="0"/>
              <a:t>emiannual </a:t>
            </a:r>
            <a:r>
              <a:rPr lang="en-US" dirty="0"/>
              <a:t>DRE and PSA with </a:t>
            </a:r>
            <a:r>
              <a:rPr lang="en-US" dirty="0" smtClean="0"/>
              <a:t>biopsies performed </a:t>
            </a:r>
            <a:r>
              <a:rPr lang="en-US" dirty="0"/>
              <a:t>every 3 to 4 years</a:t>
            </a:r>
            <a:endParaRPr lang="en-US" dirty="0" smtClean="0"/>
          </a:p>
          <a:p>
            <a:pPr marL="914400" lvl="2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434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Data </a:t>
            </a:r>
            <a:r>
              <a:rPr lang="en-US" dirty="0" smtClean="0"/>
              <a:t>from recent Prostate </a:t>
            </a:r>
            <a:r>
              <a:rPr lang="en-US" dirty="0"/>
              <a:t>Testing for Cancer and </a:t>
            </a:r>
            <a:r>
              <a:rPr lang="en-US" dirty="0" smtClean="0"/>
              <a:t>Treatment (</a:t>
            </a:r>
            <a:r>
              <a:rPr lang="en-US" dirty="0" err="1" smtClean="0"/>
              <a:t>ProtecT</a:t>
            </a:r>
            <a:r>
              <a:rPr lang="en-US" dirty="0"/>
              <a:t>) </a:t>
            </a:r>
            <a:r>
              <a:rPr lang="en-US" dirty="0" smtClean="0"/>
              <a:t>trial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M</a:t>
            </a:r>
            <a:r>
              <a:rPr lang="en-US" dirty="0" smtClean="0"/>
              <a:t>edian </a:t>
            </a:r>
            <a:r>
              <a:rPr lang="en-US" dirty="0"/>
              <a:t>follow-up </a:t>
            </a:r>
            <a:r>
              <a:rPr lang="en-US" dirty="0" smtClean="0"/>
              <a:t>of 10 years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/>
              <a:t>% of patients had died due to their </a:t>
            </a:r>
            <a:r>
              <a:rPr lang="en-US" dirty="0" smtClean="0"/>
              <a:t>cancer compared </a:t>
            </a:r>
            <a:r>
              <a:rPr lang="en-US" dirty="0"/>
              <a:t>with 9% of patients who died of other </a:t>
            </a:r>
            <a:r>
              <a:rPr lang="en-US" dirty="0" smtClean="0"/>
              <a:t>causes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significant difference noted with </a:t>
            </a:r>
            <a:r>
              <a:rPr lang="en-US" dirty="0" smtClean="0"/>
              <a:t>regard to </a:t>
            </a:r>
            <a:r>
              <a:rPr lang="en-US" dirty="0"/>
              <a:t>overall survival between men undergoing </a:t>
            </a:r>
            <a:r>
              <a:rPr lang="en-US" dirty="0" smtClean="0"/>
              <a:t>radical treatment </a:t>
            </a:r>
            <a:r>
              <a:rPr lang="en-US" dirty="0"/>
              <a:t>and those under AS.8 </a:t>
            </a:r>
            <a:endParaRPr lang="en-US" dirty="0" smtClean="0"/>
          </a:p>
          <a:p>
            <a:pPr marL="64008" indent="0">
              <a:buNone/>
            </a:pP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rial </a:t>
            </a:r>
            <a:r>
              <a:rPr lang="en-US" dirty="0"/>
              <a:t>implemented an “active </a:t>
            </a:r>
            <a:r>
              <a:rPr lang="en-US" dirty="0" smtClean="0"/>
              <a:t>monitoring” strategy </a:t>
            </a:r>
            <a:r>
              <a:rPr lang="en-US" dirty="0"/>
              <a:t>that included only PSA testing and no </a:t>
            </a:r>
            <a:r>
              <a:rPr lang="en-US" dirty="0" smtClean="0"/>
              <a:t>biopsy, which </a:t>
            </a:r>
            <a:r>
              <a:rPr lang="en-US" dirty="0"/>
              <a:t>is less “intense” than all AS protocols we modeled.</a:t>
            </a:r>
          </a:p>
        </p:txBody>
      </p:sp>
    </p:spTree>
    <p:extLst>
      <p:ext uri="{BB962C8B-B14F-4D97-AF65-F5344CB8AC3E}">
        <p14:creationId xmlns:p14="http://schemas.microsoft.com/office/powerpoint/2010/main" val="3563245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IN" dirty="0" smtClean="0"/>
          </a:p>
          <a:p>
            <a:r>
              <a:rPr lang="en-US" dirty="0" smtClean="0"/>
              <a:t>Markov </a:t>
            </a:r>
            <a:r>
              <a:rPr lang="en-US" dirty="0"/>
              <a:t>state transition patient-level </a:t>
            </a:r>
            <a:r>
              <a:rPr lang="en-US" dirty="0" err="1" smtClean="0"/>
              <a:t>microsimulation</a:t>
            </a:r>
            <a:r>
              <a:rPr lang="en-US" dirty="0"/>
              <a:t> </a:t>
            </a:r>
            <a:r>
              <a:rPr lang="en-US" dirty="0" smtClean="0"/>
              <a:t>model  </a:t>
            </a:r>
            <a:r>
              <a:rPr lang="en-US" dirty="0"/>
              <a:t>with a monthly cycle </a:t>
            </a:r>
            <a:r>
              <a:rPr lang="en-US" dirty="0" smtClean="0"/>
              <a:t>length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In the model, men were diagnosed at </a:t>
            </a:r>
            <a:r>
              <a:rPr lang="en-US" dirty="0" smtClean="0"/>
              <a:t>age 65 </a:t>
            </a:r>
            <a:r>
              <a:rPr lang="en-US" dirty="0"/>
              <a:t>years, and outcomes from each of the 3 </a:t>
            </a:r>
            <a:r>
              <a:rPr lang="en-US" dirty="0" smtClean="0"/>
              <a:t>strategies were </a:t>
            </a:r>
            <a:r>
              <a:rPr lang="en-US" dirty="0"/>
              <a:t>simulated.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Patients </a:t>
            </a:r>
            <a:r>
              <a:rPr lang="en-US" dirty="0"/>
              <a:t>with low-risk prostate cancer (PSA level ≤10 </a:t>
            </a:r>
            <a:r>
              <a:rPr lang="en-US" dirty="0" err="1"/>
              <a:t>ng</a:t>
            </a:r>
            <a:r>
              <a:rPr lang="en-US" dirty="0"/>
              <a:t>/mL  and Gleason score ≤</a:t>
            </a:r>
            <a:r>
              <a:rPr lang="en-US" dirty="0" smtClean="0"/>
              <a:t>7) entered </a:t>
            </a:r>
            <a:r>
              <a:rPr lang="en-US" dirty="0"/>
              <a:t>the </a:t>
            </a:r>
            <a:r>
              <a:rPr lang="en-US" dirty="0" smtClean="0"/>
              <a:t>model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Men then were tracked until death from cancer or </a:t>
            </a:r>
            <a:r>
              <a:rPr lang="en-US" dirty="0" smtClean="0"/>
              <a:t>background causes.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US </a:t>
            </a:r>
            <a:r>
              <a:rPr lang="en-US" dirty="0"/>
              <a:t>Social Security Administration </a:t>
            </a:r>
            <a:r>
              <a:rPr lang="en-US" dirty="0" smtClean="0"/>
              <a:t>2009 life </a:t>
            </a:r>
            <a:r>
              <a:rPr lang="en-US" dirty="0"/>
              <a:t>tables were used to model background mortality </a:t>
            </a:r>
            <a:r>
              <a:rPr lang="en-US" dirty="0" smtClean="0"/>
              <a:t>risk and </a:t>
            </a:r>
            <a:r>
              <a:rPr lang="en-US" dirty="0"/>
              <a:t>discounted utilities and costs at an annual rate </a:t>
            </a:r>
            <a:r>
              <a:rPr lang="en-US" dirty="0" smtClean="0"/>
              <a:t>of 3%.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5420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2336" y="0"/>
            <a:ext cx="11338560" cy="6099048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base case </a:t>
            </a:r>
            <a:r>
              <a:rPr lang="en-US" dirty="0" smtClean="0"/>
              <a:t>analysis , 3 variants of </a:t>
            </a:r>
            <a:r>
              <a:rPr lang="en-US" dirty="0"/>
              <a:t>AS </a:t>
            </a:r>
            <a:r>
              <a:rPr lang="en-US" dirty="0" smtClean="0"/>
              <a:t>protocols</a:t>
            </a:r>
          </a:p>
          <a:p>
            <a:pPr marL="64008" indent="0">
              <a:buNone/>
            </a:pPr>
            <a:endParaRPr lang="en-US" dirty="0" smtClean="0"/>
          </a:p>
          <a:p>
            <a:r>
              <a:rPr lang="en-US" dirty="0"/>
              <a:t>Each variant of AS modeled involved DRE, PSA, </a:t>
            </a:r>
            <a:r>
              <a:rPr lang="en-US" dirty="0" smtClean="0"/>
              <a:t>and biopsy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Low-intensity </a:t>
            </a:r>
            <a:r>
              <a:rPr lang="en-US" dirty="0">
                <a:solidFill>
                  <a:srgbClr val="FF0000"/>
                </a:solidFill>
              </a:rPr>
              <a:t>AS </a:t>
            </a:r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r>
              <a:rPr lang="en-US" dirty="0"/>
              <a:t>DRE and PSA </a:t>
            </a:r>
            <a:r>
              <a:rPr lang="en-US" dirty="0" smtClean="0"/>
              <a:t>testing quarterly </a:t>
            </a:r>
            <a:r>
              <a:rPr lang="en-US" dirty="0"/>
              <a:t>for 24 months and then semiannually </a:t>
            </a:r>
            <a:r>
              <a:rPr lang="en-US" dirty="0" smtClean="0"/>
              <a:t>thereafter, </a:t>
            </a:r>
          </a:p>
          <a:p>
            <a:r>
              <a:rPr lang="en-US" dirty="0" smtClean="0"/>
              <a:t>confirmatory </a:t>
            </a:r>
            <a:r>
              <a:rPr lang="en-US" dirty="0"/>
              <a:t>biopsy at 12 months and then </a:t>
            </a:r>
            <a:r>
              <a:rPr lang="en-US" dirty="0" smtClean="0"/>
              <a:t>triennially thereafter</a:t>
            </a:r>
          </a:p>
          <a:p>
            <a:r>
              <a:rPr lang="en-US" dirty="0" smtClean="0"/>
              <a:t>bone </a:t>
            </a:r>
            <a:r>
              <a:rPr lang="en-US" dirty="0"/>
              <a:t>scans for any man </a:t>
            </a:r>
            <a:r>
              <a:rPr lang="en-US" dirty="0" smtClean="0"/>
              <a:t>whose PSA </a:t>
            </a:r>
            <a:r>
              <a:rPr lang="en-US" dirty="0"/>
              <a:t>increased to &gt;20 </a:t>
            </a:r>
            <a:r>
              <a:rPr lang="en-US" dirty="0" err="1"/>
              <a:t>ng</a:t>
            </a:r>
            <a:r>
              <a:rPr lang="en-US" dirty="0"/>
              <a:t>/</a:t>
            </a:r>
            <a:r>
              <a:rPr lang="en-US" dirty="0" err="1"/>
              <a:t>mL.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Medium-intensity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AS </a:t>
            </a:r>
          </a:p>
          <a:p>
            <a:r>
              <a:rPr lang="en-US" dirty="0" smtClean="0"/>
              <a:t>PSA </a:t>
            </a:r>
            <a:r>
              <a:rPr lang="en-US" dirty="0"/>
              <a:t>and DRE testing semiannually </a:t>
            </a:r>
            <a:r>
              <a:rPr lang="en-US" dirty="0" smtClean="0"/>
              <a:t>and biopsy biennially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igh-intensity </a:t>
            </a:r>
            <a:r>
              <a:rPr lang="en-US" dirty="0">
                <a:solidFill>
                  <a:srgbClr val="FF0000"/>
                </a:solidFill>
              </a:rPr>
              <a:t>AS </a:t>
            </a:r>
          </a:p>
          <a:p>
            <a:r>
              <a:rPr lang="en-US" dirty="0" smtClean="0"/>
              <a:t>PSA </a:t>
            </a:r>
            <a:r>
              <a:rPr lang="en-US" dirty="0"/>
              <a:t>and DRE testing semiannually and biopsy annually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mmediate </a:t>
            </a:r>
            <a:r>
              <a:rPr lang="en-US" dirty="0">
                <a:solidFill>
                  <a:srgbClr val="FF0000"/>
                </a:solidFill>
              </a:rPr>
              <a:t>treatment strategy </a:t>
            </a:r>
          </a:p>
          <a:p>
            <a:r>
              <a:rPr lang="en-US" dirty="0" smtClean="0"/>
              <a:t>radical </a:t>
            </a:r>
            <a:r>
              <a:rPr lang="en-US" dirty="0" err="1" smtClean="0"/>
              <a:t>prostatectomy,external</a:t>
            </a:r>
            <a:r>
              <a:rPr lang="en-US" dirty="0" smtClean="0"/>
              <a:t>-beam </a:t>
            </a:r>
            <a:r>
              <a:rPr lang="en-US" dirty="0"/>
              <a:t>radiotherapy, and BT.</a:t>
            </a:r>
          </a:p>
        </p:txBody>
      </p:sp>
    </p:spTree>
    <p:extLst>
      <p:ext uri="{BB962C8B-B14F-4D97-AF65-F5344CB8AC3E}">
        <p14:creationId xmlns:p14="http://schemas.microsoft.com/office/powerpoint/2010/main" val="18562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4970" y="1527175"/>
            <a:ext cx="597284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764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11339513" cy="4572000"/>
          </a:xfrm>
        </p:spPr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    Are </a:t>
            </a:r>
            <a:r>
              <a:rPr lang="en-IN" dirty="0">
                <a:solidFill>
                  <a:srgbClr val="FF0000"/>
                </a:solidFill>
              </a:rPr>
              <a:t>the recommendations valid?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6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Did they consider all relevant patient groups, management options and possible outcomes?</a:t>
            </a:r>
          </a:p>
          <a:p>
            <a:pPr lvl="1"/>
            <a:endParaRPr lang="en-IN" dirty="0" smtClean="0"/>
          </a:p>
          <a:p>
            <a:pPr lvl="1"/>
            <a:r>
              <a:rPr lang="en-IN" dirty="0" smtClean="0"/>
              <a:t>Yes</a:t>
            </a:r>
          </a:p>
          <a:p>
            <a:pPr marL="457200" lvl="1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503597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40" y="60385"/>
            <a:ext cx="7944927" cy="6797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662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Are there systematic reviews of the evidence that estimate the relative impact of management options on relevant outcomes?</a:t>
            </a:r>
          </a:p>
          <a:p>
            <a:pPr lvl="1"/>
            <a:r>
              <a:rPr lang="en-IN" dirty="0" smtClean="0"/>
              <a:t>No</a:t>
            </a:r>
          </a:p>
          <a:p>
            <a:pPr marL="274320" lvl="1" indent="0">
              <a:buNone/>
            </a:pPr>
            <a:endParaRPr lang="en-IN" dirty="0" smtClean="0"/>
          </a:p>
          <a:p>
            <a:pPr marL="274320" lvl="1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lvl="1"/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541944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/>
              <a:t>Is there an appropriate specification of values and preferences associated with each of the outcomes?</a:t>
            </a:r>
          </a:p>
          <a:p>
            <a:pPr lvl="1"/>
            <a:r>
              <a:rPr lang="en-IN" dirty="0"/>
              <a:t>Based on previously published data, arbitrary measures were used.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73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6616" y="0"/>
            <a:ext cx="11379200" cy="153619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/>
            </a:r>
            <a:br>
              <a:rPr lang="en-IN" dirty="0"/>
            </a:br>
            <a:r>
              <a:rPr lang="en-IN" dirty="0">
                <a:solidFill>
                  <a:srgbClr val="7030A0"/>
                </a:solidFill>
              </a:rPr>
              <a:t>Do the authors indicate the strength of their recommendations?</a:t>
            </a:r>
            <a:r>
              <a:rPr lang="en-IN" dirty="0">
                <a:solidFill>
                  <a:schemeClr val="tx1"/>
                </a:solidFill>
              </a:rPr>
              <a:t/>
            </a:r>
            <a:br>
              <a:rPr lang="en-IN" dirty="0">
                <a:solidFill>
                  <a:schemeClr val="tx1"/>
                </a:solidFill>
              </a:rPr>
            </a:br>
            <a:r>
              <a:rPr lang="en-IN" dirty="0">
                <a:solidFill>
                  <a:schemeClr val="tx1"/>
                </a:solidFill>
              </a:rPr>
              <a:t/>
            </a:r>
            <a:br>
              <a:rPr lang="en-IN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638" y="1412240"/>
            <a:ext cx="5653722" cy="456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400800" y="1666240"/>
            <a:ext cx="5384800" cy="4387088"/>
          </a:xfrm>
        </p:spPr>
        <p:txBody>
          <a:bodyPr/>
          <a:lstStyle/>
          <a:p>
            <a:r>
              <a:rPr lang="en-IN" dirty="0"/>
              <a:t>They have mentioned the intensity classification based on published </a:t>
            </a:r>
            <a:r>
              <a:rPr lang="en-IN" dirty="0" smtClean="0"/>
              <a:t>data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But quality of evidence not mentioned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92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51280" y="1696720"/>
            <a:ext cx="8824976" cy="211531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What are the results ?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347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7349744" cy="758952"/>
          </a:xfrm>
        </p:spPr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What are the results?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2244" y="2666365"/>
            <a:ext cx="9258300" cy="229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4-Point Star 3"/>
          <p:cNvSpPr/>
          <p:nvPr/>
        </p:nvSpPr>
        <p:spPr>
          <a:xfrm>
            <a:off x="8280400" y="3779520"/>
            <a:ext cx="538480" cy="36576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07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7055104" cy="758952"/>
          </a:xfrm>
        </p:spPr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What are the results?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287" y="2365822"/>
            <a:ext cx="6866626" cy="2171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6-Point Star 3"/>
          <p:cNvSpPr/>
          <p:nvPr/>
        </p:nvSpPr>
        <p:spPr>
          <a:xfrm>
            <a:off x="7233920" y="3505200"/>
            <a:ext cx="345440" cy="26416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38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696" y="294640"/>
            <a:ext cx="6780784" cy="936752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7030A0"/>
                </a:solidFill>
              </a:rPr>
              <a:t>What are the results?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edium intensity</a:t>
            </a:r>
            <a:r>
              <a:rPr lang="en-US" dirty="0"/>
              <a:t> </a:t>
            </a:r>
            <a:r>
              <a:rPr lang="en-US" dirty="0" smtClean="0"/>
              <a:t>AS </a:t>
            </a:r>
            <a:r>
              <a:rPr lang="en-US" dirty="0"/>
              <a:t>was found to be the most effective </a:t>
            </a:r>
            <a:r>
              <a:rPr lang="en-US" dirty="0" smtClean="0"/>
              <a:t>strategy, yielding </a:t>
            </a:r>
            <a:r>
              <a:rPr lang="en-US" dirty="0"/>
              <a:t>10.169 </a:t>
            </a:r>
            <a:r>
              <a:rPr lang="en-US" dirty="0" smtClean="0"/>
              <a:t>QALYs with cost of ($25,065) with </a:t>
            </a:r>
            <a:r>
              <a:rPr lang="en-US" dirty="0"/>
              <a:t>an incremental cost-effectiveness ratio of $</a:t>
            </a:r>
            <a:r>
              <a:rPr lang="en-US" dirty="0" smtClean="0"/>
              <a:t>3490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38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7030A0"/>
                </a:solidFill>
              </a:rPr>
              <a:t>Sensitivity analysis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the parameters </a:t>
            </a:r>
            <a:r>
              <a:rPr lang="en-US" dirty="0" smtClean="0"/>
              <a:t>of frequency </a:t>
            </a:r>
            <a:r>
              <a:rPr lang="en-US" dirty="0"/>
              <a:t>of metastases</a:t>
            </a:r>
            <a:r>
              <a:rPr lang="en-US" dirty="0" smtClean="0"/>
              <a:t>, utility </a:t>
            </a:r>
            <a:r>
              <a:rPr lang="en-US" dirty="0"/>
              <a:t>for being in an AS protocol</a:t>
            </a:r>
            <a:r>
              <a:rPr lang="en-US" dirty="0" smtClean="0"/>
              <a:t>, </a:t>
            </a:r>
            <a:r>
              <a:rPr lang="en-US" dirty="0"/>
              <a:t>or </a:t>
            </a:r>
            <a:r>
              <a:rPr lang="en-US" dirty="0" smtClean="0"/>
              <a:t>departure from protocol </a:t>
            </a:r>
            <a:r>
              <a:rPr lang="en-US" dirty="0"/>
              <a:t>due to </a:t>
            </a:r>
            <a:r>
              <a:rPr lang="en-US" dirty="0" smtClean="0"/>
              <a:t>anxiety, 1-way sensitivity analyses </a:t>
            </a:r>
            <a:r>
              <a:rPr lang="en-US" dirty="0"/>
              <a:t>done to</a:t>
            </a:r>
            <a:r>
              <a:rPr lang="en-US" dirty="0" smtClean="0"/>
              <a:t> </a:t>
            </a:r>
            <a:r>
              <a:rPr lang="en-US" dirty="0"/>
              <a:t>determine threshold values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probabilistic sensitivity analysis, medium-intensity </a:t>
            </a:r>
            <a:r>
              <a:rPr lang="en-US" dirty="0" smtClean="0"/>
              <a:t>AS was </a:t>
            </a:r>
            <a:r>
              <a:rPr lang="en-US" dirty="0"/>
              <a:t>found to have an 86.9% probability of being the </a:t>
            </a:r>
            <a:r>
              <a:rPr lang="en-US" dirty="0" smtClean="0"/>
              <a:t>most cost-effective </a:t>
            </a:r>
            <a:r>
              <a:rPr lang="en-US" dirty="0"/>
              <a:t>strategy at a willingness-to-pay (WTP) </a:t>
            </a:r>
            <a:r>
              <a:rPr lang="en-US" dirty="0" smtClean="0"/>
              <a:t>criterion of </a:t>
            </a:r>
            <a:r>
              <a:rPr lang="en-US" dirty="0"/>
              <a:t>$50,000 per QALY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47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" y="325120"/>
            <a:ext cx="5603558" cy="596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0" y="325120"/>
            <a:ext cx="5567680" cy="593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498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76" y="574040"/>
            <a:ext cx="11379200" cy="75895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>
                <a:solidFill>
                  <a:srgbClr val="7030A0"/>
                </a:solidFill>
              </a:rPr>
              <a:t>What are the key recommendations?</a:t>
            </a:r>
            <a:br>
              <a:rPr lang="en-IN" dirty="0" smtClean="0">
                <a:solidFill>
                  <a:srgbClr val="7030A0"/>
                </a:solidFill>
              </a:rPr>
            </a:b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patients with low-risk </a:t>
            </a:r>
            <a:r>
              <a:rPr lang="en-US" dirty="0"/>
              <a:t>prostate cancer, AS with biennial biopsy appears to be highly cost-effective 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975802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7030A0"/>
                </a:solidFill>
              </a:rPr>
              <a:t>Will the recommendations help you in caring for your patients?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Do the recommendations make sense in your practice setting?</a:t>
            </a:r>
          </a:p>
          <a:p>
            <a:pPr marL="457200" lvl="1" indent="0">
              <a:buNone/>
            </a:pPr>
            <a:r>
              <a:rPr lang="en-IN" dirty="0" smtClean="0"/>
              <a:t>Yes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1837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1423</TotalTime>
  <Words>575</Words>
  <Application>Microsoft Office PowerPoint</Application>
  <PresentationFormat>Custom</PresentationFormat>
  <Paragraphs>76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Civic</vt:lpstr>
      <vt:lpstr>                                         </vt:lpstr>
      <vt:lpstr>Background</vt:lpstr>
      <vt:lpstr>PowerPoint Presentation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Do the authors indicate the strength of their recommendations?  </vt:lpstr>
      <vt:lpstr>What are the results ? </vt:lpstr>
      <vt:lpstr>What are the results?</vt:lpstr>
      <vt:lpstr>What are the results?</vt:lpstr>
      <vt:lpstr>What are the results? </vt:lpstr>
      <vt:lpstr>Sensitivity analysis</vt:lpstr>
      <vt:lpstr>PowerPoint Presentation</vt:lpstr>
      <vt:lpstr>   What are the key recommendations? </vt:lpstr>
      <vt:lpstr>Will the recommendations help you in caring for your patients?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User</cp:lastModifiedBy>
  <cp:revision>45</cp:revision>
  <dcterms:created xsi:type="dcterms:W3CDTF">2018-12-23T14:58:47Z</dcterms:created>
  <dcterms:modified xsi:type="dcterms:W3CDTF">2019-02-16T16:15:35Z</dcterms:modified>
</cp:coreProperties>
</file>