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65" r:id="rId4"/>
    <p:sldId id="279" r:id="rId5"/>
    <p:sldId id="258" r:id="rId6"/>
    <p:sldId id="268" r:id="rId7"/>
    <p:sldId id="280" r:id="rId8"/>
    <p:sldId id="260" r:id="rId9"/>
    <p:sldId id="282" r:id="rId10"/>
    <p:sldId id="261" r:id="rId11"/>
    <p:sldId id="262" r:id="rId12"/>
    <p:sldId id="263" r:id="rId13"/>
    <p:sldId id="264" r:id="rId14"/>
    <p:sldId id="281" r:id="rId15"/>
    <p:sldId id="270" r:id="rId16"/>
    <p:sldId id="271" r:id="rId17"/>
    <p:sldId id="283" r:id="rId18"/>
    <p:sldId id="284" r:id="rId19"/>
    <p:sldId id="285" r:id="rId20"/>
    <p:sldId id="286" r:id="rId21"/>
    <p:sldId id="275" r:id="rId22"/>
    <p:sldId id="276" r:id="rId23"/>
    <p:sldId id="287"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0" autoAdjust="0"/>
    <p:restoredTop sz="94614" autoAdjust="0"/>
  </p:normalViewPr>
  <p:slideViewPr>
    <p:cSldViewPr snapToGrid="0">
      <p:cViewPr varScale="1">
        <p:scale>
          <a:sx n="69" d="100"/>
          <a:sy n="69" d="100"/>
        </p:scale>
        <p:origin x="232" y="1768"/>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t>2/16/19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t>2/16/19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Physicians at the sites determine the final diagnoses and diagnostic codes, which are selected from a standardized list of 522 diagnostic entities, some of which are etiologic (such as Streptococcus pneumoniae) and others of which are syndromic (such as cough).</a:t>
            </a:r>
          </a:p>
        </p:txBody>
      </p:sp>
      <p:sp>
        <p:nvSpPr>
          <p:cNvPr id="4" name="Slide Number Placeholder 3"/>
          <p:cNvSpPr>
            <a:spLocks noGrp="1"/>
          </p:cNvSpPr>
          <p:nvPr>
            <p:ph type="sldNum" sz="quarter" idx="5"/>
          </p:nvPr>
        </p:nvSpPr>
        <p:spPr/>
        <p:txBody>
          <a:bodyPr/>
          <a:lstStyle/>
          <a:p>
            <a:fld id="{4966A16D-F911-43B3-A5AF-16A01B541B6D}" type="slidenum">
              <a:rPr lang="en-US" smtClean="0"/>
              <a:t>11</a:t>
            </a:fld>
            <a:endParaRPr lang="en-US"/>
          </a:p>
        </p:txBody>
      </p:sp>
    </p:spTree>
    <p:extLst>
      <p:ext uri="{BB962C8B-B14F-4D97-AF65-F5344CB8AC3E}">
        <p14:creationId xmlns:p14="http://schemas.microsoft.com/office/powerpoint/2010/main" val="3166804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9AD63E2-E931-4653-BB33-A910E07D11B2}" type="datetime1">
              <a:rPr lang="en-US" smtClean="0"/>
              <a:pPr/>
              <a:t>2/16/19</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C9EA1F43-559A-4B47-A959-EFB6142CA3A9}" type="datetime1">
              <a:rPr lang="en-US" smtClean="0"/>
              <a:pPr/>
              <a:t>2/16/19</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F1261AED-24AE-4AC7-940D-F7106D2788A3}" type="datetime1">
              <a:rPr lang="en-US" smtClean="0"/>
              <a:pPr/>
              <a:t>2/16/19</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C425771-5E10-4A19-AB0E-909293152332}" type="datetime1">
              <a:rPr lang="en-US" smtClean="0"/>
              <a:pPr/>
              <a:t>2/16/19</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606FD5-B03F-45D5-A178-114C548C0032}" type="datetime1">
              <a:rPr lang="en-US" smtClean="0"/>
              <a:pPr/>
              <a:t>2/16/19</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1"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8B012C0-B102-441D-AA86-2C80DFA84E68}" type="datetime1">
              <a:rPr lang="en-US" smtClean="0"/>
              <a:pPr/>
              <a:t>2/16/19</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0"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601E0B12-F9DE-47EF-A076-CF602073F1B2}" type="datetime1">
              <a:rPr lang="en-US" smtClean="0"/>
              <a:pPr/>
              <a:t>2/16/19</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11" name="Rectangle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9872EE9-AF66-483C-961F-59B9F002993E}" type="datetime1">
              <a:rPr lang="en-US" smtClean="0"/>
              <a:pPr/>
              <a:t>2/16/19</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7BEAFD5-7FA3-40FB-875B-457FB46B25A4}" type="datetime1">
              <a:rPr lang="en-US" smtClean="0"/>
              <a:pPr/>
              <a:t>2/16/19</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fld id="{C8B93266-8FB4-430B-8AE3-3A53F50E1A0B}" type="datetime1">
              <a:rPr lang="en-US" smtClean="0"/>
              <a:pPr/>
              <a:t>2/16/19</a:t>
            </a:fld>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ichd-3.org/how-to-use-the-classific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ZA" dirty="0"/>
              <a:t>Critical appraisal  of study on differential diagnosis</a:t>
            </a:r>
            <a:endParaRPr lang="en-IN" dirty="0"/>
          </a:p>
        </p:txBody>
      </p:sp>
      <p:sp>
        <p:nvSpPr>
          <p:cNvPr id="3" name="Subtitle 2"/>
          <p:cNvSpPr>
            <a:spLocks noGrp="1"/>
          </p:cNvSpPr>
          <p:nvPr>
            <p:ph type="subTitle" idx="1"/>
          </p:nvPr>
        </p:nvSpPr>
        <p:spPr/>
        <p:txBody>
          <a:bodyPr/>
          <a:lstStyle/>
          <a:p>
            <a:r>
              <a:rPr lang="en-IN" dirty="0"/>
              <a:t>Kevin JJ</a:t>
            </a:r>
          </a:p>
        </p:txBody>
      </p:sp>
      <p:pic>
        <p:nvPicPr>
          <p:cNvPr id="5" name="Picture 4">
            <a:extLst>
              <a:ext uri="{FF2B5EF4-FFF2-40B4-BE49-F238E27FC236}">
                <a16:creationId xmlns:a16="http://schemas.microsoft.com/office/drawing/2014/main" id="{B114F663-9E4A-AF48-B29B-5CF9626538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3257" y="1131803"/>
            <a:ext cx="2667000" cy="952500"/>
          </a:xfrm>
          <a:prstGeom prst="rect">
            <a:avLst/>
          </a:prstGeom>
        </p:spPr>
      </p:pic>
      <p:pic>
        <p:nvPicPr>
          <p:cNvPr id="6" name="Picture 5">
            <a:extLst>
              <a:ext uri="{FF2B5EF4-FFF2-40B4-BE49-F238E27FC236}">
                <a16:creationId xmlns:a16="http://schemas.microsoft.com/office/drawing/2014/main" id="{C1D11B38-42E4-A44A-A491-A37A873741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48260"/>
            <a:ext cx="6921500" cy="2921000"/>
          </a:xfrm>
          <a:prstGeom prst="rect">
            <a:avLst/>
          </a:prstGeom>
        </p:spPr>
      </p:pic>
    </p:spTree>
    <p:extLst>
      <p:ext uri="{BB962C8B-B14F-4D97-AF65-F5344CB8AC3E}">
        <p14:creationId xmlns:p14="http://schemas.microsoft.com/office/powerpoint/2010/main" val="321477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p:txBody>
          <a:bodyPr>
            <a:normAutofit/>
          </a:bodyPr>
          <a:lstStyle/>
          <a:p>
            <a:r>
              <a:rPr lang="en-IN" dirty="0"/>
              <a:t>Non-traumatic headaches account for 0.5 to 4.5% at the emergency department (ED).</a:t>
            </a:r>
          </a:p>
          <a:p>
            <a:r>
              <a:rPr lang="en-IN" dirty="0"/>
              <a:t>Among these, primary headache is the most common. However, other </a:t>
            </a:r>
            <a:r>
              <a:rPr lang="en-IN" dirty="0" err="1"/>
              <a:t>etiologies</a:t>
            </a:r>
            <a:r>
              <a:rPr lang="en-IN" dirty="0"/>
              <a:t> have to be rule out</a:t>
            </a:r>
          </a:p>
          <a:p>
            <a:r>
              <a:rPr lang="en-IN" dirty="0"/>
              <a:t>This study hypothesises that the ICHD3(international headache criteria 3 ) is a useful tool to differentiae primary from secondary headache</a:t>
            </a:r>
            <a:br>
              <a:rPr lang="en-IN" dirty="0"/>
            </a:br>
            <a:endParaRPr lang="en-IN" dirty="0"/>
          </a:p>
        </p:txBody>
      </p:sp>
    </p:spTree>
    <p:extLst>
      <p:ext uri="{BB962C8B-B14F-4D97-AF65-F5344CB8AC3E}">
        <p14:creationId xmlns:p14="http://schemas.microsoft.com/office/powerpoint/2010/main" val="320756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PICOT</a:t>
            </a:r>
          </a:p>
        </p:txBody>
      </p:sp>
      <p:sp>
        <p:nvSpPr>
          <p:cNvPr id="3" name="Content Placeholder 2"/>
          <p:cNvSpPr>
            <a:spLocks noGrp="1"/>
          </p:cNvSpPr>
          <p:nvPr>
            <p:ph idx="1"/>
          </p:nvPr>
        </p:nvSpPr>
        <p:spPr/>
        <p:txBody>
          <a:bodyPr/>
          <a:lstStyle/>
          <a:p>
            <a:r>
              <a:rPr lang="en-IN" dirty="0"/>
              <a:t>P :  Patients presenting to ED triage with headache as chief complaint</a:t>
            </a:r>
          </a:p>
          <a:p>
            <a:r>
              <a:rPr lang="en-IN" dirty="0"/>
              <a:t>E : Evaluation for cause of the same</a:t>
            </a:r>
          </a:p>
          <a:p>
            <a:r>
              <a:rPr lang="en-IN" dirty="0"/>
              <a:t>O : Final Diagnosis and Outcome for the patients</a:t>
            </a:r>
          </a:p>
          <a:p>
            <a:r>
              <a:rPr lang="en-IN" dirty="0"/>
              <a:t>T: Prospective January to February 2017</a:t>
            </a:r>
          </a:p>
        </p:txBody>
      </p:sp>
    </p:spTree>
    <p:extLst>
      <p:ext uri="{BB962C8B-B14F-4D97-AF65-F5344CB8AC3E}">
        <p14:creationId xmlns:p14="http://schemas.microsoft.com/office/powerpoint/2010/main" val="314039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D6122-35E2-E043-8AD5-C5B7A2AC3023}"/>
              </a:ext>
            </a:extLst>
          </p:cNvPr>
          <p:cNvSpPr>
            <a:spLocks noGrp="1"/>
          </p:cNvSpPr>
          <p:nvPr>
            <p:ph type="title"/>
          </p:nvPr>
        </p:nvSpPr>
        <p:spPr/>
        <p:txBody>
          <a:bodyPr/>
          <a:lstStyle/>
          <a:p>
            <a:r>
              <a:rPr lang="en-US" dirty="0"/>
              <a:t>RISK OF BIAS	</a:t>
            </a:r>
          </a:p>
        </p:txBody>
      </p:sp>
      <p:sp>
        <p:nvSpPr>
          <p:cNvPr id="3" name="Content Placeholder 2">
            <a:extLst>
              <a:ext uri="{FF2B5EF4-FFF2-40B4-BE49-F238E27FC236}">
                <a16:creationId xmlns:a16="http://schemas.microsoft.com/office/drawing/2014/main" id="{BCC21819-F2B0-6C4D-B594-5F9851B93A38}"/>
              </a:ext>
            </a:extLst>
          </p:cNvPr>
          <p:cNvSpPr>
            <a:spLocks noGrp="1"/>
          </p:cNvSpPr>
          <p:nvPr>
            <p:ph idx="1"/>
          </p:nvPr>
        </p:nvSpPr>
        <p:spPr/>
        <p:txBody>
          <a:bodyPr/>
          <a:lstStyle/>
          <a:p>
            <a:r>
              <a:rPr lang="en-US" dirty="0"/>
              <a:t>Did the study patients represent the full spectrum of those with this clinical problem?</a:t>
            </a:r>
          </a:p>
          <a:p>
            <a:endParaRPr lang="en-US" dirty="0"/>
          </a:p>
          <a:p>
            <a:endParaRPr lang="en-US" dirty="0"/>
          </a:p>
          <a:p>
            <a:r>
              <a:rPr lang="en-US" dirty="0"/>
              <a:t>Was the diagnostic evaluation definitive?</a:t>
            </a:r>
            <a:br>
              <a:rPr lang="en-US" dirty="0"/>
            </a:br>
            <a:endParaRPr lang="en-US" dirty="0"/>
          </a:p>
        </p:txBody>
      </p:sp>
    </p:spTree>
    <p:extLst>
      <p:ext uri="{BB962C8B-B14F-4D97-AF65-F5344CB8AC3E}">
        <p14:creationId xmlns:p14="http://schemas.microsoft.com/office/powerpoint/2010/main" val="417067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75800-B98B-49CC-A125-B9B97CA0EF86}"/>
              </a:ext>
            </a:extLst>
          </p:cNvPr>
          <p:cNvSpPr>
            <a:spLocks noGrp="1"/>
          </p:cNvSpPr>
          <p:nvPr>
            <p:ph type="title"/>
          </p:nvPr>
        </p:nvSpPr>
        <p:spPr/>
        <p:txBody>
          <a:bodyPr>
            <a:normAutofit fontScale="90000"/>
          </a:bodyPr>
          <a:lstStyle/>
          <a:p>
            <a:r>
              <a:rPr lang="en-US" dirty="0"/>
              <a:t>Did the study patients represent the full spectrum of those with this clinical problem?</a:t>
            </a:r>
          </a:p>
        </p:txBody>
      </p:sp>
      <p:sp>
        <p:nvSpPr>
          <p:cNvPr id="3" name="Content Placeholder 2">
            <a:extLst>
              <a:ext uri="{FF2B5EF4-FFF2-40B4-BE49-F238E27FC236}">
                <a16:creationId xmlns:a16="http://schemas.microsoft.com/office/drawing/2014/main" id="{2A1DACD2-249D-4222-8947-A2635E5B2079}"/>
              </a:ext>
            </a:extLst>
          </p:cNvPr>
          <p:cNvSpPr>
            <a:spLocks noGrp="1"/>
          </p:cNvSpPr>
          <p:nvPr>
            <p:ph idx="1"/>
          </p:nvPr>
        </p:nvSpPr>
        <p:spPr/>
        <p:txBody>
          <a:bodyPr/>
          <a:lstStyle/>
          <a:p>
            <a:pPr marL="45720" indent="0">
              <a:buNone/>
            </a:pPr>
            <a:r>
              <a:rPr lang="en-US" dirty="0"/>
              <a:t>Study was done in level IV hospital in Bogota, Columbia</a:t>
            </a:r>
          </a:p>
          <a:p>
            <a:pPr marL="45720" indent="0">
              <a:buNone/>
            </a:pPr>
            <a:r>
              <a:rPr lang="en-US" dirty="0"/>
              <a:t>Columbia has one public and many private insurance plans – 80-85% of population is covered</a:t>
            </a:r>
          </a:p>
          <a:p>
            <a:pPr marL="45720" indent="0">
              <a:buNone/>
            </a:pPr>
            <a:r>
              <a:rPr lang="en-US" dirty="0"/>
              <a:t>Not clear what level IV means</a:t>
            </a:r>
          </a:p>
          <a:p>
            <a:pPr marL="45720" indent="0">
              <a:buNone/>
            </a:pPr>
            <a:r>
              <a:rPr lang="en-US" dirty="0"/>
              <a:t>Study done 7AM – 7PM (more number of chronic headache patients?)</a:t>
            </a:r>
          </a:p>
          <a:p>
            <a:pPr marL="45720" indent="0">
              <a:buNone/>
            </a:pPr>
            <a:r>
              <a:rPr lang="en-IN" dirty="0"/>
              <a:t>Excluded patients with history of cranial trauma during the last three months, pregnant women and individuals younger than eighteen – </a:t>
            </a:r>
            <a:r>
              <a:rPr lang="en-IN" dirty="0" err="1"/>
              <a:t>Rebleed</a:t>
            </a:r>
            <a:r>
              <a:rPr lang="en-IN" dirty="0"/>
              <a:t>, CVT etc. Many patients in OPD attribute headache after trauma(post traumatic headache)</a:t>
            </a:r>
          </a:p>
          <a:p>
            <a:pPr marL="45720" indent="0">
              <a:buNone/>
            </a:pPr>
            <a:endParaRPr lang="en-US" dirty="0"/>
          </a:p>
          <a:p>
            <a:pPr marL="45720" indent="0">
              <a:buNone/>
            </a:pPr>
            <a:endParaRPr lang="en-US" dirty="0"/>
          </a:p>
          <a:p>
            <a:pPr marL="45720" indent="0">
              <a:buNone/>
            </a:pPr>
            <a:endParaRPr lang="en-US" dirty="0"/>
          </a:p>
        </p:txBody>
      </p:sp>
    </p:spTree>
    <p:extLst>
      <p:ext uri="{BB962C8B-B14F-4D97-AF65-F5344CB8AC3E}">
        <p14:creationId xmlns:p14="http://schemas.microsoft.com/office/powerpoint/2010/main" val="245118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WAS THE DIAGNOSTIC EVALUATION DEFINITIVE?</a:t>
            </a:r>
          </a:p>
        </p:txBody>
      </p:sp>
      <p:sp>
        <p:nvSpPr>
          <p:cNvPr id="3" name="Content Placeholder 2"/>
          <p:cNvSpPr>
            <a:spLocks noGrp="1"/>
          </p:cNvSpPr>
          <p:nvPr>
            <p:ph idx="1"/>
          </p:nvPr>
        </p:nvSpPr>
        <p:spPr/>
        <p:txBody>
          <a:bodyPr/>
          <a:lstStyle/>
          <a:p>
            <a:r>
              <a:rPr lang="en-IN" dirty="0"/>
              <a:t>All the patients were inter- viewed in order to obtain clinical information with respect to duration, number of episodes, pain type, associated symptoms, alleviating and aggravating factors and medical history in order to determine variables included in ICHD 3. </a:t>
            </a:r>
          </a:p>
          <a:p>
            <a:endParaRPr lang="en-IN" dirty="0"/>
          </a:p>
          <a:p>
            <a:r>
              <a:rPr lang="en-IN" dirty="0"/>
              <a:t> An expert neurologist performed a physical exam emphasizing on neurological exploration.</a:t>
            </a:r>
          </a:p>
          <a:p>
            <a:endParaRPr lang="en-IN" dirty="0"/>
          </a:p>
          <a:p>
            <a:r>
              <a:rPr lang="en-IN" dirty="0"/>
              <a:t>Blood tests / Imaging were not required</a:t>
            </a:r>
          </a:p>
        </p:txBody>
      </p:sp>
    </p:spTree>
    <p:extLst>
      <p:ext uri="{BB962C8B-B14F-4D97-AF65-F5344CB8AC3E}">
        <p14:creationId xmlns:p14="http://schemas.microsoft.com/office/powerpoint/2010/main" val="202666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9860-6D34-9346-A455-E76CE124DD36}"/>
              </a:ext>
            </a:extLst>
          </p:cNvPr>
          <p:cNvSpPr>
            <a:spLocks noGrp="1"/>
          </p:cNvSpPr>
          <p:nvPr>
            <p:ph type="title"/>
          </p:nvPr>
        </p:nvSpPr>
        <p:spPr/>
        <p:txBody>
          <a:bodyPr/>
          <a:lstStyle/>
          <a:p>
            <a:r>
              <a:rPr lang="en-US" dirty="0"/>
              <a:t>ICHD 3</a:t>
            </a:r>
          </a:p>
        </p:txBody>
      </p:sp>
      <p:sp>
        <p:nvSpPr>
          <p:cNvPr id="3" name="Content Placeholder 2">
            <a:extLst>
              <a:ext uri="{FF2B5EF4-FFF2-40B4-BE49-F238E27FC236}">
                <a16:creationId xmlns:a16="http://schemas.microsoft.com/office/drawing/2014/main" id="{3F60FC35-1A6F-EE43-8792-C44EE7BF2637}"/>
              </a:ext>
            </a:extLst>
          </p:cNvPr>
          <p:cNvSpPr>
            <a:spLocks noGrp="1"/>
          </p:cNvSpPr>
          <p:nvPr>
            <p:ph idx="1"/>
          </p:nvPr>
        </p:nvSpPr>
        <p:spPr/>
        <p:txBody>
          <a:bodyPr/>
          <a:lstStyle/>
          <a:p>
            <a:r>
              <a:rPr lang="en-US" dirty="0">
                <a:hlinkClick r:id="rId2"/>
              </a:rPr>
              <a:t>http://www.ichd-3.org/how-to-use-the-classification</a:t>
            </a:r>
            <a:endParaRPr lang="en-US" dirty="0"/>
          </a:p>
        </p:txBody>
      </p:sp>
    </p:spTree>
    <p:extLst>
      <p:ext uri="{BB962C8B-B14F-4D97-AF65-F5344CB8AC3E}">
        <p14:creationId xmlns:p14="http://schemas.microsoft.com/office/powerpoint/2010/main" val="238288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9490-C884-45BF-8B37-D5ACB08B60CA}"/>
              </a:ext>
            </a:extLst>
          </p:cNvPr>
          <p:cNvSpPr>
            <a:spLocks noGrp="1"/>
          </p:cNvSpPr>
          <p:nvPr>
            <p:ph type="title"/>
          </p:nvPr>
        </p:nvSpPr>
        <p:spPr/>
        <p:txBody>
          <a:bodyPr/>
          <a:lstStyle/>
          <a:p>
            <a:r>
              <a:rPr lang="en-US" dirty="0"/>
              <a:t>Was the diagnostic evaluation definitive?</a:t>
            </a:r>
          </a:p>
        </p:txBody>
      </p:sp>
      <p:sp>
        <p:nvSpPr>
          <p:cNvPr id="3" name="Content Placeholder 2">
            <a:extLst>
              <a:ext uri="{FF2B5EF4-FFF2-40B4-BE49-F238E27FC236}">
                <a16:creationId xmlns:a16="http://schemas.microsoft.com/office/drawing/2014/main" id="{AFEABC86-EEF7-4573-B0FB-E786661429BF}"/>
              </a:ext>
            </a:extLst>
          </p:cNvPr>
          <p:cNvSpPr>
            <a:spLocks noGrp="1"/>
          </p:cNvSpPr>
          <p:nvPr>
            <p:ph idx="1"/>
          </p:nvPr>
        </p:nvSpPr>
        <p:spPr/>
        <p:txBody>
          <a:bodyPr>
            <a:normAutofit fontScale="92500" lnSpcReduction="10000"/>
          </a:bodyPr>
          <a:lstStyle/>
          <a:p>
            <a:r>
              <a:rPr lang="en-US" dirty="0"/>
              <a:t>Was the diagnostic evaluation sufficiently comprehensive?</a:t>
            </a:r>
          </a:p>
          <a:p>
            <a:r>
              <a:rPr lang="en-IN" dirty="0"/>
              <a:t>Those patients with a primary headache diagnosis - treated according to institutional protocols and were followed up in OP by telephone after 48 hours to assure improvement of symptoms. </a:t>
            </a:r>
          </a:p>
          <a:p>
            <a:r>
              <a:rPr lang="en-IN" dirty="0"/>
              <a:t>The group with non-primary headache diagnosis was followed up in the hospital for further evaluation and treatment in order to determine the precise </a:t>
            </a:r>
            <a:r>
              <a:rPr lang="en-IN" dirty="0" err="1"/>
              <a:t>etiology</a:t>
            </a:r>
            <a:r>
              <a:rPr lang="en-IN" dirty="0"/>
              <a:t> of the headache. </a:t>
            </a:r>
          </a:p>
          <a:p>
            <a:r>
              <a:rPr lang="en-IN" dirty="0"/>
              <a:t>B rain MRI +, MRA, MRV done in case of suspicion of structural lesion. </a:t>
            </a:r>
          </a:p>
          <a:p>
            <a:r>
              <a:rPr lang="en-IN" dirty="0"/>
              <a:t>If these studies did not show any findings, or if the suspicion included inflammatory or infectious causes a CSF was done. </a:t>
            </a:r>
          </a:p>
          <a:p>
            <a:r>
              <a:rPr lang="en-IN" dirty="0"/>
              <a:t> The end of the follow up process was established by the pain resolution in the primary group and the determination of diagnosis in the subjects with non-primary </a:t>
            </a:r>
            <a:r>
              <a:rPr lang="en-IN" dirty="0" err="1"/>
              <a:t>etiologies</a:t>
            </a:r>
            <a:endParaRPr lang="en-US" dirty="0"/>
          </a:p>
        </p:txBody>
      </p:sp>
    </p:spTree>
    <p:extLst>
      <p:ext uri="{BB962C8B-B14F-4D97-AF65-F5344CB8AC3E}">
        <p14:creationId xmlns:p14="http://schemas.microsoft.com/office/powerpoint/2010/main" val="56062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5953F-AEA5-3744-BD63-37E85FAC2F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933796-E287-CD44-A2F7-A1EBE3CC62C8}"/>
              </a:ext>
            </a:extLst>
          </p:cNvPr>
          <p:cNvSpPr>
            <a:spLocks noGrp="1"/>
          </p:cNvSpPr>
          <p:nvPr>
            <p:ph idx="1"/>
          </p:nvPr>
        </p:nvSpPr>
        <p:spPr/>
        <p:txBody>
          <a:bodyPr/>
          <a:lstStyle/>
          <a:p>
            <a:r>
              <a:rPr lang="en-US" dirty="0"/>
              <a:t>Ideally all patients needed complete diagnostic evaluation by a blinded doctor</a:t>
            </a:r>
          </a:p>
        </p:txBody>
      </p:sp>
    </p:spTree>
    <p:extLst>
      <p:ext uri="{BB962C8B-B14F-4D97-AF65-F5344CB8AC3E}">
        <p14:creationId xmlns:p14="http://schemas.microsoft.com/office/powerpoint/2010/main" val="245992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6DCC-DBC7-4AC0-B9CE-056CA2FC5A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C58E2F-993B-45E3-9D62-F27A5EDA4D25}"/>
              </a:ext>
            </a:extLst>
          </p:cNvPr>
          <p:cNvSpPr>
            <a:spLocks noGrp="1"/>
          </p:cNvSpPr>
          <p:nvPr>
            <p:ph idx="1"/>
          </p:nvPr>
        </p:nvSpPr>
        <p:spPr/>
        <p:txBody>
          <a:bodyPr/>
          <a:lstStyle/>
          <a:p>
            <a:r>
              <a:rPr lang="en-US" dirty="0"/>
              <a:t>Was the diagnostic evaluation consistently applied to all patients?</a:t>
            </a:r>
          </a:p>
          <a:p>
            <a:endParaRPr lang="en-US" dirty="0"/>
          </a:p>
          <a:p>
            <a:r>
              <a:rPr lang="en-US" dirty="0"/>
              <a:t>Yes</a:t>
            </a:r>
          </a:p>
        </p:txBody>
      </p:sp>
    </p:spTree>
    <p:extLst>
      <p:ext uri="{BB962C8B-B14F-4D97-AF65-F5344CB8AC3E}">
        <p14:creationId xmlns:p14="http://schemas.microsoft.com/office/powerpoint/2010/main" val="118085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9B48-E075-4275-A5D8-C95670F15F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D9B5E6-2E59-4002-B86E-48826607017E}"/>
              </a:ext>
            </a:extLst>
          </p:cNvPr>
          <p:cNvSpPr>
            <a:spLocks noGrp="1"/>
          </p:cNvSpPr>
          <p:nvPr>
            <p:ph idx="1"/>
          </p:nvPr>
        </p:nvSpPr>
        <p:spPr/>
        <p:txBody>
          <a:bodyPr/>
          <a:lstStyle/>
          <a:p>
            <a:r>
              <a:rPr lang="en-US" dirty="0"/>
              <a:t>Were the diagnostic labels assigned reproducibly? </a:t>
            </a:r>
          </a:p>
          <a:p>
            <a:endParaRPr lang="en-US" dirty="0"/>
          </a:p>
          <a:p>
            <a:r>
              <a:rPr lang="en-US" dirty="0"/>
              <a:t>Expert neurologist did the </a:t>
            </a:r>
            <a:r>
              <a:rPr lang="en-US" dirty="0" err="1"/>
              <a:t>physcial</a:t>
            </a:r>
            <a:r>
              <a:rPr lang="en-US" dirty="0"/>
              <a:t> examination. </a:t>
            </a:r>
          </a:p>
          <a:p>
            <a:endParaRPr lang="en-US" dirty="0"/>
          </a:p>
          <a:p>
            <a:r>
              <a:rPr lang="en-US" dirty="0"/>
              <a:t>Not explicitly mentioned who made the final diagnosis</a:t>
            </a:r>
          </a:p>
        </p:txBody>
      </p:sp>
    </p:spTree>
    <p:extLst>
      <p:ext uri="{BB962C8B-B14F-4D97-AF65-F5344CB8AC3E}">
        <p14:creationId xmlns:p14="http://schemas.microsoft.com/office/powerpoint/2010/main" val="390520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519A-BFEF-41D4-ACAC-26F6D62197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D77FF6-5C63-4F1F-B794-E5847DECBE85}"/>
              </a:ext>
            </a:extLst>
          </p:cNvPr>
          <p:cNvSpPr>
            <a:spLocks noGrp="1"/>
          </p:cNvSpPr>
          <p:nvPr>
            <p:ph idx="1"/>
          </p:nvPr>
        </p:nvSpPr>
        <p:spPr/>
        <p:txBody>
          <a:bodyPr/>
          <a:lstStyle/>
          <a:p>
            <a:r>
              <a:rPr lang="en-US" dirty="0"/>
              <a:t>Were there few patients left undiagnosed?</a:t>
            </a:r>
          </a:p>
          <a:p>
            <a:endParaRPr lang="en-US" dirty="0"/>
          </a:p>
          <a:p>
            <a:pPr marL="45720" indent="0">
              <a:buNone/>
            </a:pPr>
            <a:r>
              <a:rPr lang="en-US" dirty="0"/>
              <a:t>Primary headache patients were not evaluated further – their diagnosis was presumptive</a:t>
            </a:r>
          </a:p>
          <a:p>
            <a:pPr marL="45720" indent="0">
              <a:buNone/>
            </a:pPr>
            <a:endParaRPr lang="en-US" dirty="0"/>
          </a:p>
          <a:p>
            <a:pPr marL="45720" indent="0">
              <a:buNone/>
            </a:pPr>
            <a:r>
              <a:rPr lang="en-IN" dirty="0"/>
              <a:t>Out of all the cases 8.6% could not be classified according to the ICHD 3</a:t>
            </a:r>
          </a:p>
          <a:p>
            <a:pPr marL="45720" indent="0">
              <a:buNone/>
            </a:pPr>
            <a:endParaRPr lang="en-US" dirty="0"/>
          </a:p>
        </p:txBody>
      </p:sp>
    </p:spTree>
    <p:extLst>
      <p:ext uri="{BB962C8B-B14F-4D97-AF65-F5344CB8AC3E}">
        <p14:creationId xmlns:p14="http://schemas.microsoft.com/office/powerpoint/2010/main" val="288810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6E0CA-34B5-44A8-8D86-1D8308A97E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6A7DE0-02B3-4E12-AAA7-472508E950C9}"/>
              </a:ext>
            </a:extLst>
          </p:cNvPr>
          <p:cNvSpPr>
            <a:spLocks noGrp="1"/>
          </p:cNvSpPr>
          <p:nvPr>
            <p:ph idx="1"/>
          </p:nvPr>
        </p:nvSpPr>
        <p:spPr/>
        <p:txBody>
          <a:bodyPr/>
          <a:lstStyle/>
          <a:p>
            <a:r>
              <a:rPr lang="en-US" dirty="0"/>
              <a:t>For undiagnosed patients, was follow-up sufficiently long and complete?</a:t>
            </a:r>
          </a:p>
          <a:p>
            <a:endParaRPr lang="en-US" dirty="0"/>
          </a:p>
          <a:p>
            <a:pPr marL="45720" indent="0">
              <a:buNone/>
            </a:pPr>
            <a:r>
              <a:rPr lang="en-US" dirty="0"/>
              <a:t>48 hours for symptom resolution</a:t>
            </a:r>
          </a:p>
        </p:txBody>
      </p:sp>
    </p:spTree>
    <p:extLst>
      <p:ext uri="{BB962C8B-B14F-4D97-AF65-F5344CB8AC3E}">
        <p14:creationId xmlns:p14="http://schemas.microsoft.com/office/powerpoint/2010/main" val="292803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0A3E6-31B8-5849-B598-CAE664A339A3}"/>
              </a:ext>
            </a:extLst>
          </p:cNvPr>
          <p:cNvSpPr>
            <a:spLocks noGrp="1"/>
          </p:cNvSpPr>
          <p:nvPr>
            <p:ph type="title"/>
          </p:nvPr>
        </p:nvSpPr>
        <p:spPr/>
        <p:txBody>
          <a:bodyPr/>
          <a:lstStyle/>
          <a:p>
            <a:r>
              <a:rPr lang="en-US" dirty="0"/>
              <a:t>RESULTS	</a:t>
            </a:r>
          </a:p>
        </p:txBody>
      </p:sp>
      <p:sp>
        <p:nvSpPr>
          <p:cNvPr id="3" name="Content Placeholder 2">
            <a:extLst>
              <a:ext uri="{FF2B5EF4-FFF2-40B4-BE49-F238E27FC236}">
                <a16:creationId xmlns:a16="http://schemas.microsoft.com/office/drawing/2014/main" id="{9E4C517C-11C3-AF49-AD2A-B664A590F957}"/>
              </a:ext>
            </a:extLst>
          </p:cNvPr>
          <p:cNvSpPr>
            <a:spLocks noGrp="1"/>
          </p:cNvSpPr>
          <p:nvPr>
            <p:ph idx="1"/>
          </p:nvPr>
        </p:nvSpPr>
        <p:spPr/>
        <p:txBody>
          <a:bodyPr/>
          <a:lstStyle/>
          <a:p>
            <a:r>
              <a:rPr lang="en-US" dirty="0"/>
              <a:t>What were the diagnoses and their probabilities?</a:t>
            </a:r>
          </a:p>
          <a:p>
            <a:endParaRPr lang="en-US" dirty="0"/>
          </a:p>
          <a:p>
            <a:r>
              <a:rPr lang="en-US" dirty="0"/>
              <a:t>How precise were the estimates of disease probability?</a:t>
            </a:r>
          </a:p>
        </p:txBody>
      </p:sp>
    </p:spTree>
    <p:extLst>
      <p:ext uri="{BB962C8B-B14F-4D97-AF65-F5344CB8AC3E}">
        <p14:creationId xmlns:p14="http://schemas.microsoft.com/office/powerpoint/2010/main" val="127994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9601200" cy="1143000"/>
          </a:xfrm>
        </p:spPr>
        <p:txBody>
          <a:bodyPr/>
          <a:lstStyle/>
          <a:p>
            <a:r>
              <a:rPr lang="en-IN" dirty="0"/>
              <a:t>What were the results?</a:t>
            </a:r>
          </a:p>
        </p:txBody>
      </p:sp>
      <p:sp>
        <p:nvSpPr>
          <p:cNvPr id="3" name="Content Placeholder 2"/>
          <p:cNvSpPr>
            <a:spLocks noGrp="1"/>
          </p:cNvSpPr>
          <p:nvPr>
            <p:ph idx="1"/>
          </p:nvPr>
        </p:nvSpPr>
        <p:spPr>
          <a:xfrm>
            <a:off x="1295400" y="1451428"/>
            <a:ext cx="9601200" cy="4114800"/>
          </a:xfrm>
        </p:spPr>
        <p:txBody>
          <a:bodyPr/>
          <a:lstStyle/>
          <a:p>
            <a:r>
              <a:rPr lang="en-IN" dirty="0"/>
              <a:t>What were the diagnoses and their probabilities?</a:t>
            </a:r>
          </a:p>
          <a:p>
            <a:pPr marL="45720" indent="0">
              <a:buNone/>
            </a:pPr>
            <a:endParaRPr lang="en-IN" dirty="0"/>
          </a:p>
        </p:txBody>
      </p:sp>
      <p:pic>
        <p:nvPicPr>
          <p:cNvPr id="5" name="Picture 4">
            <a:extLst>
              <a:ext uri="{FF2B5EF4-FFF2-40B4-BE49-F238E27FC236}">
                <a16:creationId xmlns:a16="http://schemas.microsoft.com/office/drawing/2014/main" id="{7427CDE4-CCE5-6D47-BDCF-D6F46A8628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2043" y="1968500"/>
            <a:ext cx="7645400" cy="4889500"/>
          </a:xfrm>
          <a:prstGeom prst="rect">
            <a:avLst/>
          </a:prstGeom>
        </p:spPr>
      </p:pic>
    </p:spTree>
    <p:extLst>
      <p:ext uri="{BB962C8B-B14F-4D97-AF65-F5344CB8AC3E}">
        <p14:creationId xmlns:p14="http://schemas.microsoft.com/office/powerpoint/2010/main" val="32208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Picture 4">
            <a:extLst>
              <a:ext uri="{FF2B5EF4-FFF2-40B4-BE49-F238E27FC236}">
                <a16:creationId xmlns:a16="http://schemas.microsoft.com/office/drawing/2014/main" id="{F952DAC6-9C89-6E43-B5E7-2F69C59FA0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08288" y="-119921"/>
            <a:ext cx="5971114" cy="6858000"/>
          </a:xfrm>
          <a:prstGeom prst="rect">
            <a:avLst/>
          </a:prstGeom>
        </p:spPr>
      </p:pic>
      <p:sp>
        <p:nvSpPr>
          <p:cNvPr id="11" name="Content Placeholder 10">
            <a:extLst>
              <a:ext uri="{FF2B5EF4-FFF2-40B4-BE49-F238E27FC236}">
                <a16:creationId xmlns:a16="http://schemas.microsoft.com/office/drawing/2014/main" id="{BE0EBB8F-F211-F346-8D68-418821DE48F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2428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CFC1-0F51-EC45-BA11-06A839DB54B2}"/>
              </a:ext>
            </a:extLst>
          </p:cNvPr>
          <p:cNvSpPr>
            <a:spLocks noGrp="1"/>
          </p:cNvSpPr>
          <p:nvPr>
            <p:ph type="title"/>
          </p:nvPr>
        </p:nvSpPr>
        <p:spPr/>
        <p:txBody>
          <a:bodyPr/>
          <a:lstStyle/>
          <a:p>
            <a:r>
              <a:rPr lang="en-US" dirty="0"/>
              <a:t>17.</a:t>
            </a:r>
          </a:p>
        </p:txBody>
      </p:sp>
      <p:graphicFrame>
        <p:nvGraphicFramePr>
          <p:cNvPr id="5" name="Content Placeholder 4">
            <a:extLst>
              <a:ext uri="{FF2B5EF4-FFF2-40B4-BE49-F238E27FC236}">
                <a16:creationId xmlns:a16="http://schemas.microsoft.com/office/drawing/2014/main" id="{9DAA3DF1-34EE-FD42-B132-ED843CB8F94A}"/>
              </a:ext>
            </a:extLst>
          </p:cNvPr>
          <p:cNvGraphicFramePr>
            <a:graphicFrameLocks noGrp="1"/>
          </p:cNvGraphicFramePr>
          <p:nvPr>
            <p:ph idx="1"/>
            <p:extLst>
              <p:ext uri="{D42A27DB-BD31-4B8C-83A1-F6EECF244321}">
                <p14:modId xmlns:p14="http://schemas.microsoft.com/office/powerpoint/2010/main" val="2988365678"/>
              </p:ext>
            </p:extLst>
          </p:nvPr>
        </p:nvGraphicFramePr>
        <p:xfrm>
          <a:off x="9328358" y="21265"/>
          <a:ext cx="2863642" cy="6858000"/>
        </p:xfrm>
        <a:graphic>
          <a:graphicData uri="http://schemas.openxmlformats.org/drawingml/2006/table">
            <a:tbl>
              <a:tblPr firstRow="1" bandRow="1">
                <a:tableStyleId>{073A0DAA-6AF3-43AB-8588-CEC1D06C72B9}</a:tableStyleId>
              </a:tblPr>
              <a:tblGrid>
                <a:gridCol w="1431821">
                  <a:extLst>
                    <a:ext uri="{9D8B030D-6E8A-4147-A177-3AD203B41FA5}">
                      <a16:colId xmlns:a16="http://schemas.microsoft.com/office/drawing/2014/main" val="211750192"/>
                    </a:ext>
                  </a:extLst>
                </a:gridCol>
                <a:gridCol w="1431821">
                  <a:extLst>
                    <a:ext uri="{9D8B030D-6E8A-4147-A177-3AD203B41FA5}">
                      <a16:colId xmlns:a16="http://schemas.microsoft.com/office/drawing/2014/main" val="3831147626"/>
                    </a:ext>
                  </a:extLst>
                </a:gridCol>
              </a:tblGrid>
              <a:tr h="685800">
                <a:tc>
                  <a:txBody>
                    <a:bodyPr/>
                    <a:lstStyle/>
                    <a:p>
                      <a:r>
                        <a:rPr lang="en-US" dirty="0"/>
                        <a:t>23.4</a:t>
                      </a:r>
                    </a:p>
                  </a:txBody>
                  <a:tcPr/>
                </a:tc>
                <a:tc>
                  <a:txBody>
                    <a:bodyPr/>
                    <a:lstStyle/>
                    <a:p>
                      <a:r>
                        <a:rPr lang="en-US" dirty="0"/>
                        <a:t>17.3-31</a:t>
                      </a:r>
                    </a:p>
                  </a:txBody>
                  <a:tcPr/>
                </a:tc>
                <a:extLst>
                  <a:ext uri="{0D108BD9-81ED-4DB2-BD59-A6C34878D82A}">
                    <a16:rowId xmlns:a16="http://schemas.microsoft.com/office/drawing/2014/main" val="737277641"/>
                  </a:ext>
                </a:extLst>
              </a:tr>
              <a:tr h="685800">
                <a:tc>
                  <a:txBody>
                    <a:bodyPr/>
                    <a:lstStyle/>
                    <a:p>
                      <a:r>
                        <a:rPr lang="en-US" dirty="0"/>
                        <a:t>50.34</a:t>
                      </a:r>
                    </a:p>
                  </a:txBody>
                  <a:tcPr/>
                </a:tc>
                <a:tc>
                  <a:txBody>
                    <a:bodyPr/>
                    <a:lstStyle/>
                    <a:p>
                      <a:r>
                        <a:rPr lang="en-US" dirty="0"/>
                        <a:t>42-58</a:t>
                      </a:r>
                    </a:p>
                  </a:txBody>
                  <a:tcPr/>
                </a:tc>
                <a:extLst>
                  <a:ext uri="{0D108BD9-81ED-4DB2-BD59-A6C34878D82A}">
                    <a16:rowId xmlns:a16="http://schemas.microsoft.com/office/drawing/2014/main" val="2575613165"/>
                  </a:ext>
                </a:extLst>
              </a:tr>
              <a:tr h="685800">
                <a:tc>
                  <a:txBody>
                    <a:bodyPr/>
                    <a:lstStyle/>
                    <a:p>
                      <a:r>
                        <a:rPr lang="en-US" dirty="0"/>
                        <a:t>20</a:t>
                      </a:r>
                    </a:p>
                  </a:txBody>
                  <a:tcPr/>
                </a:tc>
                <a:tc>
                  <a:txBody>
                    <a:bodyPr/>
                    <a:lstStyle/>
                    <a:p>
                      <a:r>
                        <a:rPr lang="en-US" dirty="0"/>
                        <a:t>14-27</a:t>
                      </a:r>
                    </a:p>
                  </a:txBody>
                  <a:tcPr/>
                </a:tc>
                <a:extLst>
                  <a:ext uri="{0D108BD9-81ED-4DB2-BD59-A6C34878D82A}">
                    <a16:rowId xmlns:a16="http://schemas.microsoft.com/office/drawing/2014/main" val="525747676"/>
                  </a:ext>
                </a:extLst>
              </a:tr>
              <a:tr h="685800">
                <a:tc>
                  <a:txBody>
                    <a:bodyPr/>
                    <a:lstStyle/>
                    <a:p>
                      <a:r>
                        <a:rPr lang="en-US" dirty="0"/>
                        <a:t>0.68</a:t>
                      </a:r>
                    </a:p>
                  </a:txBody>
                  <a:tcPr/>
                </a:tc>
                <a:tc>
                  <a:txBody>
                    <a:bodyPr/>
                    <a:lstStyle/>
                    <a:p>
                      <a:r>
                        <a:rPr lang="en-US" dirty="0"/>
                        <a:t>1.2-3.8</a:t>
                      </a:r>
                    </a:p>
                  </a:txBody>
                  <a:tcPr/>
                </a:tc>
                <a:extLst>
                  <a:ext uri="{0D108BD9-81ED-4DB2-BD59-A6C34878D82A}">
                    <a16:rowId xmlns:a16="http://schemas.microsoft.com/office/drawing/2014/main" val="2377215162"/>
                  </a:ext>
                </a:extLst>
              </a:tr>
              <a:tr h="685800">
                <a:tc>
                  <a:txBody>
                    <a:bodyPr/>
                    <a:lstStyle/>
                    <a:p>
                      <a:r>
                        <a:rPr lang="en-US" dirty="0"/>
                        <a:t>1.37</a:t>
                      </a:r>
                    </a:p>
                  </a:txBody>
                  <a:tcPr/>
                </a:tc>
                <a:tc>
                  <a:txBody>
                    <a:bodyPr/>
                    <a:lstStyle/>
                    <a:p>
                      <a:r>
                        <a:rPr lang="en-US" dirty="0"/>
                        <a:t>3.8-4.9</a:t>
                      </a:r>
                    </a:p>
                  </a:txBody>
                  <a:tcPr/>
                </a:tc>
                <a:extLst>
                  <a:ext uri="{0D108BD9-81ED-4DB2-BD59-A6C34878D82A}">
                    <a16:rowId xmlns:a16="http://schemas.microsoft.com/office/drawing/2014/main" val="3933878580"/>
                  </a:ext>
                </a:extLst>
              </a:tr>
              <a:tr h="685800">
                <a:tc>
                  <a:txBody>
                    <a:bodyPr/>
                    <a:lstStyle/>
                    <a:p>
                      <a:r>
                        <a:rPr lang="en-US" dirty="0"/>
                        <a:t>1.37</a:t>
                      </a:r>
                    </a:p>
                  </a:txBody>
                  <a:tcPr/>
                </a:tc>
                <a:tc>
                  <a:txBody>
                    <a:bodyPr/>
                    <a:lstStyle/>
                    <a:p>
                      <a:r>
                        <a:rPr lang="en-US" dirty="0"/>
                        <a:t>3.8-4.9</a:t>
                      </a:r>
                    </a:p>
                  </a:txBody>
                  <a:tcPr/>
                </a:tc>
                <a:extLst>
                  <a:ext uri="{0D108BD9-81ED-4DB2-BD59-A6C34878D82A}">
                    <a16:rowId xmlns:a16="http://schemas.microsoft.com/office/drawing/2014/main" val="1120464886"/>
                  </a:ext>
                </a:extLst>
              </a:tr>
              <a:tr h="685800">
                <a:tc>
                  <a:txBody>
                    <a:bodyPr/>
                    <a:lstStyle/>
                    <a:p>
                      <a:r>
                        <a:rPr lang="en-US" dirty="0"/>
                        <a:t>0.68</a:t>
                      </a:r>
                    </a:p>
                  </a:txBody>
                  <a:tcPr/>
                </a:tc>
                <a:tc>
                  <a:txBody>
                    <a:bodyPr/>
                    <a:lstStyle/>
                    <a:p>
                      <a:r>
                        <a:rPr lang="en-US" dirty="0"/>
                        <a:t>1.2-3.8</a:t>
                      </a:r>
                    </a:p>
                  </a:txBody>
                  <a:tcPr/>
                </a:tc>
                <a:extLst>
                  <a:ext uri="{0D108BD9-81ED-4DB2-BD59-A6C34878D82A}">
                    <a16:rowId xmlns:a16="http://schemas.microsoft.com/office/drawing/2014/main" val="4082059353"/>
                  </a:ext>
                </a:extLst>
              </a:tr>
              <a:tr h="685800">
                <a:tc>
                  <a:txBody>
                    <a:bodyPr/>
                    <a:lstStyle/>
                    <a:p>
                      <a:r>
                        <a:rPr lang="en-US" dirty="0"/>
                        <a:t>0.68</a:t>
                      </a:r>
                    </a:p>
                  </a:txBody>
                  <a:tcPr/>
                </a:tc>
                <a:tc>
                  <a:txBody>
                    <a:bodyPr/>
                    <a:lstStyle/>
                    <a:p>
                      <a:r>
                        <a:rPr lang="en-US" dirty="0"/>
                        <a:t>1.2-3.8</a:t>
                      </a:r>
                    </a:p>
                  </a:txBody>
                  <a:tcPr/>
                </a:tc>
                <a:extLst>
                  <a:ext uri="{0D108BD9-81ED-4DB2-BD59-A6C34878D82A}">
                    <a16:rowId xmlns:a16="http://schemas.microsoft.com/office/drawing/2014/main" val="2464005804"/>
                  </a:ext>
                </a:extLst>
              </a:tr>
              <a:tr h="685800">
                <a:tc>
                  <a:txBody>
                    <a:bodyPr/>
                    <a:lstStyle/>
                    <a:p>
                      <a:r>
                        <a:rPr lang="en-US" dirty="0"/>
                        <a:t>0.68</a:t>
                      </a:r>
                    </a:p>
                  </a:txBody>
                  <a:tcPr/>
                </a:tc>
                <a:tc>
                  <a:txBody>
                    <a:bodyPr/>
                    <a:lstStyle/>
                    <a:p>
                      <a:r>
                        <a:rPr lang="en-US" dirty="0"/>
                        <a:t>1.2-3.8</a:t>
                      </a:r>
                    </a:p>
                  </a:txBody>
                  <a:tcPr/>
                </a:tc>
                <a:extLst>
                  <a:ext uri="{0D108BD9-81ED-4DB2-BD59-A6C34878D82A}">
                    <a16:rowId xmlns:a16="http://schemas.microsoft.com/office/drawing/2014/main" val="1072663601"/>
                  </a:ext>
                </a:extLst>
              </a:tr>
              <a:tr h="685800">
                <a:tc>
                  <a:txBody>
                    <a:bodyPr/>
                    <a:lstStyle/>
                    <a:p>
                      <a:r>
                        <a:rPr lang="en-US" dirty="0"/>
                        <a:t>0.68</a:t>
                      </a:r>
                    </a:p>
                  </a:txBody>
                  <a:tcPr/>
                </a:tc>
                <a:tc>
                  <a:txBody>
                    <a:bodyPr/>
                    <a:lstStyle/>
                    <a:p>
                      <a:r>
                        <a:rPr lang="en-US" dirty="0"/>
                        <a:t>1.2-3.8</a:t>
                      </a:r>
                    </a:p>
                  </a:txBody>
                  <a:tcPr/>
                </a:tc>
                <a:extLst>
                  <a:ext uri="{0D108BD9-81ED-4DB2-BD59-A6C34878D82A}">
                    <a16:rowId xmlns:a16="http://schemas.microsoft.com/office/drawing/2014/main" val="1276057369"/>
                  </a:ext>
                </a:extLst>
              </a:tr>
            </a:tbl>
          </a:graphicData>
        </a:graphic>
      </p:graphicFrame>
      <p:pic>
        <p:nvPicPr>
          <p:cNvPr id="4" name="Picture 3">
            <a:extLst>
              <a:ext uri="{FF2B5EF4-FFF2-40B4-BE49-F238E27FC236}">
                <a16:creationId xmlns:a16="http://schemas.microsoft.com/office/drawing/2014/main" id="{6559290A-69A0-574B-8386-C7D23693DC08}"/>
              </a:ext>
            </a:extLst>
          </p:cNvPr>
          <p:cNvPicPr>
            <a:picLocks noChangeAspect="1"/>
          </p:cNvPicPr>
          <p:nvPr/>
        </p:nvPicPr>
        <p:blipFill>
          <a:blip r:embed="rId2"/>
          <a:stretch>
            <a:fillRect/>
          </a:stretch>
        </p:blipFill>
        <p:spPr>
          <a:xfrm>
            <a:off x="0" y="0"/>
            <a:ext cx="9328358" cy="6858000"/>
          </a:xfrm>
          <a:prstGeom prst="rect">
            <a:avLst/>
          </a:prstGeom>
        </p:spPr>
      </p:pic>
    </p:spTree>
    <p:extLst>
      <p:ext uri="{BB962C8B-B14F-4D97-AF65-F5344CB8AC3E}">
        <p14:creationId xmlns:p14="http://schemas.microsoft.com/office/powerpoint/2010/main" val="350912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B77A-AFB0-7140-BF92-D59A7EB91067}"/>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05F5AD7E-CE64-744B-B466-2DB008F85509}"/>
              </a:ext>
            </a:extLst>
          </p:cNvPr>
          <p:cNvGraphicFramePr>
            <a:graphicFrameLocks noGrp="1"/>
          </p:cNvGraphicFramePr>
          <p:nvPr>
            <p:ph idx="1"/>
            <p:extLst>
              <p:ext uri="{D42A27DB-BD31-4B8C-83A1-F6EECF244321}">
                <p14:modId xmlns:p14="http://schemas.microsoft.com/office/powerpoint/2010/main" val="2105710814"/>
              </p:ext>
            </p:extLst>
          </p:nvPr>
        </p:nvGraphicFramePr>
        <p:xfrm>
          <a:off x="9791700" y="85062"/>
          <a:ext cx="2400300" cy="6871970"/>
        </p:xfrm>
        <a:graphic>
          <a:graphicData uri="http://schemas.openxmlformats.org/drawingml/2006/table">
            <a:tbl>
              <a:tblPr firstRow="1" bandRow="1">
                <a:tableStyleId>{073A0DAA-6AF3-43AB-8588-CEC1D06C72B9}</a:tableStyleId>
              </a:tblPr>
              <a:tblGrid>
                <a:gridCol w="1200150">
                  <a:extLst>
                    <a:ext uri="{9D8B030D-6E8A-4147-A177-3AD203B41FA5}">
                      <a16:colId xmlns:a16="http://schemas.microsoft.com/office/drawing/2014/main" val="3456252251"/>
                    </a:ext>
                  </a:extLst>
                </a:gridCol>
                <a:gridCol w="1200150">
                  <a:extLst>
                    <a:ext uri="{9D8B030D-6E8A-4147-A177-3AD203B41FA5}">
                      <a16:colId xmlns:a16="http://schemas.microsoft.com/office/drawing/2014/main" val="118994140"/>
                    </a:ext>
                  </a:extLst>
                </a:gridCol>
              </a:tblGrid>
              <a:tr h="773616">
                <a:tc>
                  <a:txBody>
                    <a:bodyPr/>
                    <a:lstStyle/>
                    <a:p>
                      <a:r>
                        <a:rPr lang="en-US" dirty="0"/>
                        <a:t>4.76</a:t>
                      </a:r>
                    </a:p>
                  </a:txBody>
                  <a:tcPr/>
                </a:tc>
                <a:tc>
                  <a:txBody>
                    <a:bodyPr/>
                    <a:lstStyle/>
                    <a:p>
                      <a:r>
                        <a:rPr lang="en-US" dirty="0"/>
                        <a:t>1.6-13.1</a:t>
                      </a:r>
                    </a:p>
                  </a:txBody>
                  <a:tcPr/>
                </a:tc>
                <a:extLst>
                  <a:ext uri="{0D108BD9-81ED-4DB2-BD59-A6C34878D82A}">
                    <a16:rowId xmlns:a16="http://schemas.microsoft.com/office/drawing/2014/main" val="795714956"/>
                  </a:ext>
                </a:extLst>
              </a:tr>
              <a:tr h="800001">
                <a:tc>
                  <a:txBody>
                    <a:bodyPr/>
                    <a:lstStyle/>
                    <a:p>
                      <a:r>
                        <a:rPr lang="en-US" dirty="0"/>
                        <a:t>3.2</a:t>
                      </a:r>
                    </a:p>
                  </a:txBody>
                  <a:tcPr/>
                </a:tc>
                <a:tc>
                  <a:txBody>
                    <a:bodyPr/>
                    <a:lstStyle/>
                    <a:p>
                      <a:r>
                        <a:rPr lang="en-US" dirty="0"/>
                        <a:t>0.8-10.8</a:t>
                      </a:r>
                    </a:p>
                  </a:txBody>
                  <a:tcPr/>
                </a:tc>
                <a:extLst>
                  <a:ext uri="{0D108BD9-81ED-4DB2-BD59-A6C34878D82A}">
                    <a16:rowId xmlns:a16="http://schemas.microsoft.com/office/drawing/2014/main" val="3278023645"/>
                  </a:ext>
                </a:extLst>
              </a:tr>
              <a:tr h="382772">
                <a:tc>
                  <a:txBody>
                    <a:bodyPr/>
                    <a:lstStyle/>
                    <a:p>
                      <a:r>
                        <a:rPr lang="en-US" dirty="0"/>
                        <a:t>1.6</a:t>
                      </a:r>
                    </a:p>
                  </a:txBody>
                  <a:tcPr/>
                </a:tc>
                <a:tc>
                  <a:txBody>
                    <a:bodyPr/>
                    <a:lstStyle/>
                    <a:p>
                      <a:r>
                        <a:rPr lang="en-US" dirty="0"/>
                        <a:t>0.3-8.4</a:t>
                      </a:r>
                    </a:p>
                  </a:txBody>
                  <a:tcPr/>
                </a:tc>
                <a:extLst>
                  <a:ext uri="{0D108BD9-81ED-4DB2-BD59-A6C34878D82A}">
                    <a16:rowId xmlns:a16="http://schemas.microsoft.com/office/drawing/2014/main" val="526333161"/>
                  </a:ext>
                </a:extLst>
              </a:tr>
              <a:tr h="786809">
                <a:tc>
                  <a:txBody>
                    <a:bodyPr/>
                    <a:lstStyle/>
                    <a:p>
                      <a:r>
                        <a:rPr lang="en-US" dirty="0"/>
                        <a:t>1.6</a:t>
                      </a:r>
                    </a:p>
                  </a:txBody>
                  <a:tcPr/>
                </a:tc>
                <a:tc>
                  <a:txBody>
                    <a:bodyPr/>
                    <a:lstStyle/>
                    <a:p>
                      <a:r>
                        <a:rPr lang="en-US" dirty="0"/>
                        <a:t>0.3-8.4</a:t>
                      </a:r>
                    </a:p>
                  </a:txBody>
                  <a:tcPr/>
                </a:tc>
                <a:extLst>
                  <a:ext uri="{0D108BD9-81ED-4DB2-BD59-A6C34878D82A}">
                    <a16:rowId xmlns:a16="http://schemas.microsoft.com/office/drawing/2014/main" val="294130614"/>
                  </a:ext>
                </a:extLst>
              </a:tr>
              <a:tr h="459988">
                <a:tc>
                  <a:txBody>
                    <a:bodyPr/>
                    <a:lstStyle/>
                    <a:p>
                      <a:r>
                        <a:rPr lang="en-US" dirty="0"/>
                        <a:t>6.35</a:t>
                      </a:r>
                    </a:p>
                  </a:txBody>
                  <a:tcPr/>
                </a:tc>
                <a:tc>
                  <a:txBody>
                    <a:bodyPr/>
                    <a:lstStyle/>
                    <a:p>
                      <a:r>
                        <a:rPr lang="en-US" dirty="0"/>
                        <a:t>2.5-15.2</a:t>
                      </a:r>
                    </a:p>
                  </a:txBody>
                  <a:tcPr/>
                </a:tc>
                <a:extLst>
                  <a:ext uri="{0D108BD9-81ED-4DB2-BD59-A6C34878D82A}">
                    <a16:rowId xmlns:a16="http://schemas.microsoft.com/office/drawing/2014/main" val="752479090"/>
                  </a:ext>
                </a:extLst>
              </a:tr>
              <a:tr h="796694">
                <a:tc>
                  <a:txBody>
                    <a:bodyPr/>
                    <a:lstStyle/>
                    <a:p>
                      <a:r>
                        <a:rPr lang="en-US" dirty="0"/>
                        <a:t>3.2</a:t>
                      </a:r>
                    </a:p>
                  </a:txBody>
                  <a:tcPr/>
                </a:tc>
                <a:tc>
                  <a:txBody>
                    <a:bodyPr/>
                    <a:lstStyle/>
                    <a:p>
                      <a:r>
                        <a:rPr lang="en-US" dirty="0"/>
                        <a:t>0.8-10.8</a:t>
                      </a:r>
                    </a:p>
                  </a:txBody>
                  <a:tcPr/>
                </a:tc>
                <a:extLst>
                  <a:ext uri="{0D108BD9-81ED-4DB2-BD59-A6C34878D82A}">
                    <a16:rowId xmlns:a16="http://schemas.microsoft.com/office/drawing/2014/main" val="1607616110"/>
                  </a:ext>
                </a:extLst>
              </a:tr>
              <a:tr h="401998">
                <a:tc>
                  <a:txBody>
                    <a:bodyPr/>
                    <a:lstStyle/>
                    <a:p>
                      <a:r>
                        <a:rPr lang="en-US" dirty="0"/>
                        <a:t>11.1</a:t>
                      </a:r>
                    </a:p>
                  </a:txBody>
                  <a:tcPr/>
                </a:tc>
                <a:tc>
                  <a:txBody>
                    <a:bodyPr/>
                    <a:lstStyle/>
                    <a:p>
                      <a:r>
                        <a:rPr lang="en-US" dirty="0"/>
                        <a:t>5.4-21.2</a:t>
                      </a:r>
                    </a:p>
                  </a:txBody>
                  <a:tcPr/>
                </a:tc>
                <a:extLst>
                  <a:ext uri="{0D108BD9-81ED-4DB2-BD59-A6C34878D82A}">
                    <a16:rowId xmlns:a16="http://schemas.microsoft.com/office/drawing/2014/main" val="2442550887"/>
                  </a:ext>
                </a:extLst>
              </a:tr>
              <a:tr h="744279">
                <a:tc>
                  <a:txBody>
                    <a:bodyPr/>
                    <a:lstStyle/>
                    <a:p>
                      <a:r>
                        <a:rPr lang="en-US" dirty="0"/>
                        <a:t>9.5</a:t>
                      </a:r>
                    </a:p>
                  </a:txBody>
                  <a:tcPr/>
                </a:tc>
                <a:tc>
                  <a:txBody>
                    <a:bodyPr/>
                    <a:lstStyle/>
                    <a:p>
                      <a:r>
                        <a:rPr lang="en-US" dirty="0"/>
                        <a:t>4.4-19.2</a:t>
                      </a:r>
                    </a:p>
                  </a:txBody>
                  <a:tcPr/>
                </a:tc>
                <a:extLst>
                  <a:ext uri="{0D108BD9-81ED-4DB2-BD59-A6C34878D82A}">
                    <a16:rowId xmlns:a16="http://schemas.microsoft.com/office/drawing/2014/main" val="2089777521"/>
                  </a:ext>
                </a:extLst>
              </a:tr>
              <a:tr h="744279">
                <a:tc>
                  <a:txBody>
                    <a:bodyPr/>
                    <a:lstStyle/>
                    <a:p>
                      <a:r>
                        <a:rPr lang="en-US" dirty="0"/>
                        <a:t>19.5</a:t>
                      </a:r>
                    </a:p>
                  </a:txBody>
                  <a:tcPr/>
                </a:tc>
                <a:tc>
                  <a:txBody>
                    <a:bodyPr/>
                    <a:lstStyle/>
                    <a:p>
                      <a:r>
                        <a:rPr lang="en-US" dirty="0"/>
                        <a:t>11.2-30.4</a:t>
                      </a:r>
                    </a:p>
                  </a:txBody>
                  <a:tcPr/>
                </a:tc>
                <a:extLst>
                  <a:ext uri="{0D108BD9-81ED-4DB2-BD59-A6C34878D82A}">
                    <a16:rowId xmlns:a16="http://schemas.microsoft.com/office/drawing/2014/main" val="2083369543"/>
                  </a:ext>
                </a:extLst>
              </a:tr>
              <a:tr h="396095">
                <a:tc>
                  <a:txBody>
                    <a:bodyPr/>
                    <a:lstStyle/>
                    <a:p>
                      <a:r>
                        <a:rPr lang="en-US" dirty="0"/>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0.3-8.4</a:t>
                      </a:r>
                    </a:p>
                  </a:txBody>
                  <a:tcPr/>
                </a:tc>
                <a:extLst>
                  <a:ext uri="{0D108BD9-81ED-4DB2-BD59-A6C34878D82A}">
                    <a16:rowId xmlns:a16="http://schemas.microsoft.com/office/drawing/2014/main" val="263328205"/>
                  </a:ext>
                </a:extLst>
              </a:tr>
              <a:tr h="585439">
                <a:tc>
                  <a:txBody>
                    <a:bodyPr/>
                    <a:lstStyle/>
                    <a:p>
                      <a:r>
                        <a:rPr lang="en-US" dirty="0"/>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0.3-8.4</a:t>
                      </a:r>
                    </a:p>
                  </a:txBody>
                  <a:tcPr/>
                </a:tc>
                <a:extLst>
                  <a:ext uri="{0D108BD9-81ED-4DB2-BD59-A6C34878D82A}">
                    <a16:rowId xmlns:a16="http://schemas.microsoft.com/office/drawing/2014/main" val="3769769324"/>
                  </a:ext>
                </a:extLst>
              </a:tr>
            </a:tbl>
          </a:graphicData>
        </a:graphic>
      </p:graphicFrame>
      <p:pic>
        <p:nvPicPr>
          <p:cNvPr id="4" name="Picture 3">
            <a:extLst>
              <a:ext uri="{FF2B5EF4-FFF2-40B4-BE49-F238E27FC236}">
                <a16:creationId xmlns:a16="http://schemas.microsoft.com/office/drawing/2014/main" id="{C13A9D89-7269-A14A-B307-2D0FDCF02B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791700" cy="6858000"/>
          </a:xfrm>
          <a:prstGeom prst="rect">
            <a:avLst/>
          </a:prstGeom>
        </p:spPr>
      </p:pic>
    </p:spTree>
    <p:extLst>
      <p:ext uri="{BB962C8B-B14F-4D97-AF65-F5344CB8AC3E}">
        <p14:creationId xmlns:p14="http://schemas.microsoft.com/office/powerpoint/2010/main" val="3593522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5CB97-902C-4F41-BBF7-8C31C38B35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3BE84E-89CD-A04B-A69F-1FA7BC57EF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404B22B-B169-3143-B322-F3E48854A0D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050" y="3070447"/>
            <a:ext cx="9867900" cy="2921000"/>
          </a:xfrm>
          <a:prstGeom prst="rect">
            <a:avLst/>
          </a:prstGeom>
        </p:spPr>
      </p:pic>
      <p:pic>
        <p:nvPicPr>
          <p:cNvPr id="5" name="Picture 4">
            <a:extLst>
              <a:ext uri="{FF2B5EF4-FFF2-40B4-BE49-F238E27FC236}">
                <a16:creationId xmlns:a16="http://schemas.microsoft.com/office/drawing/2014/main" id="{F9E04489-E2B7-B448-9F8C-DA117AD430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5850" y="0"/>
            <a:ext cx="10020300" cy="2019300"/>
          </a:xfrm>
          <a:prstGeom prst="rect">
            <a:avLst/>
          </a:prstGeom>
        </p:spPr>
      </p:pic>
    </p:spTree>
    <p:extLst>
      <p:ext uri="{BB962C8B-B14F-4D97-AF65-F5344CB8AC3E}">
        <p14:creationId xmlns:p14="http://schemas.microsoft.com/office/powerpoint/2010/main" val="382018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C3A7-DE1C-5B4C-9BEA-DF4DEE699DA0}"/>
              </a:ext>
            </a:extLst>
          </p:cNvPr>
          <p:cNvSpPr>
            <a:spLocks noGrp="1"/>
          </p:cNvSpPr>
          <p:nvPr>
            <p:ph type="title"/>
          </p:nvPr>
        </p:nvSpPr>
        <p:spPr/>
        <p:txBody>
          <a:bodyPr/>
          <a:lstStyle/>
          <a:p>
            <a:r>
              <a:rPr lang="en-US" dirty="0"/>
              <a:t>How can I apply the results to patient care	</a:t>
            </a:r>
          </a:p>
        </p:txBody>
      </p:sp>
      <p:sp>
        <p:nvSpPr>
          <p:cNvPr id="3" name="Content Placeholder 2">
            <a:extLst>
              <a:ext uri="{FF2B5EF4-FFF2-40B4-BE49-F238E27FC236}">
                <a16:creationId xmlns:a16="http://schemas.microsoft.com/office/drawing/2014/main" id="{DC1ABA39-4FB1-7E48-B49A-D527AA15194F}"/>
              </a:ext>
            </a:extLst>
          </p:cNvPr>
          <p:cNvSpPr>
            <a:spLocks noGrp="1"/>
          </p:cNvSpPr>
          <p:nvPr>
            <p:ph idx="1"/>
          </p:nvPr>
        </p:nvSpPr>
        <p:spPr/>
        <p:txBody>
          <a:bodyPr/>
          <a:lstStyle/>
          <a:p>
            <a:r>
              <a:rPr lang="en-US" dirty="0"/>
              <a:t>Are the study patients and clinical setting similar to mine?</a:t>
            </a:r>
          </a:p>
          <a:p>
            <a:endParaRPr lang="en-US" dirty="0"/>
          </a:p>
          <a:p>
            <a:r>
              <a:rPr lang="en-US" dirty="0"/>
              <a:t>Is it unlikely that the disease possibilities or probabilities have changed since this evidence was gathered?</a:t>
            </a:r>
          </a:p>
        </p:txBody>
      </p:sp>
    </p:spTree>
    <p:extLst>
      <p:ext uri="{BB962C8B-B14F-4D97-AF65-F5344CB8AC3E}">
        <p14:creationId xmlns:p14="http://schemas.microsoft.com/office/powerpoint/2010/main" val="151565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study patients and clinical</a:t>
            </a:r>
            <a:br>
              <a:rPr lang="en-IN" dirty="0"/>
            </a:br>
            <a:r>
              <a:rPr lang="en-IN" dirty="0"/>
              <a:t>setting similar to mine?</a:t>
            </a:r>
          </a:p>
        </p:txBody>
      </p:sp>
      <p:sp>
        <p:nvSpPr>
          <p:cNvPr id="3" name="Content Placeholder 2"/>
          <p:cNvSpPr>
            <a:spLocks noGrp="1"/>
          </p:cNvSpPr>
          <p:nvPr>
            <p:ph idx="1"/>
          </p:nvPr>
        </p:nvSpPr>
        <p:spPr/>
        <p:txBody>
          <a:bodyPr/>
          <a:lstStyle/>
          <a:p>
            <a:r>
              <a:rPr lang="en-IN" dirty="0"/>
              <a:t>Demographics were similar</a:t>
            </a:r>
          </a:p>
          <a:p>
            <a:r>
              <a:rPr lang="en-IN" dirty="0"/>
              <a:t>However the higher proportion of patients with migraine was odd</a:t>
            </a:r>
          </a:p>
          <a:p>
            <a:r>
              <a:rPr lang="en-IN" dirty="0"/>
              <a:t>Some flaws present in study design (excluding certain patients)</a:t>
            </a:r>
          </a:p>
        </p:txBody>
      </p:sp>
    </p:spTree>
    <p:extLst>
      <p:ext uri="{BB962C8B-B14F-4D97-AF65-F5344CB8AC3E}">
        <p14:creationId xmlns:p14="http://schemas.microsoft.com/office/powerpoint/2010/main" val="300007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381000"/>
            <a:ext cx="10040258" cy="1868714"/>
          </a:xfrm>
        </p:spPr>
        <p:txBody>
          <a:bodyPr>
            <a:normAutofit/>
          </a:bodyPr>
          <a:lstStyle/>
          <a:p>
            <a:r>
              <a:rPr lang="en-IN" dirty="0"/>
              <a:t>Is it unlikely that the disease</a:t>
            </a:r>
            <a:br>
              <a:rPr lang="en-IN" dirty="0"/>
            </a:br>
            <a:r>
              <a:rPr lang="en-IN" dirty="0"/>
              <a:t>possibilities or probabilities have</a:t>
            </a:r>
            <a:br>
              <a:rPr lang="en-IN" dirty="0"/>
            </a:br>
            <a:r>
              <a:rPr lang="en-IN" dirty="0"/>
              <a:t>changed since this evidence was</a:t>
            </a:r>
            <a:br>
              <a:rPr lang="en-IN" dirty="0"/>
            </a:br>
            <a:r>
              <a:rPr lang="en-IN" dirty="0"/>
              <a:t>gathered?</a:t>
            </a:r>
          </a:p>
        </p:txBody>
      </p:sp>
      <p:sp>
        <p:nvSpPr>
          <p:cNvPr id="3" name="Content Placeholder 2"/>
          <p:cNvSpPr>
            <a:spLocks noGrp="1"/>
          </p:cNvSpPr>
          <p:nvPr>
            <p:ph idx="1"/>
          </p:nvPr>
        </p:nvSpPr>
        <p:spPr>
          <a:xfrm>
            <a:off x="1295400" y="2423886"/>
            <a:ext cx="9764486" cy="3519714"/>
          </a:xfrm>
        </p:spPr>
        <p:txBody>
          <a:bodyPr/>
          <a:lstStyle/>
          <a:p>
            <a:r>
              <a:rPr lang="en-IN" dirty="0"/>
              <a:t>Unlikely</a:t>
            </a:r>
          </a:p>
        </p:txBody>
      </p:sp>
    </p:spTree>
    <p:extLst>
      <p:ext uri="{BB962C8B-B14F-4D97-AF65-F5344CB8AC3E}">
        <p14:creationId xmlns:p14="http://schemas.microsoft.com/office/powerpoint/2010/main" val="154612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8449-E528-A647-8EE7-BF59BB82940F}"/>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8D29BEFB-E35F-3D4D-82EF-A8A266564DCC}"/>
              </a:ext>
            </a:extLst>
          </p:cNvPr>
          <p:cNvSpPr>
            <a:spLocks noGrp="1"/>
          </p:cNvSpPr>
          <p:nvPr>
            <p:ph idx="1"/>
          </p:nvPr>
        </p:nvSpPr>
        <p:spPr/>
        <p:txBody>
          <a:bodyPr/>
          <a:lstStyle/>
          <a:p>
            <a:r>
              <a:rPr lang="en-US" dirty="0"/>
              <a:t>Although this study provided valuable information, the ICHD criteria is too cumbersome to to applied in ED / OPD setting</a:t>
            </a:r>
          </a:p>
          <a:p>
            <a:endParaRPr lang="en-US" dirty="0"/>
          </a:p>
          <a:p>
            <a:r>
              <a:rPr lang="en-US" dirty="0"/>
              <a:t>Hence it would not change my practice</a:t>
            </a:r>
          </a:p>
        </p:txBody>
      </p:sp>
    </p:spTree>
    <p:extLst>
      <p:ext uri="{BB962C8B-B14F-4D97-AF65-F5344CB8AC3E}">
        <p14:creationId xmlns:p14="http://schemas.microsoft.com/office/powerpoint/2010/main" val="69786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644" y="2720439"/>
            <a:ext cx="9601200" cy="1143000"/>
          </a:xfrm>
        </p:spPr>
        <p:txBody>
          <a:bodyPr/>
          <a:lstStyle/>
          <a:p>
            <a:r>
              <a:rPr lang="en-IN" dirty="0"/>
              <a:t>Thank you</a:t>
            </a:r>
          </a:p>
        </p:txBody>
      </p:sp>
    </p:spTree>
    <p:extLst>
      <p:ext uri="{BB962C8B-B14F-4D97-AF65-F5344CB8AC3E}">
        <p14:creationId xmlns:p14="http://schemas.microsoft.com/office/powerpoint/2010/main" val="275362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red line presentation (widescreen).potx" id="{8018D45A-0B59-4186-B046-1FF8092889B6}" vid="{86C2525B-C90B-4FD6-8D61-5E85FA833A06}"/>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red line presentation (widescreen)</Template>
  <TotalTime>260</TotalTime>
  <Words>749</Words>
  <Application>Microsoft Macintosh PowerPoint</Application>
  <PresentationFormat>Widescreen</PresentationFormat>
  <Paragraphs>121</Paragraphs>
  <Slides>24</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Cambria</vt:lpstr>
      <vt:lpstr>Red Line Business 16x9</vt:lpstr>
      <vt:lpstr>Critical appraisal  of study on differential diagnosis</vt:lpstr>
      <vt:lpstr>background</vt:lpstr>
      <vt:lpstr>PICOT</vt:lpstr>
      <vt:lpstr>RISK OF BIAS </vt:lpstr>
      <vt:lpstr>Did the study patients represent the full spectrum of those with this clinical problem?</vt:lpstr>
      <vt:lpstr>WAS THE DIAGNOSTIC EVALUATION DEFINITIVE?</vt:lpstr>
      <vt:lpstr>ICHD 3</vt:lpstr>
      <vt:lpstr>Was the diagnostic evaluation definitive?</vt:lpstr>
      <vt:lpstr>PowerPoint Presentation</vt:lpstr>
      <vt:lpstr>PowerPoint Presentation</vt:lpstr>
      <vt:lpstr>PowerPoint Presentation</vt:lpstr>
      <vt:lpstr>PowerPoint Presentation</vt:lpstr>
      <vt:lpstr>PowerPoint Presentation</vt:lpstr>
      <vt:lpstr>RESULTS </vt:lpstr>
      <vt:lpstr>What were the results?</vt:lpstr>
      <vt:lpstr>PowerPoint Presentation</vt:lpstr>
      <vt:lpstr>17.</vt:lpstr>
      <vt:lpstr>PowerPoint Presentation</vt:lpstr>
      <vt:lpstr>PowerPoint Presentation</vt:lpstr>
      <vt:lpstr>How can I apply the results to patient care </vt:lpstr>
      <vt:lpstr>Are the study patients and clinical setting similar to mine?</vt:lpstr>
      <vt:lpstr>Is it unlikely that the disease possibilities or probabilities have changed since this evidence was gathered?</vt:lpstr>
      <vt:lpstr>Conclusion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appraisal  of study on differential diagnosis</dc:title>
  <dc:creator>Jasper</dc:creator>
  <cp:lastModifiedBy>Josh Mat</cp:lastModifiedBy>
  <cp:revision>25</cp:revision>
  <dcterms:created xsi:type="dcterms:W3CDTF">2019-01-21T04:26:56Z</dcterms:created>
  <dcterms:modified xsi:type="dcterms:W3CDTF">2019-02-16T15:15:49Z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