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63" r:id="rId3"/>
    <p:sldId id="265" r:id="rId4"/>
    <p:sldId id="281" r:id="rId5"/>
    <p:sldId id="285" r:id="rId6"/>
    <p:sldId id="266" r:id="rId7"/>
    <p:sldId id="258" r:id="rId8"/>
    <p:sldId id="259" r:id="rId9"/>
    <p:sldId id="260" r:id="rId10"/>
    <p:sldId id="283" r:id="rId11"/>
    <p:sldId id="286" r:id="rId12"/>
    <p:sldId id="287" r:id="rId13"/>
    <p:sldId id="288" r:id="rId14"/>
    <p:sldId id="282" r:id="rId15"/>
    <p:sldId id="261" r:id="rId16"/>
    <p:sldId id="262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="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344" y="-4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0E3558-9BA6-426B-B6AD-8F74E2E40C9E}" type="datetimeFigureOut">
              <a:rPr lang="en-IN" smtClean="0"/>
              <a:pPr/>
              <a:t>2/12/19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C22119C-E926-4C14-A815-08E218A0475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 descr="Screen Shot 2019-02-12 at 12.05.5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498600"/>
            <a:ext cx="9829800" cy="38608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8820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The clinical utility of interferon-γ release assays (IGRAs) for diagnosis of active tuberculosis is unclear, although they are commonly used in countries with a low incidence of tuberculosis. </a:t>
            </a:r>
          </a:p>
          <a:p>
            <a:r>
              <a:rPr lang="en-IN" dirty="0" smtClean="0"/>
              <a:t>This study aimed to resolve this clinical uncertainty by determining the accuracy and utility of commercially available and second-generation IGRAs in the diagnostic assessment of suspected tuberculosis in a low-incidence setting.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2305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Multicentre prospective cohort </a:t>
            </a:r>
          </a:p>
          <a:p>
            <a:r>
              <a:rPr lang="en-IN" dirty="0" smtClean="0"/>
              <a:t>P: Adults with suspected tuberculosis in routine secondary care in England.</a:t>
            </a:r>
          </a:p>
          <a:p>
            <a:r>
              <a:rPr lang="en-IN" dirty="0" smtClean="0"/>
              <a:t>Test 1: </a:t>
            </a:r>
            <a:r>
              <a:rPr lang="en-IN" dirty="0" smtClean="0"/>
              <a:t>Second-generation (incorporating novel M tuberculosis antigens) IGRAs</a:t>
            </a:r>
            <a:endParaRPr lang="en-IN" dirty="0" smtClean="0"/>
          </a:p>
          <a:p>
            <a:r>
              <a:rPr lang="en-IN" dirty="0" smtClean="0"/>
              <a:t>Test 2 </a:t>
            </a:r>
            <a:r>
              <a:rPr lang="en-IN" dirty="0" smtClean="0"/>
              <a:t>: </a:t>
            </a:r>
            <a:r>
              <a:rPr lang="en-IN" dirty="0" smtClean="0"/>
              <a:t>Commercially available (T-SPOT.TB and QuantiFERON-TB Gold In-Tube [QFT-GIT]</a:t>
            </a:r>
            <a:r>
              <a:rPr lang="en-IN" dirty="0" smtClean="0"/>
              <a:t>)</a:t>
            </a:r>
          </a:p>
          <a:p>
            <a:r>
              <a:rPr lang="en-IN" dirty="0" smtClean="0"/>
              <a:t>Standard : Culture Positivity / Predefined case definition (composite of clinicoradiological features + PPD)</a:t>
            </a:r>
            <a:r>
              <a:rPr lang="en-IN" dirty="0" smtClean="0"/>
              <a:t> </a:t>
            </a:r>
            <a:endParaRPr lang="en-IN" dirty="0" smtClean="0"/>
          </a:p>
          <a:p>
            <a:r>
              <a:rPr lang="en-IN" dirty="0" smtClean="0"/>
              <a:t>O: Active tuberculosis</a:t>
            </a:r>
          </a:p>
          <a:p>
            <a:r>
              <a:rPr lang="en-IN" dirty="0" smtClean="0"/>
              <a:t>T: 6-12 months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869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Inclusion criteria:</a:t>
            </a:r>
          </a:p>
          <a:p>
            <a:pPr lvl="1"/>
            <a:r>
              <a:rPr lang="en-IN" dirty="0" smtClean="0"/>
              <a:t>Patients presenting with signs and symptoms </a:t>
            </a:r>
            <a:r>
              <a:rPr lang="en-IN" dirty="0" smtClean="0"/>
              <a:t>to 5 </a:t>
            </a:r>
            <a:r>
              <a:rPr lang="en-IN" dirty="0" smtClean="0"/>
              <a:t>centres in England, in whom TB is suspected by primary practioner.</a:t>
            </a:r>
          </a:p>
          <a:p>
            <a:pPr lvl="1"/>
            <a:endParaRPr lang="en-IN" dirty="0" smtClean="0"/>
          </a:p>
          <a:p>
            <a:pPr lvl="1"/>
            <a:endParaRPr lang="en-IN" dirty="0"/>
          </a:p>
          <a:p>
            <a:r>
              <a:rPr lang="en-IN" dirty="0" smtClean="0"/>
              <a:t>Exclusion criteria</a:t>
            </a:r>
          </a:p>
          <a:p>
            <a:pPr lvl="1"/>
            <a:r>
              <a:rPr lang="en-IN" dirty="0" smtClean="0"/>
              <a:t>Age &lt; 16</a:t>
            </a:r>
          </a:p>
          <a:p>
            <a:pPr lvl="1"/>
            <a:r>
              <a:rPr lang="en-IN" dirty="0" smtClean="0"/>
              <a:t>Unwillingness to provide consent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054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2 at 12.17.55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84767" y="90283"/>
            <a:ext cx="10278783" cy="66167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IN" dirty="0" smtClean="0"/>
          </a:p>
          <a:p>
            <a:endParaRPr lang="en-IN" dirty="0" smtClean="0"/>
          </a:p>
        </p:txBody>
      </p:sp>
      <p:pic>
        <p:nvPicPr>
          <p:cNvPr id="4" name="Picture 3" descr="Screen Shot 2019-02-12 at 12.15.1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07"/>
            <a:ext cx="12192000" cy="6799385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826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is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Did participating patients constitute a representative sample presenting with a diagnostic dilemma?</a:t>
            </a:r>
            <a:endParaRPr lang="en-IN" dirty="0" smtClean="0"/>
          </a:p>
          <a:p>
            <a:pPr lvl="1"/>
            <a:r>
              <a:rPr lang="en-IN" dirty="0" smtClean="0"/>
              <a:t>Yes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Did the investigators compare the test to an appropriate , independent reference standard?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4589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Were those interpreting the test and reference standard blind to the other results?</a:t>
            </a:r>
          </a:p>
          <a:p>
            <a:pPr lvl="1"/>
            <a:r>
              <a:rPr lang="en-IN" dirty="0" smtClean="0"/>
              <a:t>The clinicians were not blinded to the results</a:t>
            </a:r>
          </a:p>
          <a:p>
            <a:endParaRPr lang="en-IN" dirty="0"/>
          </a:p>
          <a:p>
            <a:r>
              <a:rPr lang="en-IN" dirty="0" smtClean="0"/>
              <a:t>Did all patients receive the same reference standard irrespective of the results of the test results?</a:t>
            </a:r>
            <a:endParaRPr lang="en-IN" dirty="0" smtClean="0"/>
          </a:p>
          <a:p>
            <a:pPr lvl="1"/>
            <a:r>
              <a:rPr lang="en-IN" dirty="0" smtClean="0"/>
              <a:t>Gold standard – Study has used composite case definition criteria if culture positivity was not available.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18916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2193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pic>
        <p:nvPicPr>
          <p:cNvPr id="4" name="Picture 3" descr="Screen Shot 2019-02-12 at 12.19.0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75" y="0"/>
            <a:ext cx="1010444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90336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2 at 12.19.15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56342" y="-1"/>
            <a:ext cx="10754289" cy="68705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4" name="Content Placeholder 3" descr="Screen Shot 2019-02-12 at 12.20.30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1389150"/>
            <a:ext cx="6780320" cy="4572000"/>
          </a:xfrm>
        </p:spPr>
      </p:pic>
      <p:pic>
        <p:nvPicPr>
          <p:cNvPr id="5" name="Picture 4" descr="Screen Shot 2019-02-12 at 12.20.4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278" y="2160117"/>
            <a:ext cx="6062722" cy="3766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9-02-12 at 12.23.28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77487" y="1891862"/>
            <a:ext cx="11104913" cy="34532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mtClean="0"/>
              <a:t>What likelihood ratios were associated with the range of possible test results?</a:t>
            </a:r>
            <a:endParaRPr lang="en-IN" dirty="0" smtClean="0"/>
          </a:p>
        </p:txBody>
      </p:sp>
      <p:pic>
        <p:nvPicPr>
          <p:cNvPr id="6" name="Content Placeholder 5" descr="Screen Shot 2019-02-12 at 12.23.4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26017" y="1710850"/>
            <a:ext cx="10662419" cy="606149"/>
          </a:xfrm>
        </p:spPr>
      </p:pic>
      <p:pic>
        <p:nvPicPr>
          <p:cNvPr id="7" name="Picture 6" descr="Screen Shot 2019-02-12 at 12.24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93" y="2315208"/>
            <a:ext cx="10691979" cy="1421536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127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How can I apply the results to patient care?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Will the reproducibility of the test results and its interpretation be satisfactory in my clinical setting?</a:t>
            </a:r>
            <a:endParaRPr lang="en-IN" dirty="0" smtClean="0"/>
          </a:p>
          <a:p>
            <a:pPr lvl="1"/>
            <a:r>
              <a:rPr lang="en-IN" dirty="0" smtClean="0"/>
              <a:t>No</a:t>
            </a:r>
            <a:endParaRPr lang="en-IN" dirty="0" smtClean="0"/>
          </a:p>
          <a:p>
            <a:r>
              <a:rPr lang="en-IN" dirty="0" smtClean="0"/>
              <a:t>Are the study results applicable to patients in my </a:t>
            </a:r>
            <a:r>
              <a:rPr lang="en-IN" dirty="0" smtClean="0"/>
              <a:t>practice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No, Not applicable in high prevalence areas like our set up.</a:t>
            </a:r>
          </a:p>
          <a:p>
            <a:pPr lvl="1"/>
            <a:endParaRPr lang="en-IN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20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Will the test results change my management strategy?</a:t>
            </a:r>
            <a:endParaRPr lang="en-IN" dirty="0" smtClean="0"/>
          </a:p>
          <a:p>
            <a:pPr lvl="1"/>
            <a:r>
              <a:rPr lang="en-IN" dirty="0" smtClean="0"/>
              <a:t>No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Will patients be better off as a results of the test</a:t>
            </a:r>
            <a:r>
              <a:rPr lang="en-IN" dirty="0" smtClean="0"/>
              <a:t>?</a:t>
            </a:r>
          </a:p>
          <a:p>
            <a:pPr lvl="1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849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</a:t>
            </a:r>
            <a:endParaRPr lang="en-IN" dirty="0"/>
          </a:p>
        </p:txBody>
      </p:sp>
      <p:pic>
        <p:nvPicPr>
          <p:cNvPr id="1026" name="Picture 2" descr="https://meds.queensu.ca/central/assets/modules/LR-module/Fagan_Nomogram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002939" y="-36861"/>
            <a:ext cx="6810762" cy="6894862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4378735" y="1693415"/>
            <a:ext cx="3942185" cy="21035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378735" y="3479439"/>
            <a:ext cx="3942185" cy="330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91390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476</TotalTime>
  <Words>376</Words>
  <Application>Microsoft Office PowerPoint</Application>
  <PresentationFormat>Custom</PresentationFormat>
  <Paragraphs>44</Paragraphs>
  <Slides>17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Slide 1</vt:lpstr>
      <vt:lpstr>Background</vt:lpstr>
      <vt:lpstr>Methods</vt:lpstr>
      <vt:lpstr>Slide 4</vt:lpstr>
      <vt:lpstr>Slide 5</vt:lpstr>
      <vt:lpstr>Slide 6</vt:lpstr>
      <vt:lpstr>How serious is the risk of bias?</vt:lpstr>
      <vt:lpstr>Slide 8</vt:lpstr>
      <vt:lpstr>What are the results? </vt:lpstr>
      <vt:lpstr>Slide 10</vt:lpstr>
      <vt:lpstr>Slide 11</vt:lpstr>
      <vt:lpstr>    </vt:lpstr>
      <vt:lpstr>Slide 13</vt:lpstr>
      <vt:lpstr>What likelihood ratios were associated with the range of possible test results?</vt:lpstr>
      <vt:lpstr>How can I apply the results to patient care? </vt:lpstr>
      <vt:lpstr>Slide 16</vt:lpstr>
      <vt:lpstr>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Vijay</cp:lastModifiedBy>
  <cp:revision>35</cp:revision>
  <dcterms:created xsi:type="dcterms:W3CDTF">2019-02-12T09:14:52Z</dcterms:created>
  <dcterms:modified xsi:type="dcterms:W3CDTF">2019-02-12T10:09:41Z</dcterms:modified>
</cp:coreProperties>
</file>