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9C4C8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313507"/>
              <a:satOff val="34334"/>
              <a:lumOff val="-8266"/>
              <a:alpha val="62000"/>
            </a:schemeClr>
          </a:solidFill>
        </a:fill>
      </a:tcStyle>
    </a:firstCol>
    <a:la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254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313507"/>
              <a:satOff val="34334"/>
              <a:lumOff val="-8266"/>
              <a:alpha val="62000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313507"/>
              <a:satOff val="34334"/>
              <a:lumOff val="-8266"/>
              <a:alpha val="10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254308"/>
              <a:satOff val="57261"/>
              <a:lumOff val="12765"/>
              <a:alpha val="62000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37185"/>
              <a:satOff val="27043"/>
              <a:lumOff val="-11337"/>
              <a:alpha val="80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37185"/>
              <a:satOff val="27043"/>
              <a:lumOff val="-11337"/>
              <a:alpha val="80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4C4C4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BABABA">
              <a:alpha val="70000"/>
            </a:srgbClr>
          </a:solidFill>
        </a:fill>
      </a:tcStyle>
    </a:firstCol>
    <a:lastRow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739060"/>
              <a:satOff val="51948"/>
              <a:lumOff val="-8454"/>
              <a:alpha val="62000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68685"/>
              </a:solidFill>
              <a:prstDash val="solid"/>
              <a:miter lim="400000"/>
            </a:ln>
          </a:top>
          <a:bottom>
            <a:ln w="12700" cap="flat">
              <a:solidFill>
                <a:srgbClr val="868685"/>
              </a:solidFill>
              <a:prstDash val="solid"/>
              <a:miter lim="400000"/>
            </a:ln>
          </a:bottom>
          <a:insideH>
            <a:ln w="12700" cap="flat">
              <a:solidFill>
                <a:srgbClr val="8686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D5CBC0">
              <a:alpha val="39000"/>
            </a:srgbClr>
          </a:solidFill>
        </a:fill>
      </a:tcStyle>
    </a:band2H>
    <a:firstCo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868685"/>
              </a:solidFill>
              <a:prstDash val="solid"/>
              <a:miter lim="400000"/>
            </a:ln>
          </a:left>
          <a:right>
            <a:ln w="12700" cap="flat">
              <a:solidFill>
                <a:srgbClr val="868685"/>
              </a:solidFill>
              <a:prstDash val="solid"/>
              <a:miter lim="400000"/>
            </a:ln>
          </a:right>
          <a:top>
            <a:ln w="12700" cap="flat">
              <a:solidFill>
                <a:srgbClr val="868685"/>
              </a:solidFill>
              <a:prstDash val="solid"/>
              <a:miter lim="400000"/>
            </a:ln>
          </a:top>
          <a:bottom>
            <a:ln w="12700" cap="flat">
              <a:solidFill>
                <a:srgbClr val="868685"/>
              </a:solidFill>
              <a:prstDash val="solid"/>
              <a:miter lim="400000"/>
            </a:ln>
          </a:bottom>
          <a:insideH>
            <a:ln w="12700" cap="flat">
              <a:solidFill>
                <a:srgbClr val="8686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A3C00"/>
              </a:solidFill>
              <a:prstDash val="solid"/>
              <a:miter lim="400000"/>
            </a:ln>
          </a:top>
          <a:bottom>
            <a:ln w="12700" cap="flat">
              <a:solidFill>
                <a:srgbClr val="9A3C00"/>
              </a:solidFill>
              <a:prstDash val="solid"/>
              <a:miter lim="400000"/>
            </a:ln>
          </a:bottom>
          <a:insideH>
            <a:ln w="12700" cap="flat">
              <a:solidFill>
                <a:srgbClr val="9A3C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5F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A3C00"/>
              </a:solidFill>
              <a:prstDash val="solid"/>
              <a:miter lim="400000"/>
            </a:ln>
          </a:top>
          <a:bottom>
            <a:ln w="12700" cap="flat">
              <a:solidFill>
                <a:srgbClr val="9A3C00"/>
              </a:solidFill>
              <a:prstDash val="solid"/>
              <a:miter lim="400000"/>
            </a:ln>
          </a:bottom>
          <a:insideH>
            <a:ln w="12700" cap="flat">
              <a:solidFill>
                <a:srgbClr val="9A3C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5F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85948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insideV>
        </a:tcBdr>
        <a:fill>
          <a:solidFill>
            <a:srgbClr val="685948">
              <a:alpha val="6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7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7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FEFEE0">
              <a:alpha val="55000"/>
            </a:srgbClr>
          </a:solidFill>
        </a:fill>
      </a:tcStyle>
    </a:band2H>
    <a:firstCol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31750" cap="flat">
              <a:solidFill>
                <a:schemeClr val="accent5">
                  <a:hueOff val="61010"/>
                  <a:satOff val="20460"/>
                  <a:lumOff val="-2197"/>
                  <a:alpha val="62000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Col>
    <a:la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lastRow>
    <a:fir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917700"/>
            <a:ext cx="10464800" cy="2794000"/>
          </a:xfrm>
          <a:prstGeom prst="rect">
            <a:avLst/>
          </a:prstGeom>
        </p:spPr>
        <p:txBody>
          <a:bodyPr anchor="b"/>
          <a:lstStyle>
            <a:lvl1pPr>
              <a:defRPr sz="95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16500"/>
            <a:ext cx="104648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0" algn="ctr">
              <a:spcBef>
                <a:spcPts val="0"/>
              </a:spcBef>
              <a:buSzTx/>
              <a:buNone/>
              <a:defRPr sz="4000"/>
            </a:lvl2pPr>
            <a:lvl3pPr marL="0" indent="0" algn="ctr">
              <a:spcBef>
                <a:spcPts val="0"/>
              </a:spcBef>
              <a:buSzTx/>
              <a:buNone/>
              <a:defRPr sz="4000"/>
            </a:lvl3pPr>
            <a:lvl4pPr marL="0" indent="0" algn="ctr">
              <a:spcBef>
                <a:spcPts val="0"/>
              </a:spcBef>
              <a:buSzTx/>
              <a:buNone/>
              <a:defRPr sz="4000"/>
            </a:lvl4pPr>
            <a:lvl5pPr marL="0" indent="0" algn="ctr">
              <a:spcBef>
                <a:spcPts val="0"/>
              </a:spcBef>
              <a:buSzTx/>
              <a:buNone/>
              <a:defRPr sz="4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11901" y="9270999"/>
            <a:ext cx="374905" cy="355601"/>
          </a:xfrm>
          <a:prstGeom prst="rect">
            <a:avLst/>
          </a:prstGeom>
        </p:spPr>
        <p:txBody>
          <a:bodyPr anchor="b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307138" y="649152"/>
            <a:ext cx="10401301" cy="585630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604000"/>
            <a:ext cx="10464800" cy="1651000"/>
          </a:xfrm>
          <a:prstGeom prst="rect">
            <a:avLst/>
          </a:prstGeom>
        </p:spPr>
        <p:txBody>
          <a:bodyPr anchor="b"/>
          <a:lstStyle>
            <a:lvl1pPr>
              <a:defRPr sz="9500"/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331200"/>
            <a:ext cx="104648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0" algn="ctr">
              <a:spcBef>
                <a:spcPts val="0"/>
              </a:spcBef>
              <a:buSzTx/>
              <a:buNone/>
              <a:defRPr sz="4000"/>
            </a:lvl2pPr>
            <a:lvl3pPr marL="0" indent="0" algn="ctr">
              <a:spcBef>
                <a:spcPts val="0"/>
              </a:spcBef>
              <a:buSzTx/>
              <a:buNone/>
              <a:defRPr sz="4000"/>
            </a:lvl3pPr>
            <a:lvl4pPr marL="0" indent="0" algn="ctr">
              <a:spcBef>
                <a:spcPts val="0"/>
              </a:spcBef>
              <a:buSzTx/>
              <a:buNone/>
              <a:defRPr sz="4000"/>
            </a:lvl4pPr>
            <a:lvl5pPr marL="0" indent="0" algn="ctr">
              <a:spcBef>
                <a:spcPts val="0"/>
              </a:spcBef>
              <a:buSzTx/>
              <a:buNone/>
              <a:defRPr sz="4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2844800"/>
            <a:ext cx="10464800" cy="4064000"/>
          </a:xfrm>
          <a:prstGeom prst="rect">
            <a:avLst/>
          </a:prstGeom>
        </p:spPr>
        <p:txBody>
          <a:bodyPr/>
          <a:lstStyle>
            <a:lvl1pPr>
              <a:defRPr sz="9500"/>
            </a:lvl1pPr>
          </a:lstStyle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utterfly-and-leaf_3000x1734.jpeg"/>
          <p:cNvSpPr/>
          <p:nvPr>
            <p:ph type="pic" sz="half" idx="13"/>
          </p:nvPr>
        </p:nvSpPr>
        <p:spPr>
          <a:xfrm>
            <a:off x="6572250" y="812800"/>
            <a:ext cx="5753100" cy="7670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381000" y="1409700"/>
            <a:ext cx="58674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381000" y="4787900"/>
            <a:ext cx="5867400" cy="3721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0" algn="ctr">
              <a:spcBef>
                <a:spcPts val="0"/>
              </a:spcBef>
              <a:buSzTx/>
              <a:buNone/>
              <a:defRPr sz="4000"/>
            </a:lvl2pPr>
            <a:lvl3pPr marL="0" indent="0" algn="ctr">
              <a:spcBef>
                <a:spcPts val="0"/>
              </a:spcBef>
              <a:buSzTx/>
              <a:buNone/>
              <a:defRPr sz="4000"/>
            </a:lvl3pPr>
            <a:lvl4pPr marL="0" indent="0" algn="ctr">
              <a:spcBef>
                <a:spcPts val="0"/>
              </a:spcBef>
              <a:buSzTx/>
              <a:buNone/>
              <a:defRPr sz="4000"/>
            </a:lvl4pPr>
            <a:lvl5pPr marL="0" indent="0" algn="ctr">
              <a:spcBef>
                <a:spcPts val="0"/>
              </a:spcBef>
              <a:buSzTx/>
              <a:buNone/>
              <a:defRPr sz="4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utterfly-and-leaf_3000x1734.jpeg"/>
          <p:cNvSpPr/>
          <p:nvPr>
            <p:ph type="pic" sz="half" idx="13"/>
          </p:nvPr>
        </p:nvSpPr>
        <p:spPr>
          <a:xfrm>
            <a:off x="7277100" y="2578100"/>
            <a:ext cx="4457700" cy="5943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270000" y="2768600"/>
            <a:ext cx="5461000" cy="5715000"/>
          </a:xfrm>
          <a:prstGeom prst="rect">
            <a:avLst/>
          </a:prstGeom>
        </p:spPr>
        <p:txBody>
          <a:bodyPr/>
          <a:lstStyle>
            <a:lvl1pPr marL="444500" indent="-444500">
              <a:spcBef>
                <a:spcPts val="3800"/>
              </a:spcBef>
              <a:buSzPct val="50000"/>
              <a:buBlip>
                <a:blip r:embed="rId2"/>
              </a:buBlip>
              <a:defRPr sz="3600"/>
            </a:lvl1pPr>
            <a:lvl2pPr marL="889000" indent="-444500">
              <a:spcBef>
                <a:spcPts val="3800"/>
              </a:spcBef>
              <a:buSzPct val="50000"/>
              <a:buBlip>
                <a:blip r:embed="rId2"/>
              </a:buBlip>
              <a:defRPr sz="3600"/>
            </a:lvl2pPr>
            <a:lvl3pPr marL="1333500" indent="-444500">
              <a:spcBef>
                <a:spcPts val="3800"/>
              </a:spcBef>
              <a:buSzPct val="50000"/>
              <a:buBlip>
                <a:blip r:embed="rId2"/>
              </a:buBlip>
              <a:defRPr sz="3600"/>
            </a:lvl3pPr>
            <a:lvl4pPr marL="1778000" indent="-444500">
              <a:spcBef>
                <a:spcPts val="3800"/>
              </a:spcBef>
              <a:buSzPct val="50000"/>
              <a:buBlip>
                <a:blip r:embed="rId2"/>
              </a:buBlip>
              <a:defRPr sz="3600"/>
            </a:lvl4pPr>
            <a:lvl5pPr marL="2222500" indent="-444500">
              <a:spcBef>
                <a:spcPts val="3800"/>
              </a:spcBef>
              <a:buSzPct val="50000"/>
              <a:buBlip>
                <a:blip r:embed="rId2"/>
              </a:buBlip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 rot="21600000">
            <a:off x="7063543" y="473144"/>
            <a:ext cx="5554134" cy="41656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 rot="21600000">
            <a:off x="7095370" y="5018682"/>
            <a:ext cx="5520268" cy="4140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266700" y="482600"/>
            <a:ext cx="6502400" cy="866986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“Type a quote here.”"/>
          <p:cNvSpPr txBox="1"/>
          <p:nvPr>
            <p:ph type="body" sz="quarter" idx="13"/>
          </p:nvPr>
        </p:nvSpPr>
        <p:spPr>
          <a:xfrm>
            <a:off x="1270000" y="4279900"/>
            <a:ext cx="10464800" cy="6604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45A7DE"/>
                </a:solidFill>
              </a:defRPr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4" name="–Johnny Appleseed"/>
          <p:cNvSpPr txBox="1"/>
          <p:nvPr>
            <p:ph type="body" sz="quarter" idx="14"/>
          </p:nvPr>
        </p:nvSpPr>
        <p:spPr>
          <a:xfrm>
            <a:off x="1270000" y="6362700"/>
            <a:ext cx="10464800" cy="596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901" y="9271000"/>
            <a:ext cx="374905" cy="355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86868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9pPr>
    </p:titleStyle>
    <p:bodyStyle>
      <a:lvl1pPr marL="635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1pPr>
      <a:lvl2pPr marL="1270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2pPr>
      <a:lvl3pPr marL="1905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3pPr>
      <a:lvl4pPr marL="2540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4pPr>
      <a:lvl5pPr marL="3175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5pPr>
      <a:lvl6pPr marL="3810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6pPr>
      <a:lvl7pPr marL="4445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7pPr>
      <a:lvl8pPr marL="5080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8pPr>
      <a:lvl9pPr marL="5715000" marR="0" indent="-6350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4600" u="none">
          <a:ln>
            <a:noFill/>
          </a:ln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Critical appraisal of a screening test</a:t>
            </a:r>
          </a:p>
        </p:txBody>
      </p:sp>
      <p:sp>
        <p:nvSpPr>
          <p:cNvPr id="120" name="Subtitle 2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KJJ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350" y="2997200"/>
            <a:ext cx="12738100" cy="3759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Background</a:t>
            </a:r>
          </a:p>
        </p:txBody>
      </p:sp>
      <p:sp>
        <p:nvSpPr>
          <p:cNvPr id="126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4600"/>
              </a:lnSpc>
              <a:buBlip>
                <a:blip r:embed="rId2"/>
              </a:buBlip>
            </a:pPr>
            <a:r>
              <a:t>Lung cancer is the leading cause of cancer related mortality in developed countries</a:t>
            </a:r>
          </a:p>
          <a:p>
            <a:pPr>
              <a:lnSpc>
                <a:spcPct val="84600"/>
              </a:lnSpc>
              <a:buBlip>
                <a:blip r:embed="rId2"/>
              </a:buBlip>
            </a:pPr>
            <a:r>
              <a:t>In Asia, half of female lung cancers occur in people who haven’t smoked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Study Design - PICO</a:t>
            </a:r>
          </a:p>
        </p:txBody>
      </p:sp>
      <p:sp>
        <p:nvSpPr>
          <p:cNvPr id="129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3550" indent="-463550" defTabSz="426466">
              <a:spcBef>
                <a:spcPts val="3000"/>
              </a:spcBef>
              <a:buBlip>
                <a:blip r:embed="rId2"/>
              </a:buBlip>
              <a:defRPr sz="3358"/>
            </a:pPr>
            <a:r>
              <a:t>Patients : Participants over the age of 18 years who diagnosed as lung cancer</a:t>
            </a:r>
          </a:p>
          <a:p>
            <a:pPr marL="463550" indent="-463550" defTabSz="426466">
              <a:spcBef>
                <a:spcPts val="3000"/>
              </a:spcBef>
              <a:buBlip>
                <a:blip r:embed="rId2"/>
              </a:buBlip>
              <a:defRPr sz="3358"/>
            </a:pPr>
            <a:r>
              <a:t>Intervention : CXR surveillance</a:t>
            </a:r>
          </a:p>
          <a:p>
            <a:pPr marL="463550" indent="-463550" defTabSz="426466">
              <a:spcBef>
                <a:spcPts val="3000"/>
              </a:spcBef>
              <a:buBlip>
                <a:blip r:embed="rId2"/>
              </a:buBlip>
              <a:defRPr sz="3358"/>
            </a:pPr>
            <a:r>
              <a:t>Control :No surveillance</a:t>
            </a:r>
          </a:p>
          <a:p>
            <a:pPr marL="463550" indent="-463550" defTabSz="426466">
              <a:spcBef>
                <a:spcPts val="3000"/>
              </a:spcBef>
              <a:buBlip>
                <a:blip r:embed="rId2"/>
              </a:buBlip>
              <a:defRPr sz="3358"/>
            </a:pPr>
            <a:r>
              <a:t>Outcome : Stage of cancer</a:t>
            </a:r>
          </a:p>
          <a:p>
            <a:pPr marL="463550" indent="-463550" defTabSz="426466">
              <a:spcBef>
                <a:spcPts val="3000"/>
              </a:spcBef>
              <a:buBlip>
                <a:blip r:embed="rId2"/>
              </a:buBlip>
              <a:defRPr sz="3358"/>
            </a:pPr>
            <a:r>
              <a:t>Time Period : Jan 2004 - Dec 2013</a:t>
            </a:r>
          </a:p>
          <a:p>
            <a:pPr marL="463550" indent="-463550" defTabSz="426466">
              <a:spcBef>
                <a:spcPts val="3000"/>
              </a:spcBef>
              <a:buBlip>
                <a:blip r:embed="rId2"/>
              </a:buBlip>
              <a:defRPr sz="3358"/>
            </a:pPr>
            <a:r>
              <a:t>Cross sectional study</a:t>
            </a:r>
            <a:br/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Study Design</a:t>
            </a:r>
          </a:p>
        </p:txBody>
      </p:sp>
      <p:sp>
        <p:nvSpPr>
          <p:cNvPr id="132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2063" indent="-512063">
              <a:buBlip>
                <a:blip r:embed="rId2"/>
              </a:buBlip>
              <a:defRPr sz="3000"/>
            </a:pPr>
            <a:r>
              <a:t>Cross sectional study design</a:t>
            </a:r>
          </a:p>
          <a:p>
            <a:pPr marL="512063" indent="-512063">
              <a:buBlip>
                <a:blip r:embed="rId2"/>
              </a:buBlip>
              <a:defRPr sz="3000"/>
            </a:pPr>
            <a:r>
              <a:t>Data from Korean National Health and Nutrition Examination survey (KHNANES)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4990">
              <a:defRPr b="1" sz="7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How serious is the risk of bias?</a:t>
            </a:r>
          </a:p>
        </p:txBody>
      </p:sp>
      <p:sp>
        <p:nvSpPr>
          <p:cNvPr id="135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Is there randomized control trial evidence addressing the impact of the</a:t>
            </a:r>
            <a:br/>
            <a:r>
              <a:t>intervention in asymptomatic people ?</a:t>
            </a:r>
          </a:p>
          <a:p>
            <a:pPr>
              <a:buBlip>
                <a:blip r:embed="rId2"/>
              </a:buBlip>
            </a:pPr>
            <a:r>
              <a:t>Yes, shows no evidence (Martin et al, JAMA, 2011)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68045">
              <a:defRPr b="1" sz="504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What are the recommendations, and will they help you in caring for patients?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5450" indent="-425450" defTabSz="391414">
              <a:spcBef>
                <a:spcPts val="2800"/>
              </a:spcBef>
              <a:buBlip>
                <a:blip r:embed="rId2"/>
              </a:buBlip>
              <a:defRPr sz="3082"/>
            </a:pPr>
            <a:r>
              <a:t>Were the data identified, selected, and combined in an unbiased fashion?</a:t>
            </a:r>
          </a:p>
          <a:p>
            <a:pPr marL="425450" indent="-425450" defTabSz="391414">
              <a:spcBef>
                <a:spcPts val="2800"/>
              </a:spcBef>
              <a:buBlip>
                <a:blip r:embed="rId2"/>
              </a:buBlip>
              <a:defRPr sz="3082"/>
            </a:pPr>
          </a:p>
          <a:p>
            <a:pPr marL="425450" indent="-425450" defTabSz="391414">
              <a:spcBef>
                <a:spcPts val="2800"/>
              </a:spcBef>
              <a:buBlip>
                <a:blip r:embed="rId2"/>
              </a:buBlip>
              <a:defRPr sz="3082"/>
            </a:pPr>
            <a:r>
              <a:t>No</a:t>
            </a:r>
          </a:p>
          <a:p>
            <a:pPr marL="425450" indent="-425450" defTabSz="391414">
              <a:spcBef>
                <a:spcPts val="2800"/>
              </a:spcBef>
              <a:buBlip>
                <a:blip r:embed="rId2"/>
              </a:buBlip>
              <a:defRPr sz="3082"/>
            </a:pPr>
            <a:r>
              <a:t>Excluded:</a:t>
            </a:r>
          </a:p>
          <a:p>
            <a:pPr lvl="1" marL="850900" indent="-425450" defTabSz="391414">
              <a:spcBef>
                <a:spcPts val="2800"/>
              </a:spcBef>
              <a:buBlip>
                <a:blip r:embed="rId2"/>
              </a:buBlip>
              <a:defRPr sz="3082"/>
            </a:pPr>
            <a:r>
              <a:t>Age at diagnosis &gt; 80</a:t>
            </a:r>
          </a:p>
          <a:p>
            <a:pPr lvl="1" marL="850900" indent="-425450" defTabSz="391414">
              <a:spcBef>
                <a:spcPts val="2800"/>
              </a:spcBef>
              <a:buBlip>
                <a:blip r:embed="rId2"/>
              </a:buBlip>
              <a:defRPr sz="3082"/>
            </a:pPr>
            <a:r>
              <a:t>Age at diagnosis &lt;40</a:t>
            </a:r>
          </a:p>
          <a:p>
            <a:pPr lvl="1" marL="850900" indent="-425450" defTabSz="391414">
              <a:spcBef>
                <a:spcPts val="2800"/>
              </a:spcBef>
              <a:buBlip>
                <a:blip r:embed="rId2"/>
              </a:buBlip>
              <a:defRPr sz="3082"/>
            </a:pPr>
            <a:r>
              <a:t>Intervel between CXR and diagnosis &gt;3 years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1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</a:p>
        </p:txBody>
      </p:sp>
      <p:pic>
        <p:nvPicPr>
          <p:cNvPr id="14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3994" y="431110"/>
            <a:ext cx="11096812" cy="78926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5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</a:p>
        </p:txBody>
      </p:sp>
      <p:pic>
        <p:nvPicPr>
          <p:cNvPr id="14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800" y="1828800"/>
            <a:ext cx="12903200" cy="609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Validity of the study</a:t>
            </a:r>
          </a:p>
        </p:txBody>
      </p:sp>
      <p:sp>
        <p:nvSpPr>
          <p:cNvPr id="149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8150" indent="-438150" defTabSz="403097">
              <a:spcBef>
                <a:spcPts val="2800"/>
              </a:spcBef>
              <a:buFont typeface="Arial"/>
              <a:buBlip>
                <a:blip r:embed="rId2"/>
              </a:buBlip>
              <a:defRPr b="1" sz="3174">
                <a:latin typeface="Lato"/>
                <a:ea typeface="Lato"/>
                <a:cs typeface="Lato"/>
                <a:sym typeface="Lato"/>
              </a:defRPr>
            </a:pPr>
            <a:r>
              <a:t>Study population: </a:t>
            </a:r>
            <a:r>
              <a:rPr b="0"/>
              <a:t>well defined </a:t>
            </a:r>
            <a:endParaRPr b="0"/>
          </a:p>
          <a:p>
            <a:pPr marL="438150" indent="-438150" defTabSz="403097">
              <a:spcBef>
                <a:spcPts val="2800"/>
              </a:spcBef>
              <a:buFont typeface="Arial"/>
              <a:buBlip>
                <a:blip r:embed="rId2"/>
              </a:buBlip>
              <a:defRPr b="1" sz="3174">
                <a:latin typeface="Lato"/>
                <a:ea typeface="Lato"/>
                <a:cs typeface="Lato"/>
                <a:sym typeface="Lato"/>
              </a:defRPr>
            </a:pPr>
            <a:r>
              <a:t>Outcomes: </a:t>
            </a:r>
            <a:r>
              <a:rPr b="0"/>
              <a:t>clearly defined </a:t>
            </a:r>
          </a:p>
          <a:p>
            <a:pPr marL="438150" indent="-438150" defTabSz="403097">
              <a:spcBef>
                <a:spcPts val="2800"/>
              </a:spcBef>
              <a:buFont typeface="Arial"/>
              <a:buBlip>
                <a:blip r:embed="rId2"/>
              </a:buBlip>
              <a:defRPr b="1" sz="3174">
                <a:latin typeface="Lato"/>
                <a:ea typeface="Lato"/>
                <a:cs typeface="Lato"/>
                <a:sym typeface="Lato"/>
              </a:defRPr>
            </a:pPr>
            <a:r>
              <a:t>Randomization: </a:t>
            </a:r>
            <a:r>
              <a:t>Not done</a:t>
            </a:r>
          </a:p>
          <a:p>
            <a:pPr marL="438150" indent="-438150" defTabSz="403097">
              <a:spcBef>
                <a:spcPts val="2800"/>
              </a:spcBef>
              <a:buFont typeface="Arial"/>
              <a:buBlip>
                <a:blip r:embed="rId2"/>
              </a:buBlip>
              <a:defRPr b="1" sz="3174">
                <a:latin typeface="Lato"/>
                <a:ea typeface="Lato"/>
                <a:cs typeface="Lato"/>
                <a:sym typeface="Lato"/>
              </a:defRPr>
            </a:pPr>
            <a:r>
              <a:t>Blinding: Not done</a:t>
            </a:r>
          </a:p>
          <a:p>
            <a:pPr marL="438150" indent="-438150" defTabSz="403097">
              <a:spcBef>
                <a:spcPts val="2800"/>
              </a:spcBef>
              <a:buFont typeface="Arial"/>
              <a:buBlip>
                <a:blip r:embed="rId2"/>
              </a:buBlip>
              <a:defRPr b="1" sz="3174">
                <a:latin typeface="Lato"/>
                <a:ea typeface="Lato"/>
                <a:cs typeface="Lato"/>
                <a:sym typeface="Lato"/>
              </a:defRPr>
            </a:pPr>
            <a:r>
              <a:t>Sample size calculation:</a:t>
            </a:r>
            <a:r>
              <a:rPr b="0"/>
              <a:t> not done</a:t>
            </a:r>
            <a:endParaRPr b="0"/>
          </a:p>
          <a:p>
            <a:pPr marL="438150" indent="-438150" defTabSz="403097">
              <a:spcBef>
                <a:spcPts val="2800"/>
              </a:spcBef>
              <a:buFont typeface="Arial"/>
              <a:buBlip>
                <a:blip r:embed="rId2"/>
              </a:buBlip>
              <a:defRPr b="1" sz="3174">
                <a:latin typeface="Lato"/>
                <a:ea typeface="Lato"/>
                <a:cs typeface="Lato"/>
                <a:sym typeface="Lato"/>
              </a:defRPr>
            </a:pPr>
            <a:r>
              <a:t>Intention treat analysis: N/A</a:t>
            </a:r>
            <a:endParaRPr b="0"/>
          </a:p>
          <a:p>
            <a:pPr marL="438150" indent="-438150" defTabSz="403097">
              <a:spcBef>
                <a:spcPts val="2800"/>
              </a:spcBef>
              <a:buFont typeface="Arial"/>
              <a:buBlip>
                <a:blip r:embed="rId2"/>
              </a:buBlip>
              <a:defRPr b="1" sz="3174">
                <a:latin typeface="Lato"/>
                <a:ea typeface="Lato"/>
                <a:cs typeface="Lato"/>
                <a:sym typeface="Lato"/>
              </a:defRPr>
            </a:pPr>
            <a:r>
              <a:t>Baseline characteristics:  Not well matched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are the benefits?</a:t>
            </a:r>
          </a:p>
        </p:txBody>
      </p:sp>
      <p:sp>
        <p:nvSpPr>
          <p:cNvPr id="15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/>
              <a:buBlip>
                <a:blip r:embed="rId2"/>
              </a:buBlip>
              <a:defRPr b="1">
                <a:latin typeface="Lato"/>
                <a:ea typeface="Lato"/>
                <a:cs typeface="Lato"/>
                <a:sym typeface="Lato"/>
              </a:defRPr>
            </a:pPr>
          </a:p>
          <a:p>
            <a:pPr>
              <a:buFont typeface="Arial"/>
              <a:buBlip>
                <a:blip r:embed="rId2"/>
              </a:buBlip>
              <a:defRPr b="1">
                <a:latin typeface="Lato"/>
                <a:ea typeface="Lato"/>
                <a:cs typeface="Lato"/>
                <a:sym typeface="Lato"/>
              </a:defRPr>
            </a:pPr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800" y="2578100"/>
            <a:ext cx="12903201" cy="609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  <p:sp>
        <p:nvSpPr>
          <p:cNvPr id="156" name="Body"/>
          <p:cNvSpPr txBox="1"/>
          <p:nvPr>
            <p:ph type="body" idx="1"/>
          </p:nvPr>
        </p:nvSpPr>
        <p:spPr>
          <a:xfrm>
            <a:off x="1021516" y="10944797"/>
            <a:ext cx="11135688" cy="57150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</a:p>
        </p:txBody>
      </p:sp>
      <p:graphicFrame>
        <p:nvGraphicFramePr>
          <p:cNvPr id="157" name="Table"/>
          <p:cNvGraphicFramePr/>
          <p:nvPr/>
        </p:nvGraphicFramePr>
        <p:xfrm>
          <a:off x="2356356" y="859383"/>
          <a:ext cx="9005604" cy="5715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584107"/>
                <a:gridCol w="3218033"/>
                <a:gridCol w="3190762"/>
              </a:tblGrid>
              <a:tr h="950383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Stage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Surveillance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No Surveillance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50383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10688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4660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50383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4213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1872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50383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1478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787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50383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22115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17415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50383">
                <a:tc>
                  <a:txBody>
                    <a:bodyPr/>
                    <a:lstStyle/>
                    <a:p>
                      <a:pPr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38494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858585"/>
                          </a:solidFill>
                        </a:rPr>
                        <a:t>24734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69293" y="688442"/>
            <a:ext cx="13004801" cy="8275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are the harms?</a:t>
            </a:r>
          </a:p>
        </p:txBody>
      </p:sp>
      <p:sp>
        <p:nvSpPr>
          <p:cNvPr id="164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Exposure to X ray - negligible</a:t>
            </a:r>
          </a:p>
          <a:p>
            <a:pPr>
              <a:buBlip>
                <a:blip r:embed="rId2"/>
              </a:buBlip>
            </a:pPr>
            <a:r>
              <a:t>There is no group of patients with no cancer - we cannot calculate how many were over diagnosed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78358">
              <a:defRPr sz="5346"/>
            </a:pPr>
            <a:r>
              <a:t>How do benefits and harms compare in</a:t>
            </a:r>
            <a:br/>
            <a:r>
              <a:t>different people and with different</a:t>
            </a:r>
            <a:br/>
            <a:r>
              <a:t>screening strategies?</a:t>
            </a:r>
          </a:p>
        </p:txBody>
      </p:sp>
      <p:sp>
        <p:nvSpPr>
          <p:cNvPr id="167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pPr/>
            <a:r>
              <a:t>Not applicable due to reasons mentioned above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14781">
              <a:defRPr sz="5680"/>
            </a:pPr>
            <a:r>
              <a:t>What is the effect of individuals’ values</a:t>
            </a:r>
            <a:br/>
            <a:r>
              <a:t>and preferences?</a:t>
            </a:r>
          </a:p>
        </p:txBody>
      </p:sp>
      <p:sp>
        <p:nvSpPr>
          <p:cNvPr id="170" name="Content Placeholder 2"/>
          <p:cNvSpPr txBox="1"/>
          <p:nvPr>
            <p:ph type="body" idx="1"/>
          </p:nvPr>
        </p:nvSpPr>
        <p:spPr>
          <a:xfrm>
            <a:off x="1270000" y="1483769"/>
            <a:ext cx="10464801" cy="5715001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Smokers may prefer regular screening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32308">
              <a:defRPr sz="5920"/>
            </a:pPr>
            <a:r>
              <a:t>What is the effect of uncertainty</a:t>
            </a:r>
            <a:br/>
            <a:r>
              <a:t>associated with the evidence?</a:t>
            </a:r>
          </a:p>
        </p:txBody>
      </p:sp>
      <p:sp>
        <p:nvSpPr>
          <p:cNvPr id="173" name="Content Placeholder 2"/>
          <p:cNvSpPr txBox="1"/>
          <p:nvPr>
            <p:ph type="body" idx="1"/>
          </p:nvPr>
        </p:nvSpPr>
        <p:spPr>
          <a:xfrm>
            <a:off x="1433523" y="1133360"/>
            <a:ext cx="10464801" cy="5715001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Very high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the cost-effectiveness?</a:t>
            </a:r>
          </a:p>
        </p:txBody>
      </p:sp>
      <p:sp>
        <p:nvSpPr>
          <p:cNvPr id="176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Cost Effectiveness Analysis not done</a:t>
            </a:r>
          </a:p>
          <a:p>
            <a:pPr>
              <a:buBlip>
                <a:blip r:embed="rId2"/>
              </a:buBlip>
            </a:pPr>
            <a:r>
              <a:t>Next study must include a cost effectiveness model also</a:t>
            </a:r>
          </a:p>
          <a:p>
            <a:pPr>
              <a:buBlip>
                <a:blip r:embed="rId2"/>
              </a:buBlip>
            </a:pPr>
            <a:r>
              <a:t>Maybe needed to weigh QALYs gained and to plan screening programmes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  You</a:t>
            </a:r>
          </a:p>
        </p:txBody>
      </p:sp>
      <p:sp>
        <p:nvSpPr>
          <p:cNvPr id="179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phPaper">
  <a:themeElements>
    <a:clrScheme name="GraphPaper">
      <a:dk1>
        <a:srgbClr val="008585"/>
      </a:dk1>
      <a:lt1>
        <a:srgbClr val="858585"/>
      </a:lt1>
      <a:dk2>
        <a:srgbClr val="5A554C"/>
      </a:dk2>
      <a:lt2>
        <a:srgbClr val="D8D7D7"/>
      </a:lt2>
      <a:accent1>
        <a:srgbClr val="3E93D7"/>
      </a:accent1>
      <a:accent2>
        <a:srgbClr val="67AB3C"/>
      </a:accent2>
      <a:accent3>
        <a:srgbClr val="D5A530"/>
      </a:accent3>
      <a:accent4>
        <a:srgbClr val="E17B2E"/>
      </a:accent4>
      <a:accent5>
        <a:srgbClr val="CC487C"/>
      </a:accent5>
      <a:accent6>
        <a:srgbClr val="4D45AC"/>
      </a:accent6>
      <a:hlink>
        <a:srgbClr val="0000FF"/>
      </a:hlink>
      <a:folHlink>
        <a:srgbClr val="FF00FF"/>
      </a:folHlink>
    </a:clrScheme>
    <a:fontScheme name="GraphPaper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Graph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313507"/>
            <a:satOff val="34334"/>
            <a:lumOff val="-8266"/>
            <a:alpha val="62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5B1D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858585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phPaper">
  <a:themeElements>
    <a:clrScheme name="GraphPaper">
      <a:dk1>
        <a:srgbClr val="000000"/>
      </a:dk1>
      <a:lt1>
        <a:srgbClr val="FFFFFF"/>
      </a:lt1>
      <a:dk2>
        <a:srgbClr val="5A554C"/>
      </a:dk2>
      <a:lt2>
        <a:srgbClr val="D8D7D7"/>
      </a:lt2>
      <a:accent1>
        <a:srgbClr val="3E93D7"/>
      </a:accent1>
      <a:accent2>
        <a:srgbClr val="67AB3C"/>
      </a:accent2>
      <a:accent3>
        <a:srgbClr val="D5A530"/>
      </a:accent3>
      <a:accent4>
        <a:srgbClr val="E17B2E"/>
      </a:accent4>
      <a:accent5>
        <a:srgbClr val="CC487C"/>
      </a:accent5>
      <a:accent6>
        <a:srgbClr val="4D45AC"/>
      </a:accent6>
      <a:hlink>
        <a:srgbClr val="0000FF"/>
      </a:hlink>
      <a:folHlink>
        <a:srgbClr val="FF00FF"/>
      </a:folHlink>
    </a:clrScheme>
    <a:fontScheme name="GraphPaper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Graph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313507"/>
            <a:satOff val="34334"/>
            <a:lumOff val="-8266"/>
            <a:alpha val="62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5B1D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858585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