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8" r:id="rId3"/>
    <p:sldId id="259" r:id="rId4"/>
    <p:sldId id="260" r:id="rId5"/>
    <p:sldId id="281" r:id="rId6"/>
    <p:sldId id="282" r:id="rId7"/>
    <p:sldId id="265" r:id="rId8"/>
    <p:sldId id="266" r:id="rId9"/>
    <p:sldId id="283" r:id="rId10"/>
    <p:sldId id="267" r:id="rId11"/>
    <p:sldId id="268" r:id="rId12"/>
    <p:sldId id="263" r:id="rId13"/>
    <p:sldId id="284" r:id="rId14"/>
    <p:sldId id="270" r:id="rId15"/>
    <p:sldId id="285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="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15000" autoAdjust="0"/>
    <p:restoredTop sz="94660"/>
  </p:normalViewPr>
  <p:slideViewPr>
    <p:cSldViewPr snapToGrid="0">
      <p:cViewPr>
        <p:scale>
          <a:sx n="96" d="100"/>
          <a:sy n="96" d="100"/>
        </p:scale>
        <p:origin x="-344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5FEE9AB-1739-437A-BDB6-711928B4E1F2}" type="datetimeFigureOut">
              <a:rPr lang="en-IN" smtClean="0"/>
              <a:pPr/>
              <a:t>2/5/19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D821DB5-481E-4037-BA3B-292E07DCFE2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43" y="5038289"/>
            <a:ext cx="10972800" cy="1470025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 descr="Screen Shot 2019-02-05 at 11.44.3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" y="990600"/>
            <a:ext cx="11366500" cy="48768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9927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The possible association between β-adrenoceptor antagonists (β-blockers) and risk of COPD is controversial. </a:t>
            </a:r>
          </a:p>
          <a:p>
            <a:r>
              <a:rPr lang="en-IN" dirty="0" smtClean="0"/>
              <a:t>The objective of the present study was to test whether β-blocker use is associated with susceptibility to the disease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1477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Retrospective cohort </a:t>
            </a:r>
          </a:p>
          <a:p>
            <a:pPr lvl="1"/>
            <a:r>
              <a:rPr lang="en-IN" dirty="0" smtClean="0"/>
              <a:t>3,01,542 new users of </a:t>
            </a:r>
            <a:r>
              <a:rPr lang="en-US" dirty="0" err="1" smtClean="0"/>
              <a:t>β</a:t>
            </a:r>
            <a:r>
              <a:rPr lang="en-US" dirty="0" smtClean="0"/>
              <a:t>-blockers</a:t>
            </a:r>
            <a:endParaRPr lang="en-IN" dirty="0" smtClean="0"/>
          </a:p>
          <a:p>
            <a:pPr lvl="1"/>
            <a:r>
              <a:rPr lang="en-US" dirty="0" smtClean="0"/>
              <a:t>1,000,633 new users of any other antihypertensive drugs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Followed in the Danish National Patient Registry for incident admissions for COPD and COPD death between 1995 and 2015. </a:t>
            </a:r>
            <a:endParaRPr lang="en-IN" dirty="0" smtClean="0"/>
          </a:p>
          <a:p>
            <a:pPr lvl="1">
              <a:buNone/>
            </a:pP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82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P: Patients </a:t>
            </a:r>
            <a:r>
              <a:rPr lang="en-US" dirty="0" smtClean="0"/>
              <a:t>aged 30–90 years without any history of COPD requiring an antihypertensive drug</a:t>
            </a:r>
          </a:p>
          <a:p>
            <a:r>
              <a:rPr lang="en-US" dirty="0" smtClean="0"/>
              <a:t>Group 1 : Novel BB use</a:t>
            </a:r>
          </a:p>
          <a:p>
            <a:r>
              <a:rPr lang="en-US" dirty="0" smtClean="0"/>
              <a:t>Comparator group : Any other class of anti-HTN drug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O: </a:t>
            </a:r>
            <a:r>
              <a:rPr lang="en-IN" dirty="0" smtClean="0"/>
              <a:t>Risk of COPD Hospitalisation, COPD related death</a:t>
            </a:r>
          </a:p>
          <a:p>
            <a:r>
              <a:rPr lang="en-IN" dirty="0" smtClean="0"/>
              <a:t>T: 1995 – 2015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8440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Inclusion criteria:</a:t>
            </a:r>
          </a:p>
          <a:p>
            <a:pPr lvl="1"/>
            <a:r>
              <a:rPr lang="en-IN" dirty="0" smtClean="0"/>
              <a:t>Age: 30-90</a:t>
            </a:r>
          </a:p>
          <a:p>
            <a:pPr lvl="1"/>
            <a:r>
              <a:rPr lang="en-IN" dirty="0" smtClean="0"/>
              <a:t>No prior history of COPD</a:t>
            </a:r>
          </a:p>
          <a:p>
            <a:pPr lvl="1"/>
            <a:r>
              <a:rPr lang="en-IN" dirty="0" smtClean="0"/>
              <a:t>Need for anti hypertensive drug : Either BB or other drug group</a:t>
            </a:r>
          </a:p>
          <a:p>
            <a:r>
              <a:rPr lang="en-IN" dirty="0" smtClean="0"/>
              <a:t>Exclusion:</a:t>
            </a:r>
          </a:p>
          <a:p>
            <a:pPr lvl="1"/>
            <a:r>
              <a:rPr lang="en-IN" dirty="0" smtClean="0"/>
              <a:t>History of COPD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4421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Hazard ratios (HR) for risk of COPD hospitalization and death from COPD in users of </a:t>
            </a:r>
            <a:r>
              <a:rPr lang="en-US" dirty="0" err="1" smtClean="0"/>
              <a:t>β</a:t>
            </a:r>
            <a:r>
              <a:rPr lang="en-US" dirty="0" smtClean="0"/>
              <a:t>-blockers were calculated using Cox regression models with adjustment for known confounders: age, sex, calendar year, </a:t>
            </a:r>
            <a:r>
              <a:rPr lang="en-US" dirty="0" err="1" smtClean="0"/>
              <a:t>comorbidities</a:t>
            </a:r>
            <a:r>
              <a:rPr lang="en-US" dirty="0" smtClean="0"/>
              <a:t>, income level, employment status, and marital status. </a:t>
            </a:r>
          </a:p>
          <a:p>
            <a:r>
              <a:rPr lang="en-US" dirty="0" smtClean="0"/>
              <a:t>In the analyses of risk of COPD hospitalization, death is censored.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2414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How serious was</a:t>
            </a:r>
            <a:br>
              <a:rPr lang="en-IN" dirty="0" smtClean="0"/>
            </a:br>
            <a:r>
              <a:rPr lang="en-IN" dirty="0" smtClean="0"/>
              <a:t>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Was the sample of  patients representative?</a:t>
            </a:r>
          </a:p>
          <a:p>
            <a:pPr lvl="1"/>
            <a:r>
              <a:rPr lang="en-IN" dirty="0" smtClean="0"/>
              <a:t>Restricted to one specific population.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022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2834366"/>
          </a:xfrm>
        </p:spPr>
        <p:txBody>
          <a:bodyPr>
            <a:noAutofit/>
          </a:bodyPr>
          <a:lstStyle/>
          <a:p>
            <a:r>
              <a:rPr lang="en-IN" sz="3600" dirty="0" smtClean="0"/>
              <a:t>   </a:t>
            </a:r>
            <a:endParaRPr lang="en-IN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756191" y="654012"/>
            <a:ext cx="10363200" cy="183319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Were patients classified into </a:t>
            </a:r>
            <a:r>
              <a:rPr lang="en-US" dirty="0" err="1" smtClean="0"/>
              <a:t>prognostically</a:t>
            </a:r>
            <a:r>
              <a:rPr lang="en-US" dirty="0" smtClean="0"/>
              <a:t> similar groups?      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375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5 at 12.13.24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1830" y="243887"/>
            <a:ext cx="5857277" cy="6262624"/>
          </a:xfrm>
        </p:spPr>
      </p:pic>
      <p:pic>
        <p:nvPicPr>
          <p:cNvPr id="5" name="Picture 4" descr="Screen Shot 2019-02-05 at 12.13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620" y="1850010"/>
            <a:ext cx="5751284" cy="368005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3029397" y="1944781"/>
            <a:ext cx="2751592" cy="132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75965" y="3010051"/>
            <a:ext cx="2751592" cy="132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29396" y="5609437"/>
            <a:ext cx="2632533" cy="132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90247" y="6231752"/>
            <a:ext cx="2751592" cy="132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600" dirty="0" smtClean="0"/>
              <a:t>Was follow up </a:t>
            </a:r>
            <a:br>
              <a:rPr lang="en-IN" sz="3600" dirty="0" smtClean="0"/>
            </a:br>
            <a:r>
              <a:rPr lang="en-IN" sz="3600" dirty="0" smtClean="0"/>
              <a:t>sufficiently complete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Retrospective cohort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703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outcome criteria objective and unbiased?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43850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What are the results?</a:t>
            </a:r>
            <a:br>
              <a:rPr lang="en-IN" dirty="0" smtClean="0"/>
            </a:br>
            <a:r>
              <a:rPr lang="en-IN" dirty="0" smtClean="0"/>
              <a:t>How likely are the results over time?</a:t>
            </a:r>
            <a:endParaRPr lang="en-IN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28167" y="1699166"/>
            <a:ext cx="10363200" cy="4572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81881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4" name="Content Placeholder 3" descr="Screen Shot 2019-02-05 at 12.18.05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816" y="1304914"/>
            <a:ext cx="5783999" cy="4555890"/>
          </a:xfrm>
        </p:spPr>
      </p:pic>
      <p:pic>
        <p:nvPicPr>
          <p:cNvPr id="5" name="Picture 4" descr="Screen Shot 2019-02-05 at 12.18.1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927" y="1566861"/>
            <a:ext cx="5410200" cy="3644900"/>
          </a:xfrm>
          <a:prstGeom prst="rect">
            <a:avLst/>
          </a:prstGeom>
        </p:spPr>
      </p:pic>
      <p:pic>
        <p:nvPicPr>
          <p:cNvPr id="6" name="Picture 5" descr="Screen Shot 2019-02-05 at 12.21.24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285" y="497289"/>
            <a:ext cx="5435600" cy="571500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423323" y="1825713"/>
            <a:ext cx="5701616" cy="251366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Screen Shot 2019-02-05 at 12.19.5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609385" y="1447800"/>
            <a:ext cx="7582829" cy="4572000"/>
          </a:xfr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88647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5 at 12.20.08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70293" y="1680185"/>
            <a:ext cx="8382417" cy="371757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precise are the estimates of likelihood?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Narrow confidence intervals </a:t>
            </a:r>
          </a:p>
          <a:p>
            <a:r>
              <a:rPr lang="en-IN" dirty="0" smtClean="0"/>
              <a:t>Precise estimate</a:t>
            </a:r>
            <a:endParaRPr lang="en-IN" dirty="0"/>
          </a:p>
        </p:txBody>
      </p:sp>
      <p:pic>
        <p:nvPicPr>
          <p:cNvPr id="4" name="Picture 3" descr="Screen Shot 2019-02-05 at 12.21.1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080" y="3286697"/>
            <a:ext cx="5651500" cy="20574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08666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Were the study patients and their management similar to those in my practice?</a:t>
            </a:r>
          </a:p>
          <a:p>
            <a:pPr lvl="1"/>
            <a:r>
              <a:rPr lang="en-IN" dirty="0" smtClean="0"/>
              <a:t>Besides racial difference, rest of the charactersistics are similar. </a:t>
            </a:r>
          </a:p>
          <a:p>
            <a:pPr lvl="1">
              <a:buNone/>
            </a:pPr>
            <a:endParaRPr lang="en-IN" dirty="0" smtClean="0"/>
          </a:p>
          <a:p>
            <a:r>
              <a:rPr lang="en-IN" dirty="0" smtClean="0"/>
              <a:t>Was follow up sufficiently long?</a:t>
            </a:r>
          </a:p>
          <a:p>
            <a:pPr lvl="1"/>
            <a:r>
              <a:rPr lang="en-IN" dirty="0" smtClean="0"/>
              <a:t>yes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24359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Can I use the results in management of patients in management of patients in my practice?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Yes </a:t>
            </a:r>
            <a:endParaRPr lang="en-IN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00547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521</TotalTime>
  <Words>361</Words>
  <Application>Microsoft Office PowerPoint</Application>
  <PresentationFormat>Custom</PresentationFormat>
  <Paragraphs>45</Paragraphs>
  <Slides>18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Equity</vt:lpstr>
      <vt:lpstr>Slide 1</vt:lpstr>
      <vt:lpstr>Background</vt:lpstr>
      <vt:lpstr>Slide 3</vt:lpstr>
      <vt:lpstr>Slide 4</vt:lpstr>
      <vt:lpstr>Slide 5</vt:lpstr>
      <vt:lpstr>Statistical Analysis</vt:lpstr>
      <vt:lpstr>How serious was  the risk of bias?</vt:lpstr>
      <vt:lpstr>   </vt:lpstr>
      <vt:lpstr>Slide 9</vt:lpstr>
      <vt:lpstr>Was follow up  sufficiently complete?</vt:lpstr>
      <vt:lpstr>Were outcome criteria objective and unbiased?</vt:lpstr>
      <vt:lpstr>What are the results? How likely are the results over time?</vt:lpstr>
      <vt:lpstr>    </vt:lpstr>
      <vt:lpstr>Slide 14</vt:lpstr>
      <vt:lpstr>Slide 15</vt:lpstr>
      <vt:lpstr>How precise are the estimates of likelihood?</vt:lpstr>
      <vt:lpstr>How can I apply the results to patient care?</vt:lpstr>
      <vt:lpstr>Can I use the results in management of patients in management of patients in my practice?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Vijay</cp:lastModifiedBy>
  <cp:revision>32</cp:revision>
  <dcterms:created xsi:type="dcterms:W3CDTF">2019-02-05T09:50:18Z</dcterms:created>
  <dcterms:modified xsi:type="dcterms:W3CDTF">2019-02-05T09:58:57Z</dcterms:modified>
</cp:coreProperties>
</file>