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97" r:id="rId3"/>
    <p:sldId id="298" r:id="rId4"/>
    <p:sldId id="299" r:id="rId5"/>
    <p:sldId id="260" r:id="rId6"/>
    <p:sldId id="257" r:id="rId7"/>
    <p:sldId id="263" r:id="rId8"/>
    <p:sldId id="262" r:id="rId9"/>
    <p:sldId id="264" r:id="rId10"/>
    <p:sldId id="265" r:id="rId11"/>
    <p:sldId id="300" r:id="rId12"/>
    <p:sldId id="268" r:id="rId13"/>
    <p:sldId id="267" r:id="rId14"/>
    <p:sldId id="270" r:id="rId15"/>
    <p:sldId id="269" r:id="rId16"/>
    <p:sldId id="280" r:id="rId17"/>
    <p:sldId id="266" r:id="rId18"/>
    <p:sldId id="301" r:id="rId19"/>
    <p:sldId id="308" r:id="rId20"/>
    <p:sldId id="271" r:id="rId21"/>
    <p:sldId id="273" r:id="rId22"/>
    <p:sldId id="275" r:id="rId23"/>
    <p:sldId id="276" r:id="rId24"/>
    <p:sldId id="309" r:id="rId25"/>
    <p:sldId id="277" r:id="rId26"/>
    <p:sldId id="304" r:id="rId27"/>
    <p:sldId id="305" r:id="rId28"/>
    <p:sldId id="306" r:id="rId29"/>
    <p:sldId id="307" r:id="rId30"/>
    <p:sldId id="302" r:id="rId31"/>
    <p:sldId id="303" r:id="rId32"/>
    <p:sldId id="295" r:id="rId33"/>
    <p:sldId id="31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F17BA-42CA-4244-9C1D-745EAB0DF02C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E2CDE-92D0-418B-9D7A-3BAEE878F0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0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2CDE-92D0-418B-9D7A-3BAEE878F06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C912972-E609-416D-973F-9D14832901B8}" type="datetimeFigureOut">
              <a:rPr lang="en-US" smtClean="0"/>
              <a:pPr/>
              <a:t>07/02/2019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F0000"/>
                </a:solidFill>
              </a:rPr>
              <a:t>CRITICAL APPRAISAL OF SYSTEMATIC REVIEW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676400" y="4876800"/>
            <a:ext cx="7406640" cy="1752600"/>
          </a:xfrm>
        </p:spPr>
        <p:txBody>
          <a:bodyPr>
            <a:normAutofit fontScale="3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6000" dirty="0" smtClean="0"/>
              <a:t>                                                                               </a:t>
            </a:r>
            <a:r>
              <a:rPr lang="en-US" sz="6000" dirty="0" err="1" smtClean="0"/>
              <a:t>Asha</a:t>
            </a:r>
            <a:r>
              <a:rPr lang="en-US" sz="6000" dirty="0" smtClean="0"/>
              <a:t> </a:t>
            </a:r>
            <a:r>
              <a:rPr lang="en-US" sz="6000" dirty="0" err="1" smtClean="0"/>
              <a:t>Mathai</a:t>
            </a:r>
            <a:endParaRPr lang="en-US" sz="6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7442200" cy="265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90800" y="4724400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Cochrane Database of Systematic </a:t>
            </a:r>
            <a:r>
              <a:rPr lang="en-US" dirty="0" smtClean="0"/>
              <a:t>Reviews 2018</a:t>
            </a:r>
            <a:r>
              <a:rPr lang="en-US" dirty="0"/>
              <a:t>, Issue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Background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Anorexia nervosa shows increase </a:t>
            </a:r>
            <a:r>
              <a:rPr lang="en-US" sz="2400" dirty="0"/>
              <a:t>of </a:t>
            </a:r>
            <a:r>
              <a:rPr lang="en-US" sz="2400" dirty="0" smtClean="0"/>
              <a:t>50</a:t>
            </a:r>
            <a:r>
              <a:rPr lang="en-US" sz="2400" dirty="0"/>
              <a:t>% to 60% in female lifetime </a:t>
            </a:r>
            <a:r>
              <a:rPr lang="en-US" sz="2400" dirty="0" smtClean="0"/>
              <a:t>prevalence rates </a:t>
            </a:r>
            <a:r>
              <a:rPr lang="en-US" sz="2400" dirty="0"/>
              <a:t>in those </a:t>
            </a:r>
            <a:r>
              <a:rPr lang="en-US" sz="2400" dirty="0" smtClean="0"/>
              <a:t>who met </a:t>
            </a:r>
            <a:r>
              <a:rPr lang="en-US" sz="2400" dirty="0"/>
              <a:t>DSM-5 </a:t>
            </a:r>
            <a:r>
              <a:rPr lang="en-US" sz="2400" dirty="0" smtClean="0"/>
              <a:t>criteria</a:t>
            </a:r>
            <a:r>
              <a:rPr lang="fi-FI" sz="2400" dirty="0" smtClean="0"/>
              <a:t>(Mustelin </a:t>
            </a:r>
            <a:r>
              <a:rPr lang="fi-FI" sz="2400" dirty="0"/>
              <a:t>2016; Smink 2014</a:t>
            </a:r>
            <a:r>
              <a:rPr lang="fi-FI" sz="2400" dirty="0" smtClean="0"/>
              <a:t>).</a:t>
            </a:r>
          </a:p>
          <a:p>
            <a:pPr marL="82296" indent="0">
              <a:buNone/>
            </a:pPr>
            <a:endParaRPr lang="fi-FI" sz="2400" dirty="0" smtClean="0"/>
          </a:p>
          <a:p>
            <a:r>
              <a:rPr lang="en-US" sz="2400" dirty="0"/>
              <a:t>AN is </a:t>
            </a:r>
            <a:r>
              <a:rPr lang="en-US" sz="2400" dirty="0" smtClean="0"/>
              <a:t>associated with </a:t>
            </a:r>
            <a:r>
              <a:rPr lang="en-US" sz="2400" dirty="0"/>
              <a:t>high morbidity and mortality rates compared to other </a:t>
            </a:r>
            <a:r>
              <a:rPr lang="en-US" sz="2400" dirty="0" smtClean="0"/>
              <a:t>psychiatric disorders </a:t>
            </a:r>
            <a:r>
              <a:rPr lang="en-US" sz="2400" dirty="0"/>
              <a:t>(Harris 1998). </a:t>
            </a:r>
            <a:endParaRPr lang="en-US" sz="2400" dirty="0" smtClean="0"/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longitudinal follow-up </a:t>
            </a:r>
            <a:r>
              <a:rPr lang="en-US" sz="2400" dirty="0" smtClean="0"/>
              <a:t>studies of </a:t>
            </a:r>
            <a:r>
              <a:rPr lang="en-US" sz="2400" dirty="0"/>
              <a:t>chronically ill adults with AN, mortality rates of </a:t>
            </a:r>
            <a:r>
              <a:rPr lang="en-US" sz="2400" dirty="0" smtClean="0"/>
              <a:t>between 9</a:t>
            </a:r>
            <a:r>
              <a:rPr lang="en-US" sz="2400" dirty="0"/>
              <a:t>% and 20% have been observed over 12- to 20-year </a:t>
            </a:r>
            <a:r>
              <a:rPr lang="en-US" sz="2400" dirty="0" smtClean="0"/>
              <a:t>follow-up periods </a:t>
            </a:r>
            <a:r>
              <a:rPr lang="en-US" sz="2400" dirty="0"/>
              <a:t>(</a:t>
            </a:r>
            <a:r>
              <a:rPr lang="en-US" sz="2400" dirty="0" err="1"/>
              <a:t>Fichter</a:t>
            </a:r>
            <a:r>
              <a:rPr lang="en-US" sz="2400" dirty="0"/>
              <a:t> 2006; Sullivan 1995</a:t>
            </a:r>
            <a:r>
              <a:rPr lang="en-US" sz="2400" dirty="0" smtClean="0"/>
              <a:t>).</a:t>
            </a:r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The long-term </a:t>
            </a:r>
            <a:r>
              <a:rPr lang="en-US" sz="2400" dirty="0" smtClean="0"/>
              <a:t>prognosis is </a:t>
            </a:r>
            <a:r>
              <a:rPr lang="en-US" sz="2400" dirty="0"/>
              <a:t>poor and high rates of relapse have </a:t>
            </a:r>
            <a:r>
              <a:rPr lang="en-US" sz="2400" dirty="0" smtClean="0"/>
              <a:t>been reported </a:t>
            </a:r>
            <a:r>
              <a:rPr lang="en-US" sz="2400" dirty="0"/>
              <a:t>(</a:t>
            </a:r>
            <a:r>
              <a:rPr lang="en-US" sz="2400" dirty="0" err="1"/>
              <a:t>Berkman</a:t>
            </a:r>
            <a:r>
              <a:rPr lang="en-US" sz="2400" dirty="0"/>
              <a:t> 2007)</a:t>
            </a:r>
          </a:p>
        </p:txBody>
      </p:sp>
    </p:spTree>
    <p:extLst>
      <p:ext uri="{BB962C8B-B14F-4D97-AF65-F5344CB8AC3E}">
        <p14:creationId xmlns:p14="http://schemas.microsoft.com/office/powerpoint/2010/main" val="221122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 is </a:t>
            </a:r>
            <a:r>
              <a:rPr lang="en-US" sz="2400" dirty="0" smtClean="0"/>
              <a:t>thought to be </a:t>
            </a:r>
            <a:r>
              <a:rPr lang="en-US" sz="2400" dirty="0"/>
              <a:t>influenced by environmental factors including the family environment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The aim of Structural Family </a:t>
            </a:r>
            <a:r>
              <a:rPr lang="en-US" sz="2400" dirty="0" smtClean="0"/>
              <a:t>Therapy is </a:t>
            </a:r>
            <a:r>
              <a:rPr lang="en-US" sz="2400" dirty="0"/>
              <a:t>to alter the family’s processes that contribute to the </a:t>
            </a:r>
            <a:r>
              <a:rPr lang="en-US" sz="2400" dirty="0" smtClean="0"/>
              <a:t>problem and </a:t>
            </a:r>
            <a:r>
              <a:rPr lang="en-US" sz="2400" dirty="0"/>
              <a:t>therefore treat the AN</a:t>
            </a:r>
          </a:p>
        </p:txBody>
      </p:sp>
    </p:spTree>
    <p:extLst>
      <p:ext uri="{BB962C8B-B14F-4D97-AF65-F5344CB8AC3E}">
        <p14:creationId xmlns:p14="http://schemas.microsoft.com/office/powerpoint/2010/main" val="2737660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752600"/>
            <a:ext cx="7498080" cy="48006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O</a:t>
            </a:r>
            <a:r>
              <a:rPr lang="en-US" dirty="0" smtClean="0"/>
              <a:t>riginal </a:t>
            </a:r>
            <a:r>
              <a:rPr lang="en-US" dirty="0"/>
              <a:t>Cochrane Review investigating family therapy in </a:t>
            </a:r>
            <a:r>
              <a:rPr lang="en-US" dirty="0" smtClean="0"/>
              <a:t>AN was </a:t>
            </a:r>
            <a:r>
              <a:rPr lang="en-US" dirty="0"/>
              <a:t>published in 2010 (Fisher </a:t>
            </a:r>
            <a:r>
              <a:rPr lang="en-US" dirty="0" smtClean="0"/>
              <a:t>2010)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overall conclusion from the </a:t>
            </a:r>
            <a:r>
              <a:rPr lang="en-US" dirty="0" smtClean="0"/>
              <a:t>original review </a:t>
            </a:r>
            <a:r>
              <a:rPr lang="en-US" dirty="0"/>
              <a:t>was that there was some evidence to suggest that </a:t>
            </a:r>
            <a:r>
              <a:rPr lang="en-US" dirty="0" smtClean="0"/>
              <a:t>family therapy </a:t>
            </a:r>
            <a:r>
              <a:rPr lang="en-US" dirty="0"/>
              <a:t>may be effective compared to treatment as usual in </a:t>
            </a:r>
            <a:r>
              <a:rPr lang="en-US" dirty="0" smtClean="0"/>
              <a:t>the short </a:t>
            </a:r>
            <a:r>
              <a:rPr lang="en-US" dirty="0"/>
              <a:t>term</a:t>
            </a:r>
            <a:r>
              <a:rPr lang="en-US" dirty="0" smtClean="0"/>
              <a:t>.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However, this was based on few trials that </a:t>
            </a:r>
            <a:r>
              <a:rPr lang="en-US" dirty="0" smtClean="0"/>
              <a:t>included only </a:t>
            </a:r>
            <a:r>
              <a:rPr lang="en-US" dirty="0"/>
              <a:t>a small number of participants, all of which had issues </a:t>
            </a:r>
            <a:r>
              <a:rPr lang="en-US" dirty="0" smtClean="0"/>
              <a:t>about potential </a:t>
            </a:r>
            <a:r>
              <a:rPr lang="en-US" dirty="0"/>
              <a:t>bias</a:t>
            </a:r>
            <a:r>
              <a:rPr lang="en-US" dirty="0" smtClean="0"/>
              <a:t>.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There was insufficient evidence to be able to </a:t>
            </a:r>
            <a:r>
              <a:rPr lang="en-US" dirty="0" smtClean="0"/>
              <a:t>determine whether </a:t>
            </a:r>
            <a:r>
              <a:rPr lang="en-US" dirty="0"/>
              <a:t>family therapy offers any advantage over </a:t>
            </a:r>
            <a:r>
              <a:rPr lang="en-US" dirty="0" smtClean="0"/>
              <a:t>other types </a:t>
            </a:r>
            <a:r>
              <a:rPr lang="en-US" dirty="0"/>
              <a:t>of psychological interventions, or whether one type of </a:t>
            </a:r>
            <a:r>
              <a:rPr lang="en-US" dirty="0" smtClean="0"/>
              <a:t>family therapy </a:t>
            </a:r>
            <a:r>
              <a:rPr lang="en-US" dirty="0"/>
              <a:t>is more effective than another.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7508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Clinical question to be answered :</a:t>
            </a:r>
          </a:p>
          <a:p>
            <a:pPr marL="82296" indent="0">
              <a:buNone/>
            </a:pPr>
            <a:endParaRPr lang="en-US" dirty="0">
              <a:solidFill>
                <a:srgbClr val="00B0F0"/>
              </a:solidFill>
            </a:endParaRPr>
          </a:p>
          <a:p>
            <a:r>
              <a:rPr lang="en-US" sz="2400" dirty="0"/>
              <a:t>To evaluate the efficacy of family therapy approaches </a:t>
            </a:r>
            <a:r>
              <a:rPr lang="en-US" sz="2400" dirty="0" smtClean="0"/>
              <a:t>compared with </a:t>
            </a:r>
            <a:r>
              <a:rPr lang="en-US" sz="2400" dirty="0"/>
              <a:t>standard treatment and other treatments in 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Did the review explicitly address a sensible clinical question?</a:t>
            </a:r>
          </a:p>
          <a:p>
            <a:endParaRPr lang="en-US" dirty="0"/>
          </a:p>
          <a:p>
            <a:r>
              <a:rPr lang="en-US" dirty="0" smtClean="0"/>
              <a:t>Yes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Studies included :</a:t>
            </a:r>
          </a:p>
          <a:p>
            <a:endParaRPr lang="en-US" dirty="0"/>
          </a:p>
          <a:p>
            <a:r>
              <a:rPr lang="en-US" dirty="0" smtClean="0"/>
              <a:t>RCT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P:  any </a:t>
            </a:r>
            <a:r>
              <a:rPr lang="en-US" dirty="0"/>
              <a:t>age or gender with a primary clinical diagnosis of anorexia nervosa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Intervention :</a:t>
            </a:r>
          </a:p>
          <a:p>
            <a:endParaRPr lang="en-US" dirty="0"/>
          </a:p>
          <a:p>
            <a:pPr marL="82296" indent="0">
              <a:buNone/>
            </a:pPr>
            <a:r>
              <a:rPr lang="en-US" dirty="0" smtClean="0"/>
              <a:t>‘Family therapy’ as </a:t>
            </a:r>
            <a:r>
              <a:rPr lang="en-US" dirty="0" err="1"/>
              <a:t>amonotherapy</a:t>
            </a:r>
            <a:r>
              <a:rPr lang="en-US" dirty="0"/>
              <a:t> or in </a:t>
            </a:r>
            <a:r>
              <a:rPr lang="en-US" dirty="0" smtClean="0"/>
              <a:t>conjunction with other   interventions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main types of family therapy </a:t>
            </a:r>
            <a:r>
              <a:rPr lang="en-US" dirty="0" smtClean="0"/>
              <a:t>:</a:t>
            </a:r>
            <a:endParaRPr lang="en-US" dirty="0"/>
          </a:p>
          <a:p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1</a:t>
            </a:r>
            <a:r>
              <a:rPr lang="en-US" dirty="0"/>
              <a:t>. Structural</a:t>
            </a:r>
            <a:r>
              <a:rPr lang="en-US" i="1" dirty="0"/>
              <a:t> </a:t>
            </a:r>
            <a:r>
              <a:rPr lang="en-US" dirty="0"/>
              <a:t>family therapy</a:t>
            </a:r>
          </a:p>
          <a:p>
            <a:pPr marL="82296" indent="0">
              <a:buNone/>
            </a:pPr>
            <a:r>
              <a:rPr lang="en-US" dirty="0"/>
              <a:t>2. Systems</a:t>
            </a:r>
            <a:r>
              <a:rPr lang="en-US" i="1" dirty="0"/>
              <a:t> </a:t>
            </a:r>
            <a:r>
              <a:rPr lang="en-US" dirty="0"/>
              <a:t>(systemic) family therapy</a:t>
            </a:r>
          </a:p>
          <a:p>
            <a:pPr marL="82296" indent="0">
              <a:buNone/>
            </a:pPr>
            <a:r>
              <a:rPr lang="en-US" dirty="0"/>
              <a:t>3. Strategic</a:t>
            </a:r>
            <a:r>
              <a:rPr lang="en-US" i="1" dirty="0"/>
              <a:t> </a:t>
            </a:r>
            <a:r>
              <a:rPr lang="en-US" dirty="0"/>
              <a:t>family therapy</a:t>
            </a:r>
          </a:p>
          <a:p>
            <a:pPr marL="82296" indent="0">
              <a:buNone/>
            </a:pPr>
            <a:r>
              <a:rPr lang="en-US" dirty="0"/>
              <a:t>4. Family-based therapy and its variants (including </a:t>
            </a:r>
            <a:r>
              <a:rPr lang="en-US" dirty="0" smtClean="0"/>
              <a:t>short-term, long-term</a:t>
            </a:r>
            <a:r>
              <a:rPr lang="en-US" dirty="0"/>
              <a:t>, and separated) and </a:t>
            </a:r>
            <a:r>
              <a:rPr lang="en-US" i="1" dirty="0" err="1"/>
              <a:t>behavioural</a:t>
            </a:r>
            <a:r>
              <a:rPr lang="en-US" i="1" dirty="0"/>
              <a:t> </a:t>
            </a:r>
            <a:r>
              <a:rPr lang="en-US" dirty="0"/>
              <a:t>family </a:t>
            </a:r>
            <a:r>
              <a:rPr lang="en-US" dirty="0" smtClean="0"/>
              <a:t>systems therapy </a:t>
            </a:r>
          </a:p>
          <a:p>
            <a:pPr marL="82296" indent="0">
              <a:buNone/>
            </a:pPr>
            <a:r>
              <a:rPr lang="en-US" dirty="0" smtClean="0"/>
              <a:t>5</a:t>
            </a:r>
            <a:r>
              <a:rPr lang="en-US" dirty="0"/>
              <a:t>. Other</a:t>
            </a:r>
            <a:r>
              <a:rPr lang="en-US" i="1" dirty="0"/>
              <a:t> </a:t>
            </a:r>
            <a:r>
              <a:rPr lang="en-US" dirty="0"/>
              <a:t>(including other approaches that use </a:t>
            </a:r>
            <a:r>
              <a:rPr lang="en-US" dirty="0" smtClean="0"/>
              <a:t>family involvement </a:t>
            </a:r>
            <a:r>
              <a:rPr lang="en-US" dirty="0"/>
              <a:t>in </a:t>
            </a:r>
            <a:r>
              <a:rPr lang="en-US" dirty="0" smtClean="0"/>
              <a:t>therapy).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Control :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1. Standard </a:t>
            </a:r>
            <a:r>
              <a:rPr lang="en-US" dirty="0"/>
              <a:t>care 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2</a:t>
            </a:r>
            <a:r>
              <a:rPr lang="en-US" dirty="0"/>
              <a:t>. Biological interventions </a:t>
            </a:r>
            <a:r>
              <a:rPr lang="en-US" dirty="0" smtClean="0"/>
              <a:t>(antidepressants, antipsychotics</a:t>
            </a:r>
            <a:r>
              <a:rPr lang="en-US" dirty="0"/>
              <a:t>, mood </a:t>
            </a:r>
            <a:r>
              <a:rPr lang="en-US" dirty="0" err="1"/>
              <a:t>stabilisers</a:t>
            </a:r>
            <a:r>
              <a:rPr lang="en-US" dirty="0"/>
              <a:t>, </a:t>
            </a:r>
            <a:r>
              <a:rPr lang="en-US" dirty="0" smtClean="0"/>
              <a:t>anxiolytics)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3. Educational interventions </a:t>
            </a:r>
            <a:r>
              <a:rPr lang="en-US" dirty="0" smtClean="0"/>
              <a:t>( nutritional interventions </a:t>
            </a:r>
            <a:r>
              <a:rPr lang="en-US" dirty="0"/>
              <a:t>and dietetics</a:t>
            </a:r>
            <a:r>
              <a:rPr lang="en-US" dirty="0" smtClean="0"/>
              <a:t>)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4. Psychological interventions </a:t>
            </a:r>
            <a:r>
              <a:rPr lang="en-US" dirty="0" smtClean="0"/>
              <a:t>(cognitive</a:t>
            </a:r>
            <a:r>
              <a:rPr lang="en-US" dirty="0"/>
              <a:t> </a:t>
            </a:r>
            <a:r>
              <a:rPr lang="en-US" dirty="0" err="1" smtClean="0"/>
              <a:t>behavioural</a:t>
            </a:r>
            <a:r>
              <a:rPr lang="en-US" dirty="0" smtClean="0"/>
              <a:t> </a:t>
            </a:r>
            <a:r>
              <a:rPr lang="en-US" dirty="0"/>
              <a:t>therapy (CBT) </a:t>
            </a:r>
            <a:r>
              <a:rPr lang="en-US" dirty="0" smtClean="0"/>
              <a:t>, </a:t>
            </a:r>
            <a:r>
              <a:rPr lang="en-US" dirty="0"/>
              <a:t>interpersonal therapy, supportive </a:t>
            </a:r>
            <a:r>
              <a:rPr lang="en-US" dirty="0" smtClean="0"/>
              <a:t>therapy, psychodynamic </a:t>
            </a:r>
            <a:r>
              <a:rPr lang="en-US" dirty="0"/>
              <a:t>therapy, play </a:t>
            </a:r>
            <a:r>
              <a:rPr lang="en-US" dirty="0" smtClean="0"/>
              <a:t>therapy)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5. Alternative or complementary interventions (</a:t>
            </a:r>
            <a:r>
              <a:rPr lang="en-US" dirty="0" smtClean="0"/>
              <a:t> </a:t>
            </a:r>
            <a:r>
              <a:rPr lang="en-US" dirty="0"/>
              <a:t>exercise, light therapies).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Main </a:t>
            </a:r>
            <a:r>
              <a:rPr lang="en-US" dirty="0" smtClean="0"/>
              <a:t>comparisons</a:t>
            </a:r>
          </a:p>
          <a:p>
            <a:pPr marL="82296" indent="0">
              <a:buNone/>
            </a:pPr>
            <a:endParaRPr lang="en-US" b="1" i="1" dirty="0"/>
          </a:p>
          <a:p>
            <a:pPr marL="82296" indent="0">
              <a:buNone/>
            </a:pPr>
            <a:endParaRPr lang="en-US" b="1" i="1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600" dirty="0" smtClean="0"/>
              <a:t>Family </a:t>
            </a:r>
            <a:r>
              <a:rPr lang="en-US" sz="2600" dirty="0"/>
              <a:t>therapy approaches versus standard </a:t>
            </a:r>
            <a:r>
              <a:rPr lang="en-US" sz="2600" dirty="0" smtClean="0"/>
              <a:t>care/treatment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600" dirty="0" smtClean="0"/>
              <a:t>Family </a:t>
            </a:r>
            <a:r>
              <a:rPr lang="en-US" sz="2600" dirty="0"/>
              <a:t>therapy approaches versus </a:t>
            </a:r>
            <a:r>
              <a:rPr lang="en-US" sz="2600" dirty="0" smtClean="0"/>
              <a:t>psychological interventions</a:t>
            </a:r>
            <a:endParaRPr lang="en-US" sz="2600" dirty="0"/>
          </a:p>
          <a:p>
            <a:pPr marL="596646" indent="-514350">
              <a:buFont typeface="+mj-lt"/>
              <a:buAutoNum type="arabicPeriod"/>
            </a:pPr>
            <a:r>
              <a:rPr lang="en-US" sz="2600" dirty="0" smtClean="0"/>
              <a:t>Family </a:t>
            </a:r>
            <a:r>
              <a:rPr lang="en-US" sz="2600" dirty="0"/>
              <a:t>therapy approaches versus educational interventions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600" dirty="0" smtClean="0"/>
              <a:t>Family </a:t>
            </a:r>
            <a:r>
              <a:rPr lang="en-US" sz="2600" dirty="0"/>
              <a:t>therapy approach versus other type of </a:t>
            </a:r>
            <a:r>
              <a:rPr lang="en-US" sz="2600" dirty="0" smtClean="0"/>
              <a:t>family </a:t>
            </a:r>
            <a:r>
              <a:rPr lang="en-US" sz="2600" dirty="0"/>
              <a:t>therapy approach</a:t>
            </a:r>
          </a:p>
        </p:txBody>
      </p:sp>
    </p:spTree>
    <p:extLst>
      <p:ext uri="{BB962C8B-B14F-4D97-AF65-F5344CB8AC3E}">
        <p14:creationId xmlns:p14="http://schemas.microsoft.com/office/powerpoint/2010/main" val="3388895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5100" dirty="0" smtClean="0">
                <a:solidFill>
                  <a:srgbClr val="FF0000"/>
                </a:solidFill>
              </a:rPr>
              <a:t>Search method </a:t>
            </a:r>
            <a:r>
              <a:rPr lang="en-US" sz="5100" dirty="0" smtClean="0"/>
              <a:t>: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Cochrane </a:t>
            </a:r>
            <a:r>
              <a:rPr lang="en-US" dirty="0"/>
              <a:t>Common Mental Disorders Controlled Trials Register (CCMDCTR) and </a:t>
            </a:r>
            <a:r>
              <a:rPr lang="en-US" dirty="0" err="1"/>
              <a:t>PsycINFO</a:t>
            </a:r>
            <a:r>
              <a:rPr lang="en-US" dirty="0"/>
              <a:t> (OVID) (all years </a:t>
            </a:r>
            <a:r>
              <a:rPr lang="en-US" dirty="0" err="1" smtClean="0"/>
              <a:t>toNApril</a:t>
            </a:r>
            <a:r>
              <a:rPr lang="en-US" dirty="0" smtClean="0"/>
              <a:t> </a:t>
            </a:r>
            <a:r>
              <a:rPr lang="en-US" dirty="0"/>
              <a:t>2016). 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Cochrane Central Register for Controlled Trials (CENTRAL), MEDLINE, </a:t>
            </a:r>
            <a:r>
              <a:rPr lang="en-US" dirty="0" smtClean="0"/>
              <a:t>Ovid </a:t>
            </a:r>
            <a:r>
              <a:rPr lang="en-US" dirty="0" err="1" smtClean="0"/>
              <a:t>Embase</a:t>
            </a:r>
            <a:r>
              <a:rPr lang="en-US" dirty="0"/>
              <a:t>, and </a:t>
            </a:r>
            <a:r>
              <a:rPr lang="en-US" dirty="0" err="1"/>
              <a:t>PsycINFO</a:t>
            </a:r>
            <a:r>
              <a:rPr lang="en-US" dirty="0"/>
              <a:t> (to 2008 and 2016 to 2018). </a:t>
            </a:r>
            <a:endParaRPr lang="en-US" dirty="0" smtClean="0"/>
          </a:p>
          <a:p>
            <a:pPr marL="82296" indent="0">
              <a:buNone/>
            </a:pPr>
            <a:endParaRPr lang="en-US" dirty="0"/>
          </a:p>
          <a:p>
            <a:r>
              <a:rPr lang="en-US" dirty="0" smtClean="0"/>
              <a:t>World </a:t>
            </a:r>
            <a:r>
              <a:rPr lang="en-US" dirty="0"/>
              <a:t>Health Organization (WHO) trials portal (ICTRP) </a:t>
            </a:r>
            <a:r>
              <a:rPr lang="en-US" dirty="0" smtClean="0"/>
              <a:t>and ClinicalTrials.gov(all </a:t>
            </a:r>
            <a:r>
              <a:rPr lang="en-US" dirty="0"/>
              <a:t>years to 2018). 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hecked </a:t>
            </a:r>
            <a:r>
              <a:rPr lang="en-US" dirty="0"/>
              <a:t>the reference lists of all included studies </a:t>
            </a:r>
            <a:r>
              <a:rPr lang="en-US" dirty="0" smtClean="0"/>
              <a:t>and relevant </a:t>
            </a:r>
            <a:r>
              <a:rPr lang="en-US" dirty="0"/>
              <a:t>systematic reviews. 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They included </a:t>
            </a:r>
            <a:r>
              <a:rPr lang="en-US" dirty="0"/>
              <a:t>in the analyses only studies from searches conducted to April 2016.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Was the search for relevant studies exhaustive? 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Yes</a:t>
            </a:r>
            <a:endParaRPr lang="en-US" sz="2000" dirty="0"/>
          </a:p>
          <a:p>
            <a:r>
              <a:rPr lang="en-US" sz="2000" dirty="0"/>
              <a:t>220 records from the </a:t>
            </a:r>
            <a:r>
              <a:rPr lang="en-US" sz="2000" dirty="0" smtClean="0"/>
              <a:t>CCMD-CTR</a:t>
            </a:r>
          </a:p>
          <a:p>
            <a:r>
              <a:rPr lang="en-US" sz="2000" dirty="0" smtClean="0"/>
              <a:t>179 </a:t>
            </a:r>
            <a:r>
              <a:rPr lang="en-US" sz="2000" dirty="0"/>
              <a:t>from PubMed </a:t>
            </a:r>
            <a:endParaRPr lang="en-US" sz="2000" dirty="0" smtClean="0"/>
          </a:p>
          <a:p>
            <a:r>
              <a:rPr lang="en-US" sz="2000" dirty="0" smtClean="0"/>
              <a:t>total -  </a:t>
            </a:r>
            <a:r>
              <a:rPr lang="en-US" sz="2000" dirty="0"/>
              <a:t>505 </a:t>
            </a:r>
            <a:r>
              <a:rPr lang="en-US" sz="2000" dirty="0" smtClean="0"/>
              <a:t>references</a:t>
            </a:r>
          </a:p>
          <a:p>
            <a:r>
              <a:rPr lang="en-US" sz="2000" dirty="0"/>
              <a:t>S</a:t>
            </a:r>
            <a:r>
              <a:rPr lang="en-US" sz="2000" dirty="0" smtClean="0"/>
              <a:t>elected </a:t>
            </a:r>
            <a:r>
              <a:rPr lang="en-US" sz="2000" dirty="0"/>
              <a:t>91 papers from title and </a:t>
            </a:r>
            <a:r>
              <a:rPr lang="en-US" sz="2000" dirty="0" smtClean="0"/>
              <a:t>abstract screening </a:t>
            </a:r>
            <a:r>
              <a:rPr lang="en-US" sz="2000" dirty="0"/>
              <a:t>for full-text </a:t>
            </a:r>
            <a:r>
              <a:rPr lang="en-US" sz="2000" dirty="0" smtClean="0"/>
              <a:t>review</a:t>
            </a:r>
          </a:p>
          <a:p>
            <a:r>
              <a:rPr lang="en-US" sz="2000" dirty="0"/>
              <a:t>R</a:t>
            </a:r>
            <a:r>
              <a:rPr lang="en-US" sz="2000" dirty="0" smtClean="0"/>
              <a:t>etained </a:t>
            </a:r>
            <a:r>
              <a:rPr lang="en-US" sz="2000" dirty="0"/>
              <a:t>a total of 25 studies for </a:t>
            </a:r>
            <a:r>
              <a:rPr lang="en-US" sz="2000" dirty="0" smtClean="0"/>
              <a:t>inclusion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SELECTION AND ASSESMENT OF THE STUDIES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600" dirty="0" smtClean="0"/>
              <a:t>4 review </a:t>
            </a:r>
            <a:r>
              <a:rPr lang="en-US" sz="2600" dirty="0"/>
              <a:t>authors </a:t>
            </a:r>
            <a:r>
              <a:rPr lang="en-US" sz="2600" dirty="0" smtClean="0"/>
              <a:t>independently selected studies </a:t>
            </a:r>
            <a:r>
              <a:rPr lang="en-US" sz="2600" dirty="0"/>
              <a:t>for possible inclusion in the </a:t>
            </a:r>
            <a:r>
              <a:rPr lang="en-US" sz="2600" dirty="0" smtClean="0"/>
              <a:t>review</a:t>
            </a:r>
          </a:p>
          <a:p>
            <a:pPr marL="82296" indent="0">
              <a:buNone/>
            </a:pPr>
            <a:endParaRPr lang="en-US" sz="2600" dirty="0" smtClean="0"/>
          </a:p>
          <a:p>
            <a:r>
              <a:rPr lang="en-US" sz="2600" dirty="0" smtClean="0"/>
              <a:t>Independently reviewed </a:t>
            </a:r>
            <a:r>
              <a:rPr lang="en-US" sz="2600" dirty="0"/>
              <a:t>the titles and abstracts of trials identified </a:t>
            </a:r>
            <a:r>
              <a:rPr lang="en-US" sz="2600" dirty="0" err="1"/>
              <a:t>fromthe</a:t>
            </a:r>
            <a:r>
              <a:rPr lang="en-US" sz="2600" dirty="0"/>
              <a:t> search</a:t>
            </a:r>
            <a:r>
              <a:rPr lang="en-US" sz="2600" dirty="0" smtClean="0"/>
              <a:t>.</a:t>
            </a:r>
          </a:p>
          <a:p>
            <a:pPr marL="82296" indent="0">
              <a:buNone/>
            </a:pPr>
            <a:endParaRPr lang="en-US" sz="2600" dirty="0" smtClean="0"/>
          </a:p>
          <a:p>
            <a:r>
              <a:rPr lang="en-US" sz="2600" dirty="0" smtClean="0"/>
              <a:t> </a:t>
            </a:r>
            <a:r>
              <a:rPr lang="en-US" sz="2600" dirty="0"/>
              <a:t>review authors independently </a:t>
            </a:r>
            <a:r>
              <a:rPr lang="en-US" sz="2600" dirty="0" smtClean="0"/>
              <a:t>examined the </a:t>
            </a:r>
            <a:r>
              <a:rPr lang="en-US" sz="2600" dirty="0"/>
              <a:t>full text of all studies that they considered to be of </a:t>
            </a:r>
            <a:r>
              <a:rPr lang="en-US" sz="2600" dirty="0" smtClean="0"/>
              <a:t>possible relevance</a:t>
            </a:r>
            <a:r>
              <a:rPr lang="en-US" sz="2600" dirty="0"/>
              <a:t>. </a:t>
            </a:r>
            <a:endParaRPr lang="en-US" sz="2600" dirty="0" smtClean="0"/>
          </a:p>
          <a:p>
            <a:pPr marL="82296" indent="0">
              <a:buNone/>
            </a:pPr>
            <a:endParaRPr lang="en-US" sz="2600" dirty="0" smtClean="0"/>
          </a:p>
          <a:p>
            <a:r>
              <a:rPr lang="en-US" sz="2600" dirty="0" smtClean="0"/>
              <a:t>Each </a:t>
            </a:r>
            <a:r>
              <a:rPr lang="en-US" sz="2600" dirty="0"/>
              <a:t>review author compiled a list of studies that </a:t>
            </a:r>
            <a:r>
              <a:rPr lang="en-US" sz="2600" dirty="0" smtClean="0"/>
              <a:t>they believed </a:t>
            </a:r>
            <a:r>
              <a:rPr lang="en-US" sz="2600" dirty="0"/>
              <a:t>met the inclusion criteria</a:t>
            </a:r>
            <a:r>
              <a:rPr lang="en-US" sz="2600" dirty="0" smtClean="0"/>
              <a:t>.</a:t>
            </a:r>
          </a:p>
          <a:p>
            <a:pPr marL="82296" indent="0">
              <a:buNone/>
            </a:pPr>
            <a:endParaRPr lang="en-US" sz="2600" dirty="0" smtClean="0"/>
          </a:p>
          <a:p>
            <a:r>
              <a:rPr lang="en-US" sz="2600" dirty="0" smtClean="0"/>
              <a:t> </a:t>
            </a:r>
            <a:r>
              <a:rPr lang="en-US" sz="2600" dirty="0"/>
              <a:t>compared the contents </a:t>
            </a:r>
            <a:r>
              <a:rPr lang="en-US" sz="2600" dirty="0" smtClean="0"/>
              <a:t>of each </a:t>
            </a:r>
            <a:r>
              <a:rPr lang="en-US" sz="2600" dirty="0"/>
              <a:t>review author’s list, and discussed any discrepancies. </a:t>
            </a:r>
            <a:endParaRPr lang="en-US" sz="2600" dirty="0" smtClean="0"/>
          </a:p>
          <a:p>
            <a:pPr marL="82296" indent="0">
              <a:buNone/>
            </a:pPr>
            <a:endParaRPr lang="en-US" sz="2600" dirty="0" smtClean="0"/>
          </a:p>
          <a:p>
            <a:r>
              <a:rPr lang="en-US" sz="2600" dirty="0" smtClean="0"/>
              <a:t>Solved any </a:t>
            </a:r>
            <a:r>
              <a:rPr lang="en-US" sz="2600" dirty="0"/>
              <a:t>disagreement by discussion and consensus between </a:t>
            </a:r>
            <a:r>
              <a:rPr lang="en-US" sz="2600" dirty="0" smtClean="0"/>
              <a:t>all of </a:t>
            </a:r>
            <a:r>
              <a:rPr lang="en-US" sz="2600" dirty="0"/>
              <a:t>the review authors.</a:t>
            </a:r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Were selection and assessment of 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studies reproducible?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  <a:p>
            <a:r>
              <a:rPr lang="en-US" sz="2400" dirty="0" smtClean="0">
                <a:solidFill>
                  <a:srgbClr val="00B050"/>
                </a:solidFill>
              </a:rPr>
              <a:t>Yes </a:t>
            </a:r>
          </a:p>
          <a:p>
            <a:r>
              <a:rPr lang="en-US" sz="2400" dirty="0" smtClean="0"/>
              <a:t>More than one reviewer </a:t>
            </a:r>
          </a:p>
          <a:p>
            <a:r>
              <a:rPr lang="en-US" sz="2400" dirty="0" smtClean="0"/>
              <a:t>Pre planned formats for data extraction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"/>
            <a:ext cx="58674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498080" cy="914400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Did the review present results that </a:t>
            </a:r>
            <a:r>
              <a:rPr lang="en-US" sz="2800" dirty="0" smtClean="0">
                <a:solidFill>
                  <a:srgbClr val="00B0F0"/>
                </a:solidFill>
              </a:rPr>
              <a:t>are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ready </a:t>
            </a:r>
            <a:r>
              <a:rPr lang="en-US" sz="2800" dirty="0">
                <a:solidFill>
                  <a:srgbClr val="00B0F0"/>
                </a:solidFill>
              </a:rPr>
              <a:t>for clinical application</a:t>
            </a:r>
            <a:r>
              <a:rPr lang="en-US" sz="2800" dirty="0" smtClean="0">
                <a:solidFill>
                  <a:srgbClr val="00B0F0"/>
                </a:solidFill>
              </a:rPr>
              <a:t>?</a:t>
            </a:r>
            <a:br>
              <a:rPr lang="en-US" sz="2800" dirty="0" smtClean="0">
                <a:solidFill>
                  <a:srgbClr val="00B0F0"/>
                </a:solidFill>
              </a:rPr>
            </a:b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6388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Primary </a:t>
            </a:r>
            <a:r>
              <a:rPr lang="en-US" b="1" dirty="0" smtClean="0">
                <a:solidFill>
                  <a:srgbClr val="FF0000"/>
                </a:solidFill>
              </a:rPr>
              <a:t>outcomes</a:t>
            </a:r>
          </a:p>
          <a:p>
            <a:pPr marL="82296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82296" indent="0">
              <a:buNone/>
            </a:pPr>
            <a:r>
              <a:rPr lang="en-US" dirty="0"/>
              <a:t>1. Remission (by DSM or ICD or </a:t>
            </a:r>
            <a:r>
              <a:rPr lang="en-US" dirty="0" err="1"/>
              <a:t>trialist</a:t>
            </a:r>
            <a:r>
              <a:rPr lang="en-US" dirty="0"/>
              <a:t>-defined cut-off </a:t>
            </a:r>
            <a:r>
              <a:rPr lang="en-US" dirty="0" smtClean="0"/>
              <a:t>on </a:t>
            </a:r>
            <a:r>
              <a:rPr lang="en-US" dirty="0" err="1" smtClean="0"/>
              <a:t>standardised</a:t>
            </a:r>
            <a:r>
              <a:rPr lang="en-US" dirty="0" smtClean="0"/>
              <a:t> scale)</a:t>
            </a:r>
            <a:endParaRPr lang="en-US" dirty="0"/>
          </a:p>
          <a:p>
            <a:pPr marL="82296" indent="0">
              <a:buNone/>
            </a:pPr>
            <a:r>
              <a:rPr lang="en-US" dirty="0"/>
              <a:t>2. All-cause </a:t>
            </a:r>
            <a:r>
              <a:rPr lang="en-US" dirty="0" smtClean="0"/>
              <a:t>mortality</a:t>
            </a:r>
          </a:p>
          <a:p>
            <a:pPr marL="82296" indent="0">
              <a:buNone/>
            </a:pP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Secondary </a:t>
            </a:r>
            <a:r>
              <a:rPr lang="en-US" b="1" dirty="0" smtClean="0">
                <a:solidFill>
                  <a:srgbClr val="FF0000"/>
                </a:solidFill>
              </a:rPr>
              <a:t>outcomes</a:t>
            </a:r>
          </a:p>
          <a:p>
            <a:pPr marL="82296" indent="0">
              <a:buNone/>
            </a:pPr>
            <a:endParaRPr lang="en-US" b="1" dirty="0"/>
          </a:p>
          <a:p>
            <a:pPr marL="82296" indent="0">
              <a:buNone/>
            </a:pPr>
            <a:r>
              <a:rPr lang="en-US" dirty="0" smtClean="0"/>
              <a:t>1</a:t>
            </a:r>
            <a:r>
              <a:rPr lang="en-US" b="1" dirty="0" smtClean="0"/>
              <a:t>. </a:t>
            </a:r>
            <a:r>
              <a:rPr lang="en-US" dirty="0" smtClean="0"/>
              <a:t>Family </a:t>
            </a:r>
            <a:r>
              <a:rPr lang="en-US" dirty="0"/>
              <a:t>functioning as measured on </a:t>
            </a:r>
            <a:r>
              <a:rPr lang="en-US" dirty="0" err="1"/>
              <a:t>standardised</a:t>
            </a:r>
            <a:r>
              <a:rPr lang="en-US" dirty="0"/>
              <a:t>, </a:t>
            </a:r>
            <a:r>
              <a:rPr lang="en-US" dirty="0" smtClean="0"/>
              <a:t>validated and </a:t>
            </a:r>
            <a:r>
              <a:rPr lang="en-US" dirty="0"/>
              <a:t>reliable </a:t>
            </a:r>
            <a:r>
              <a:rPr lang="en-US" dirty="0" smtClean="0"/>
              <a:t>measures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2</a:t>
            </a:r>
            <a:r>
              <a:rPr lang="en-US" dirty="0"/>
              <a:t>. General functioning, measured by return to school or </a:t>
            </a:r>
            <a:r>
              <a:rPr lang="en-US" dirty="0" smtClean="0"/>
              <a:t>work, or </a:t>
            </a:r>
            <a:r>
              <a:rPr lang="en-US" dirty="0"/>
              <a:t>by general mental health functioning </a:t>
            </a:r>
            <a:r>
              <a:rPr lang="en-US" dirty="0" smtClean="0"/>
              <a:t>measures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3. Dropout (by rates per group during treatment</a:t>
            </a:r>
            <a:r>
              <a:rPr lang="en-US" dirty="0" smtClean="0"/>
              <a:t>)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4. Eating disorder psychopathology (evidence of </a:t>
            </a:r>
            <a:r>
              <a:rPr lang="en-US" dirty="0" smtClean="0"/>
              <a:t>ongoing preoccupation </a:t>
            </a:r>
            <a:r>
              <a:rPr lang="en-US" dirty="0"/>
              <a:t>with weight/shape/food/eating by eating-disorder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dirty="0" smtClean="0"/>
              <a:t>5</a:t>
            </a:r>
            <a:r>
              <a:rPr lang="en-US" sz="2400" dirty="0"/>
              <a:t>. Weight, </a:t>
            </a:r>
            <a:endParaRPr lang="en-US" sz="2400" dirty="0" smtClean="0"/>
          </a:p>
          <a:p>
            <a:pPr marL="82296" indent="0">
              <a:buNone/>
            </a:pPr>
            <a:r>
              <a:rPr lang="en-US" sz="2400" dirty="0" smtClean="0"/>
              <a:t>6</a:t>
            </a:r>
            <a:r>
              <a:rPr lang="en-US" sz="2400" dirty="0"/>
              <a:t>. Relapse (by DSM or ICD or </a:t>
            </a:r>
            <a:r>
              <a:rPr lang="en-US" sz="2400" dirty="0" err="1"/>
              <a:t>trialist</a:t>
            </a:r>
            <a:r>
              <a:rPr lang="en-US" sz="2400" dirty="0"/>
              <a:t>-defined </a:t>
            </a:r>
            <a:r>
              <a:rPr lang="en-US" sz="2400" dirty="0" smtClean="0"/>
              <a:t>criteria)</a:t>
            </a:r>
            <a:endParaRPr lang="en-US" sz="2400" dirty="0"/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Classified </a:t>
            </a:r>
            <a:r>
              <a:rPr lang="en-US" sz="2400" dirty="0"/>
              <a:t>outcomes as</a:t>
            </a:r>
            <a:r>
              <a:rPr lang="en-US" sz="2400" dirty="0" smtClean="0"/>
              <a:t>:</a:t>
            </a:r>
          </a:p>
          <a:p>
            <a:pPr marL="82296" indent="0">
              <a:buNone/>
            </a:pPr>
            <a:endParaRPr lang="en-US" sz="2400" dirty="0" smtClean="0"/>
          </a:p>
          <a:p>
            <a:pPr marL="82296" indent="0">
              <a:buNone/>
            </a:pPr>
            <a:r>
              <a:rPr lang="en-US" sz="2400" dirty="0" smtClean="0"/>
              <a:t>1</a:t>
            </a:r>
            <a:r>
              <a:rPr lang="en-US" sz="2400" dirty="0"/>
              <a:t>) immediate </a:t>
            </a:r>
            <a:r>
              <a:rPr lang="en-US" sz="2400" dirty="0" smtClean="0"/>
              <a:t>post-intervention</a:t>
            </a:r>
          </a:p>
          <a:p>
            <a:pPr marL="82296" indent="0">
              <a:buNone/>
            </a:pPr>
            <a:r>
              <a:rPr lang="en-US" sz="2400" dirty="0" smtClean="0"/>
              <a:t>2) short-term </a:t>
            </a:r>
            <a:r>
              <a:rPr lang="en-US" sz="2400" dirty="0"/>
              <a:t>(&lt; 12 months) </a:t>
            </a:r>
            <a:r>
              <a:rPr lang="en-US" sz="2400" dirty="0" smtClean="0"/>
              <a:t>follow-up</a:t>
            </a:r>
          </a:p>
          <a:p>
            <a:pPr marL="82296" indent="0">
              <a:buNone/>
            </a:pPr>
            <a:r>
              <a:rPr lang="en-US" sz="2400" dirty="0" smtClean="0"/>
              <a:t>3</a:t>
            </a:r>
            <a:r>
              <a:rPr lang="en-US" sz="2400" dirty="0"/>
              <a:t>) long-term (&gt; </a:t>
            </a:r>
            <a:r>
              <a:rPr lang="en-US" sz="2400" dirty="0" smtClean="0"/>
              <a:t>12 months</a:t>
            </a:r>
            <a:r>
              <a:rPr lang="en-US" sz="2400" dirty="0"/>
              <a:t>) follow-up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7888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Did the review provide a rating for</a:t>
            </a:r>
            <a:br>
              <a:rPr lang="en-US" sz="2800" dirty="0">
                <a:solidFill>
                  <a:srgbClr val="00B0F0"/>
                </a:solidFill>
              </a:rPr>
            </a:br>
            <a:r>
              <a:rPr lang="en-US" sz="2800" dirty="0">
                <a:solidFill>
                  <a:srgbClr val="00B0F0"/>
                </a:solidFill>
              </a:rPr>
              <a:t>confidence in effect estimates or </a:t>
            </a:r>
            <a:r>
              <a:rPr lang="en-US" sz="2800" dirty="0" smtClean="0">
                <a:solidFill>
                  <a:srgbClr val="00B0F0"/>
                </a:solidFill>
              </a:rPr>
              <a:t>provide the </a:t>
            </a:r>
            <a:r>
              <a:rPr lang="en-US" sz="2800" dirty="0">
                <a:solidFill>
                  <a:srgbClr val="00B0F0"/>
                </a:solidFill>
              </a:rPr>
              <a:t>information I need to </a:t>
            </a:r>
            <a:r>
              <a:rPr lang="en-US" sz="2800" dirty="0" smtClean="0">
                <a:solidFill>
                  <a:srgbClr val="00B0F0"/>
                </a:solidFill>
              </a:rPr>
              <a:t>evaluate confidence?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590800"/>
            <a:ext cx="7498080" cy="3657600"/>
          </a:xfrm>
        </p:spPr>
        <p:txBody>
          <a:bodyPr/>
          <a:lstStyle/>
          <a:p>
            <a:pPr marL="82296" indent="0">
              <a:buNone/>
            </a:pPr>
            <a:r>
              <a:rPr lang="en-US" dirty="0" smtClean="0"/>
              <a:t>Yes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06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ASSESMENT OF RISK OF BIAS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Two of four review authors independently assessed the risks </a:t>
            </a:r>
            <a:r>
              <a:rPr lang="en-US" sz="2400" dirty="0" smtClean="0"/>
              <a:t>of bias </a:t>
            </a:r>
            <a:r>
              <a:rPr lang="en-US" sz="2400" dirty="0"/>
              <a:t>of each of the included trials using a descriptive </a:t>
            </a:r>
            <a:r>
              <a:rPr lang="en-US" sz="2400" dirty="0" smtClean="0"/>
              <a:t>approach of the </a:t>
            </a:r>
            <a:r>
              <a:rPr lang="en-US" sz="2400" i="1" dirty="0"/>
              <a:t>Cochrane Handbook for Systematic Reviews </a:t>
            </a:r>
            <a:r>
              <a:rPr lang="en-US" sz="2400" i="1" dirty="0" smtClean="0"/>
              <a:t>of Interventions</a:t>
            </a:r>
          </a:p>
          <a:p>
            <a:pPr marL="82296" indent="0">
              <a:buNone/>
            </a:pPr>
            <a:endParaRPr lang="en-US" sz="2400" i="1" dirty="0" smtClean="0"/>
          </a:p>
          <a:p>
            <a:r>
              <a:rPr lang="en-US" sz="2400" dirty="0"/>
              <a:t>G</a:t>
            </a:r>
            <a:r>
              <a:rPr lang="en-US" sz="2400" dirty="0" smtClean="0"/>
              <a:t>raded </a:t>
            </a:r>
            <a:r>
              <a:rPr lang="en-US" sz="2400" dirty="0"/>
              <a:t>each criterion as low risk of bias, high risk of bias </a:t>
            </a:r>
            <a:r>
              <a:rPr lang="en-US" sz="2400" dirty="0" smtClean="0"/>
              <a:t>or unclear </a:t>
            </a:r>
            <a:r>
              <a:rPr lang="en-US" sz="2400" dirty="0"/>
              <a:t>risk of </a:t>
            </a:r>
            <a:r>
              <a:rPr lang="en-US" sz="2400" dirty="0" smtClean="0"/>
              <a:t>bias</a:t>
            </a:r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/>
              <a:t>R</a:t>
            </a:r>
            <a:r>
              <a:rPr lang="en-US" sz="2400" dirty="0" smtClean="0"/>
              <a:t>eview </a:t>
            </a:r>
            <a:r>
              <a:rPr lang="en-US" sz="2400" dirty="0"/>
              <a:t>authors discussed any disagreement in the assessment </a:t>
            </a:r>
            <a:r>
              <a:rPr lang="en-US" sz="2400" dirty="0" smtClean="0"/>
              <a:t>of risks </a:t>
            </a:r>
            <a:r>
              <a:rPr lang="en-US" sz="2400" dirty="0"/>
              <a:t>of bias to reach a consensus.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00200"/>
            <a:ext cx="3657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66"/>
            <a:ext cx="5562600" cy="674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What is the risk of bias across all the studies?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en-US" dirty="0" smtClean="0"/>
          </a:p>
          <a:p>
            <a:r>
              <a:rPr lang="en-US" sz="2400" dirty="0" smtClean="0"/>
              <a:t>Predominantly unclear and high risk </a:t>
            </a:r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/>
              <a:t>no or unclear information was </a:t>
            </a:r>
            <a:r>
              <a:rPr lang="en-US" sz="2400" dirty="0" smtClean="0"/>
              <a:t>provided about </a:t>
            </a:r>
            <a:r>
              <a:rPr lang="en-US" sz="2400" dirty="0"/>
              <a:t>whether a random sequence was generated for </a:t>
            </a:r>
            <a:r>
              <a:rPr lang="en-US" sz="2400" dirty="0" smtClean="0"/>
              <a:t>allocation</a:t>
            </a:r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/>
              <a:t>B</a:t>
            </a:r>
            <a:r>
              <a:rPr lang="en-US" sz="2400" dirty="0" smtClean="0"/>
              <a:t>linding of patients – not possible</a:t>
            </a:r>
          </a:p>
          <a:p>
            <a:pPr marL="82296" indent="0">
              <a:buNone/>
            </a:pPr>
            <a:endParaRPr lang="en-US" sz="2400" dirty="0"/>
          </a:p>
          <a:p>
            <a:r>
              <a:rPr lang="en-US" sz="2400" dirty="0" smtClean="0"/>
              <a:t>For </a:t>
            </a:r>
            <a:r>
              <a:rPr lang="en-US" sz="2400" dirty="0"/>
              <a:t>clinician-rated outcomes blinding </a:t>
            </a:r>
            <a:r>
              <a:rPr lang="en-US" sz="2400" dirty="0" smtClean="0"/>
              <a:t>was not </a:t>
            </a:r>
            <a:r>
              <a:rPr lang="en-US" sz="2400" dirty="0"/>
              <a:t>carried out, or was unmasked, in three trials </a:t>
            </a:r>
            <a:r>
              <a:rPr lang="en-US" sz="2400" dirty="0" smtClean="0"/>
              <a:t>, was </a:t>
            </a:r>
            <a:r>
              <a:rPr lang="en-US" sz="2400" dirty="0"/>
              <a:t>unclear </a:t>
            </a:r>
            <a:r>
              <a:rPr lang="en-US" sz="2400" dirty="0" smtClean="0"/>
              <a:t>16 trials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Do the systematic review population, intervention, comparison, and outcomes fit the patient at hand ?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sz="2000" dirty="0" smtClean="0"/>
              <a:t>Baseline imbalances </a:t>
            </a:r>
            <a:r>
              <a:rPr lang="en-US" sz="2000" dirty="0"/>
              <a:t>for particular core </a:t>
            </a:r>
            <a:r>
              <a:rPr lang="en-US" sz="2000" dirty="0" smtClean="0"/>
              <a:t>characteristics</a:t>
            </a:r>
          </a:p>
          <a:p>
            <a:r>
              <a:rPr lang="en-US" sz="2000" dirty="0"/>
              <a:t>small sample sizes </a:t>
            </a:r>
            <a:r>
              <a:rPr lang="en-US" sz="2000" dirty="0" smtClean="0"/>
              <a:t>&lt;30 participants</a:t>
            </a:r>
            <a:endParaRPr lang="en-US" sz="2000" dirty="0"/>
          </a:p>
          <a:p>
            <a:r>
              <a:rPr lang="en-US" sz="2000" dirty="0"/>
              <a:t>unspecified </a:t>
            </a:r>
            <a:r>
              <a:rPr lang="en-US" sz="2000" dirty="0" smtClean="0"/>
              <a:t>treatment dosages/durations</a:t>
            </a:r>
          </a:p>
          <a:p>
            <a:r>
              <a:rPr lang="en-US" sz="2000" dirty="0"/>
              <a:t>potential </a:t>
            </a:r>
            <a:r>
              <a:rPr lang="en-US" sz="2000" dirty="0" smtClean="0"/>
              <a:t>contamination from the </a:t>
            </a:r>
            <a:r>
              <a:rPr lang="en-US" sz="2000" dirty="0"/>
              <a:t>same </a:t>
            </a:r>
            <a:r>
              <a:rPr lang="en-US" sz="2000" dirty="0" smtClean="0"/>
              <a:t>therapist </a:t>
            </a:r>
            <a:r>
              <a:rPr lang="en-US" sz="2000" dirty="0"/>
              <a:t>conducting both types of therapy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Are the results inconsistent across</a:t>
            </a:r>
            <a:br>
              <a:rPr lang="en-US" sz="3600" dirty="0">
                <a:solidFill>
                  <a:srgbClr val="00B0F0"/>
                </a:solidFill>
              </a:rPr>
            </a:br>
            <a:r>
              <a:rPr lang="en-US" sz="3600" dirty="0">
                <a:solidFill>
                  <a:srgbClr val="00B0F0"/>
                </a:solidFill>
              </a:rPr>
              <a:t>studies (i.e., inconsistency</a:t>
            </a:r>
            <a:r>
              <a:rPr lang="en-US" sz="3600" dirty="0" smtClean="0">
                <a:solidFill>
                  <a:srgbClr val="00B0F0"/>
                </a:solidFill>
              </a:rPr>
              <a:t>)?</a:t>
            </a:r>
            <a:r>
              <a:rPr lang="en-US" dirty="0" smtClean="0">
                <a:solidFill>
                  <a:srgbClr val="00B0F0"/>
                </a:solidFill>
              </a:rPr>
              <a:t/>
            </a:r>
            <a:br>
              <a:rPr lang="en-US" dirty="0" smtClean="0">
                <a:solidFill>
                  <a:srgbClr val="00B0F0"/>
                </a:solidFill>
              </a:rPr>
            </a:b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nconsistencies </a:t>
            </a:r>
            <a:r>
              <a:rPr lang="en-US" sz="2400" dirty="0"/>
              <a:t>between the description of the </a:t>
            </a:r>
            <a:r>
              <a:rPr lang="en-US" sz="2400" dirty="0" smtClean="0"/>
              <a:t>results in </a:t>
            </a:r>
            <a:r>
              <a:rPr lang="en-US" sz="2400" dirty="0"/>
              <a:t>the text, and the actual outcome data given in tables (</a:t>
            </a:r>
            <a:r>
              <a:rPr lang="en-US" sz="2400" dirty="0" smtClean="0"/>
              <a:t>Ball 2004</a:t>
            </a:r>
            <a:r>
              <a:rPr lang="en-US" sz="2400" dirty="0"/>
              <a:t>; Crisp 1991; Dare 2001</a:t>
            </a:r>
            <a:r>
              <a:rPr lang="en-US" sz="2400" dirty="0" smtClean="0"/>
              <a:t>)</a:t>
            </a:r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I</a:t>
            </a:r>
            <a:r>
              <a:rPr lang="en-US" sz="2400" dirty="0" smtClean="0"/>
              <a:t>nconsistencies </a:t>
            </a:r>
            <a:r>
              <a:rPr lang="en-US" sz="2400" dirty="0"/>
              <a:t>in the </a:t>
            </a:r>
            <a:r>
              <a:rPr lang="en-US" sz="2400" dirty="0" smtClean="0"/>
              <a:t>participant numbers </a:t>
            </a:r>
            <a:r>
              <a:rPr lang="en-US" sz="2400" dirty="0"/>
              <a:t>reported for various outcome measures </a:t>
            </a:r>
            <a:r>
              <a:rPr lang="en-US" sz="2400" dirty="0" smtClean="0"/>
              <a:t>throughout </a:t>
            </a:r>
            <a:r>
              <a:rPr lang="de-DE" sz="2400" dirty="0" smtClean="0"/>
              <a:t>trials </a:t>
            </a:r>
            <a:r>
              <a:rPr lang="de-DE" sz="2400" dirty="0"/>
              <a:t>(Besharat 2001; Dare 2001; Robin 1999; Russell 1987).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5984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What are the overall results of the review?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931" y="1447800"/>
            <a:ext cx="7399688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852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46482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419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4419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837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4958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"/>
            <a:ext cx="4648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5" y="3505200"/>
            <a:ext cx="473392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655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732497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185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106" y="1447800"/>
            <a:ext cx="7309338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844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666799"/>
            <a:ext cx="7499350" cy="4362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026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Is there a high likelihood of </a:t>
            </a:r>
            <a:r>
              <a:rPr lang="en-US" dirty="0" smtClean="0">
                <a:solidFill>
                  <a:srgbClr val="00B0F0"/>
                </a:solidFill>
              </a:rPr>
              <a:t>publication bias</a:t>
            </a:r>
            <a:r>
              <a:rPr lang="en-US" dirty="0">
                <a:solidFill>
                  <a:srgbClr val="00B0F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/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Do </a:t>
            </a:r>
            <a:r>
              <a:rPr lang="en-US" dirty="0">
                <a:solidFill>
                  <a:srgbClr val="00B0F0"/>
                </a:solidFill>
              </a:rPr>
              <a:t>you consider the magnitude of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treatment effect large </a:t>
            </a:r>
            <a:r>
              <a:rPr lang="en-US" dirty="0" smtClean="0">
                <a:solidFill>
                  <a:srgbClr val="00B0F0"/>
                </a:solidFill>
              </a:rPr>
              <a:t>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Remission in family therapy versus standard therapy</a:t>
            </a:r>
          </a:p>
          <a:p>
            <a:endParaRPr lang="en-US" sz="2400" b="1" dirty="0"/>
          </a:p>
          <a:p>
            <a:r>
              <a:rPr lang="en-US" sz="2400" dirty="0"/>
              <a:t>R</a:t>
            </a:r>
            <a:r>
              <a:rPr lang="en-US" sz="2400" dirty="0" smtClean="0"/>
              <a:t>isk ratio (RR</a:t>
            </a:r>
            <a:r>
              <a:rPr lang="en-US" sz="2400" dirty="0"/>
              <a:t>) </a:t>
            </a:r>
            <a:r>
              <a:rPr lang="en-US" sz="2400" dirty="0" smtClean="0"/>
              <a:t>3.50</a:t>
            </a:r>
          </a:p>
          <a:p>
            <a:r>
              <a:rPr lang="en-US" sz="2400" dirty="0" smtClean="0"/>
              <a:t>95</a:t>
            </a:r>
            <a:r>
              <a:rPr lang="en-US" sz="2400" dirty="0"/>
              <a:t>% confidence interval </a:t>
            </a:r>
            <a:r>
              <a:rPr lang="en-US" sz="2400" dirty="0" smtClean="0"/>
              <a:t>1.49 </a:t>
            </a:r>
            <a:r>
              <a:rPr lang="en-US" sz="2400" dirty="0"/>
              <a:t>to 8.23</a:t>
            </a:r>
          </a:p>
        </p:txBody>
      </p:sp>
    </p:spTree>
    <p:extLst>
      <p:ext uri="{BB962C8B-B14F-4D97-AF65-F5344CB8AC3E}">
        <p14:creationId xmlns:p14="http://schemas.microsoft.com/office/powerpoint/2010/main" val="25724764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806</TotalTime>
  <Words>1143</Words>
  <Application>Microsoft Office PowerPoint</Application>
  <PresentationFormat>On-screen Show (4:3)</PresentationFormat>
  <Paragraphs>163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Solstice</vt:lpstr>
      <vt:lpstr>CRITICAL APPRAISAL OF SYSTEMATIC REVIEW</vt:lpstr>
      <vt:lpstr>Background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SELECTION AND ASSESMENT OF THE STUDIES  </vt:lpstr>
      <vt:lpstr>Were selection and assessment of  studies reproducible?</vt:lpstr>
      <vt:lpstr>PowerPoint Presentation</vt:lpstr>
      <vt:lpstr>Did the review present results that are ready for clinical application? </vt:lpstr>
      <vt:lpstr>PowerPoint Presentation</vt:lpstr>
      <vt:lpstr>Did the review provide a rating for confidence in effect estimates or provide the information I need to evaluate confidence?</vt:lpstr>
      <vt:lpstr>ASSESMENT OF RISK OF BIAS </vt:lpstr>
      <vt:lpstr>PowerPoint Presentation</vt:lpstr>
      <vt:lpstr>What is the risk of bias across all the studies?</vt:lpstr>
      <vt:lpstr>PowerPoint Presentation</vt:lpstr>
      <vt:lpstr>Are the results inconsistent across studies (i.e., inconsistency)?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 there a high likelihood of publication bias?</vt:lpstr>
      <vt:lpstr> Do you consider the magnitude of treatment effect large ? </vt:lpstr>
    </vt:vector>
  </TitlesOfParts>
  <Company>VELLORE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cmc</dc:creator>
  <cp:lastModifiedBy>User</cp:lastModifiedBy>
  <cp:revision>70</cp:revision>
  <dcterms:created xsi:type="dcterms:W3CDTF">2018-12-18T04:11:04Z</dcterms:created>
  <dcterms:modified xsi:type="dcterms:W3CDTF">2019-02-07T03:12:30Z</dcterms:modified>
</cp:coreProperties>
</file>