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8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4" r:id="rId17"/>
    <p:sldId id="270" r:id="rId18"/>
    <p:sldId id="271" r:id="rId19"/>
    <p:sldId id="272" r:id="rId20"/>
    <p:sldId id="288" r:id="rId21"/>
    <p:sldId id="289" r:id="rId22"/>
    <p:sldId id="273" r:id="rId23"/>
    <p:sldId id="274" r:id="rId24"/>
    <p:sldId id="275" r:id="rId25"/>
    <p:sldId id="28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94" r:id="rId34"/>
    <p:sldId id="296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573" y="-26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3181350"/>
            <a:ext cx="84010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343400"/>
            <a:ext cx="287215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858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Anticholinergic </a:t>
            </a:r>
            <a:r>
              <a:rPr lang="en-GB" sz="3200" dirty="0"/>
              <a:t>drugs block the neurotransmitter acetylcholine in the central or peripheral nervous system, and have diverse actions depending on the </a:t>
            </a:r>
            <a:r>
              <a:rPr lang="en-GB" sz="3200" dirty="0" smtClean="0"/>
              <a:t>site.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6030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81313"/>
            <a:ext cx="8610600" cy="351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461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estimate the association between 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duration and level of exposure to different classes of anticholinergic drugs </a:t>
            </a:r>
            <a:endParaRPr lang="en-GB" dirty="0"/>
          </a:p>
          <a:p>
            <a:pPr marL="6858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AND</a:t>
            </a:r>
            <a:endParaRPr lang="en-GB" dirty="0"/>
          </a:p>
          <a:p>
            <a:r>
              <a:rPr lang="en-GB" dirty="0"/>
              <a:t>S</a:t>
            </a:r>
            <a:r>
              <a:rPr lang="en-GB" dirty="0" smtClean="0"/>
              <a:t>ubsequent </a:t>
            </a:r>
            <a:r>
              <a:rPr lang="en-GB" dirty="0"/>
              <a:t>incident dementia.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0491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</a:t>
            </a:r>
            <a:r>
              <a:rPr lang="en-IN" dirty="0" smtClean="0"/>
              <a:t>ested </a:t>
            </a:r>
            <a:r>
              <a:rPr lang="en-IN" dirty="0"/>
              <a:t>case-control study </a:t>
            </a:r>
            <a:endParaRPr lang="en-IN" dirty="0" smtClean="0"/>
          </a:p>
          <a:p>
            <a:endParaRPr lang="en-IN" dirty="0" smtClean="0"/>
          </a:p>
          <a:p>
            <a:r>
              <a:rPr lang="en-GB" dirty="0"/>
              <a:t>D</a:t>
            </a:r>
            <a:r>
              <a:rPr lang="en-GB" dirty="0" smtClean="0"/>
              <a:t>ata : </a:t>
            </a:r>
            <a:r>
              <a:rPr lang="en-GB" dirty="0"/>
              <a:t>Clinical Practice Research </a:t>
            </a:r>
            <a:r>
              <a:rPr lang="en-GB" dirty="0" err="1"/>
              <a:t>Datalink</a:t>
            </a:r>
            <a:r>
              <a:rPr lang="en-GB" dirty="0"/>
              <a:t> (CPRD), which includes </a:t>
            </a:r>
            <a:r>
              <a:rPr lang="en-GB" dirty="0" smtClean="0"/>
              <a:t>records </a:t>
            </a:r>
            <a:r>
              <a:rPr lang="en-GB" dirty="0"/>
              <a:t>for more than 11.3 million patients from 674 primary care practices in the UK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736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024744" cy="1143000"/>
          </a:xfrm>
        </p:spPr>
        <p:txBody>
          <a:bodyPr/>
          <a:lstStyle/>
          <a:p>
            <a:r>
              <a:rPr lang="en-GB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219200"/>
            <a:ext cx="7948108" cy="5410200"/>
          </a:xfrm>
        </p:spPr>
        <p:txBody>
          <a:bodyPr>
            <a:normAutofit/>
          </a:bodyPr>
          <a:lstStyle/>
          <a:p>
            <a:endParaRPr lang="en-GB" dirty="0"/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Cases</a:t>
            </a:r>
            <a:r>
              <a:rPr lang="en-GB" dirty="0" smtClean="0"/>
              <a:t>: </a:t>
            </a:r>
            <a:r>
              <a:rPr lang="en-GB" dirty="0"/>
              <a:t> </a:t>
            </a:r>
            <a:r>
              <a:rPr lang="en-GB" dirty="0" smtClean="0"/>
              <a:t>Age: 65-99 </a:t>
            </a:r>
            <a:r>
              <a:rPr lang="en-GB" dirty="0"/>
              <a:t>with a recorded diagnosis of </a:t>
            </a:r>
            <a:r>
              <a:rPr lang="en-GB" dirty="0" smtClean="0"/>
              <a:t>dementia</a:t>
            </a:r>
          </a:p>
          <a:p>
            <a:pPr marL="365760" lvl="1" indent="0">
              <a:buNone/>
            </a:pPr>
            <a:r>
              <a:rPr lang="en-GB" dirty="0" smtClean="0"/>
              <a:t>   </a:t>
            </a:r>
            <a:r>
              <a:rPr lang="en-GB" dirty="0" err="1" smtClean="0"/>
              <a:t>Upto</a:t>
            </a:r>
            <a:r>
              <a:rPr lang="en-GB" dirty="0" smtClean="0"/>
              <a:t> standard (UTS) data available for 6 years   prior 	to </a:t>
            </a:r>
            <a:r>
              <a:rPr lang="en-GB" dirty="0" err="1" smtClean="0"/>
              <a:t>enrollment</a:t>
            </a:r>
            <a:endParaRPr lang="en-GB" dirty="0" smtClean="0"/>
          </a:p>
          <a:p>
            <a:pPr marL="365760" lvl="1" indent="0">
              <a:buNone/>
            </a:pPr>
            <a:endParaRPr lang="en-GB" dirty="0"/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Controls</a:t>
            </a:r>
            <a:r>
              <a:rPr lang="en-GB" dirty="0" smtClean="0"/>
              <a:t>: Patients </a:t>
            </a:r>
            <a:r>
              <a:rPr lang="en-GB" dirty="0"/>
              <a:t>who have not been </a:t>
            </a:r>
            <a:r>
              <a:rPr lang="en-GB" dirty="0" smtClean="0"/>
              <a:t>diagnosed </a:t>
            </a:r>
            <a:r>
              <a:rPr lang="en-GB" dirty="0"/>
              <a:t>to have </a:t>
            </a:r>
            <a:r>
              <a:rPr lang="en-GB" dirty="0" smtClean="0"/>
              <a:t>dementia</a:t>
            </a:r>
          </a:p>
          <a:p>
            <a:pPr lvl="1"/>
            <a:endParaRPr lang="en-GB" dirty="0" smtClean="0"/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Exposure</a:t>
            </a:r>
            <a:r>
              <a:rPr lang="en-GB" dirty="0"/>
              <a:t>:  Drugs with anticholinergic </a:t>
            </a:r>
            <a:r>
              <a:rPr lang="en-GB" dirty="0" smtClean="0"/>
              <a:t>property</a:t>
            </a:r>
          </a:p>
          <a:p>
            <a:pPr lvl="1"/>
            <a:endParaRPr lang="en-GB" dirty="0" smtClean="0"/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Outcome:</a:t>
            </a:r>
            <a:r>
              <a:rPr lang="en-GB" dirty="0" smtClean="0"/>
              <a:t> </a:t>
            </a:r>
            <a:r>
              <a:rPr lang="en-GB" dirty="0"/>
              <a:t>Odds ratios for incident dementia, adjusted for a range of demographic and health related covariates.</a:t>
            </a:r>
            <a:endParaRPr lang="en-GB" dirty="0"/>
          </a:p>
          <a:p>
            <a:pPr lvl="1"/>
            <a:endParaRPr lang="en-GB" dirty="0"/>
          </a:p>
          <a:p>
            <a:pPr marL="365760" lvl="1" indent="0">
              <a:buNone/>
            </a:pPr>
            <a:endParaRPr lang="en-GB" dirty="0" smtClean="0"/>
          </a:p>
          <a:p>
            <a:pPr marL="365760" lvl="1" indent="0">
              <a:buNone/>
            </a:pPr>
            <a:endParaRPr lang="en-GB" dirty="0"/>
          </a:p>
          <a:p>
            <a:pPr marL="365760" lvl="1" indent="0">
              <a:buNone/>
            </a:pPr>
            <a:endParaRPr lang="en-GB" dirty="0" smtClean="0"/>
          </a:p>
          <a:p>
            <a:pPr marL="365760" lvl="1" indent="0">
              <a:buNone/>
            </a:pPr>
            <a:endParaRPr lang="en-GB" dirty="0" smtClean="0"/>
          </a:p>
          <a:p>
            <a:pPr lvl="1"/>
            <a:endParaRPr lang="en-GB" dirty="0"/>
          </a:p>
          <a:p>
            <a:pPr marL="365760" lvl="1" indent="0">
              <a:buNone/>
            </a:pPr>
            <a:endParaRPr lang="en-GB" dirty="0" smtClean="0"/>
          </a:p>
          <a:p>
            <a:endParaRPr lang="en-GB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990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 of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en-GB" dirty="0" smtClean="0"/>
              <a:t>ementia : presence </a:t>
            </a:r>
            <a:r>
              <a:rPr lang="en-GB" dirty="0"/>
              <a:t>in the patient’s record of any </a:t>
            </a:r>
            <a:r>
              <a:rPr lang="en-GB" dirty="0" smtClean="0"/>
              <a:t>read </a:t>
            </a:r>
            <a:r>
              <a:rPr lang="en-GB" dirty="0"/>
              <a:t>codes for dementia as a diagnosis, symptom, or referral, or prescription for a cognitive enhancer (</a:t>
            </a:r>
            <a:r>
              <a:rPr lang="en-GB" dirty="0" err="1"/>
              <a:t>memantine</a:t>
            </a:r>
            <a:r>
              <a:rPr lang="en-GB" dirty="0"/>
              <a:t>, donepezil, </a:t>
            </a:r>
            <a:r>
              <a:rPr lang="en-GB" dirty="0" err="1"/>
              <a:t>rivastigmine</a:t>
            </a:r>
            <a:r>
              <a:rPr lang="en-GB" dirty="0"/>
              <a:t>, </a:t>
            </a:r>
            <a:r>
              <a:rPr lang="en-GB" dirty="0" err="1"/>
              <a:t>galantamine</a:t>
            </a:r>
            <a:r>
              <a:rPr lang="en-GB" dirty="0"/>
              <a:t>, or </a:t>
            </a:r>
            <a:r>
              <a:rPr lang="en-GB" dirty="0" err="1"/>
              <a:t>tacrine</a:t>
            </a:r>
            <a:r>
              <a:rPr lang="en-GB" dirty="0"/>
              <a:t>) if a code for a diagnosis of dementia was recorded within 12 months.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2967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motor neurone </a:t>
            </a:r>
            <a:r>
              <a:rPr lang="en-GB" dirty="0" smtClean="0"/>
              <a:t>disease</a:t>
            </a:r>
          </a:p>
          <a:p>
            <a:r>
              <a:rPr lang="en-GB" dirty="0" smtClean="0"/>
              <a:t> </a:t>
            </a:r>
            <a:r>
              <a:rPr lang="en-GB" dirty="0"/>
              <a:t>HIV or </a:t>
            </a:r>
            <a:r>
              <a:rPr lang="en-GB" dirty="0" smtClean="0"/>
              <a:t>AIDS</a:t>
            </a:r>
          </a:p>
          <a:p>
            <a:r>
              <a:rPr lang="en-GB" dirty="0" smtClean="0"/>
              <a:t> </a:t>
            </a:r>
            <a:r>
              <a:rPr lang="en-GB" dirty="0"/>
              <a:t>multiple </a:t>
            </a:r>
            <a:r>
              <a:rPr lang="en-GB" dirty="0" smtClean="0"/>
              <a:t>sclerosis</a:t>
            </a:r>
          </a:p>
          <a:p>
            <a:r>
              <a:rPr lang="en-GB" dirty="0" smtClean="0"/>
              <a:t> </a:t>
            </a:r>
            <a:r>
              <a:rPr lang="en-GB" dirty="0"/>
              <a:t>Down’s </a:t>
            </a:r>
            <a:r>
              <a:rPr lang="en-GB" dirty="0" smtClean="0"/>
              <a:t>syndrome</a:t>
            </a:r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alcohol abuse before diagnosis of dementia.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5578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D</a:t>
            </a:r>
            <a:r>
              <a:rPr lang="en-GB" dirty="0" smtClean="0"/>
              <a:t>iagnosis </a:t>
            </a:r>
            <a:r>
              <a:rPr lang="en-GB" dirty="0"/>
              <a:t>of dementia date </a:t>
            </a:r>
            <a:r>
              <a:rPr lang="en-GB" dirty="0" smtClean="0"/>
              <a:t>:index date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E</a:t>
            </a:r>
            <a:r>
              <a:rPr lang="en-GB" dirty="0" smtClean="0"/>
              <a:t>ach </a:t>
            </a:r>
            <a:r>
              <a:rPr lang="en-GB" dirty="0"/>
              <a:t>case was matched to a maximum of seven </a:t>
            </a:r>
            <a:r>
              <a:rPr lang="en-GB" dirty="0" smtClean="0"/>
              <a:t>controls</a:t>
            </a:r>
          </a:p>
          <a:p>
            <a:endParaRPr lang="en-GB" dirty="0"/>
          </a:p>
          <a:p>
            <a:r>
              <a:rPr lang="en-GB" dirty="0"/>
              <a:t>M</a:t>
            </a:r>
            <a:r>
              <a:rPr lang="en-GB" dirty="0" smtClean="0"/>
              <a:t>atched </a:t>
            </a:r>
            <a:r>
              <a:rPr lang="en-GB" dirty="0"/>
              <a:t>on sex, year of </a:t>
            </a:r>
            <a:r>
              <a:rPr lang="en-GB" dirty="0" smtClean="0"/>
              <a:t>birth, </a:t>
            </a:r>
            <a:r>
              <a:rPr lang="en-GB" dirty="0"/>
              <a:t>years of UTS data history, and area level deprivation measured by the index of multiple deprivation quintile of each practice based on its </a:t>
            </a:r>
            <a:r>
              <a:rPr lang="en-GB" dirty="0" smtClean="0"/>
              <a:t>postcode.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015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Sampling method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</a:t>
            </a:r>
            <a:r>
              <a:rPr lang="en-GB" dirty="0" smtClean="0"/>
              <a:t>ncidence density sampling to select controls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2631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Drug exposure period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DEP was defined for each case-control group, starting at least one year after the UTS date and ending four years before the index date.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732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024744" cy="1143000"/>
          </a:xfrm>
        </p:spPr>
        <p:txBody>
          <a:bodyPr/>
          <a:lstStyle/>
          <a:p>
            <a:r>
              <a:rPr lang="en-GB" dirty="0" smtClean="0"/>
              <a:t>Drug exposure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51816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Anticholinergic Cognitive Burden (ACB) scale.</a:t>
            </a:r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possibly anticholinergic</a:t>
            </a:r>
            <a:r>
              <a:rPr lang="en-GB" dirty="0"/>
              <a:t>:</a:t>
            </a:r>
            <a:r>
              <a:rPr lang="en-GB" dirty="0" smtClean="0"/>
              <a:t>  Drugs </a:t>
            </a:r>
            <a:r>
              <a:rPr lang="en-GB" dirty="0"/>
              <a:t>with serum anticholinergic activity or in vitro affinity to muscarinic receptors, but with no known clinically relevant negative cognitive effects are assigned a score </a:t>
            </a:r>
            <a:r>
              <a:rPr lang="en-GB" dirty="0" smtClean="0"/>
              <a:t>of 1</a:t>
            </a:r>
          </a:p>
          <a:p>
            <a:endParaRPr lang="en-GB" dirty="0"/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definitely anticholinergic)</a:t>
            </a:r>
            <a:r>
              <a:rPr lang="en-GB" dirty="0" smtClean="0"/>
              <a:t>Drugs </a:t>
            </a:r>
            <a:r>
              <a:rPr lang="en-GB" dirty="0"/>
              <a:t>with established and clinically relevant anticholinergic effects are assigned a score of 2 based on blood-brain penetration </a:t>
            </a:r>
            <a:endParaRPr lang="en-GB" dirty="0" smtClean="0"/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definitely anticholinergic: </a:t>
            </a:r>
            <a:r>
              <a:rPr lang="en-GB" dirty="0" smtClean="0"/>
              <a:t>Drugs </a:t>
            </a:r>
            <a:r>
              <a:rPr lang="en-GB" dirty="0"/>
              <a:t>with a score of 2 that also have reported associations with delirium are assigned a score of </a:t>
            </a:r>
            <a:r>
              <a:rPr lang="en-GB" dirty="0" smtClean="0"/>
              <a:t>3).</a:t>
            </a:r>
          </a:p>
          <a:p>
            <a:pPr marL="68580" indent="0">
              <a:buNone/>
            </a:pP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All other drugs are assigned a score of </a:t>
            </a:r>
            <a:r>
              <a:rPr lang="en-GB" dirty="0" smtClean="0"/>
              <a:t>0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9946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28800"/>
            <a:ext cx="6777317" cy="4648200"/>
          </a:xfrm>
        </p:spPr>
        <p:txBody>
          <a:bodyPr>
            <a:normAutofit/>
          </a:bodyPr>
          <a:lstStyle/>
          <a:p>
            <a:r>
              <a:rPr lang="en-GB" dirty="0"/>
              <a:t>. For the drugs available in the UK in the last 30 years without an ACB </a:t>
            </a:r>
            <a:r>
              <a:rPr lang="en-GB" dirty="0" smtClean="0"/>
              <a:t>score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>
                <a:solidFill>
                  <a:srgbClr val="FF0000"/>
                </a:solidFill>
              </a:rPr>
              <a:t>ACB score of 1 </a:t>
            </a:r>
            <a:r>
              <a:rPr lang="en-GB" dirty="0" smtClean="0"/>
              <a:t>: thiazide </a:t>
            </a:r>
            <a:r>
              <a:rPr lang="en-GB" dirty="0"/>
              <a:t>diuretics, loop </a:t>
            </a:r>
            <a:r>
              <a:rPr lang="en-GB" dirty="0" smtClean="0"/>
              <a:t>    diuretics</a:t>
            </a:r>
            <a:r>
              <a:rPr lang="en-GB" dirty="0"/>
              <a:t>, and </a:t>
            </a:r>
            <a:r>
              <a:rPr lang="en-GB" dirty="0" smtClean="0"/>
              <a:t>antihistamines; 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ACB score of 3 </a:t>
            </a:r>
            <a:r>
              <a:rPr lang="en-GB" dirty="0" smtClean="0"/>
              <a:t>:tricyclic antidepressants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ACB score of 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  <a:r>
              <a:rPr lang="en-IN" dirty="0" smtClean="0"/>
              <a:t> :</a:t>
            </a:r>
            <a:r>
              <a:rPr lang="en-GB" dirty="0" smtClean="0"/>
              <a:t>creams</a:t>
            </a:r>
            <a:r>
              <a:rPr lang="en-GB" dirty="0"/>
              <a:t>, eye drops, and ear drops have </a:t>
            </a:r>
            <a:r>
              <a:rPr lang="en-GB" dirty="0" smtClean="0"/>
              <a:t>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4356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</a:t>
            </a:r>
            <a:r>
              <a:rPr lang="en-IN" dirty="0" smtClean="0"/>
              <a:t>efined </a:t>
            </a:r>
            <a:r>
              <a:rPr lang="en-IN" dirty="0"/>
              <a:t>daily doses (DDDs)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D</a:t>
            </a:r>
            <a:r>
              <a:rPr lang="en-GB" dirty="0" smtClean="0"/>
              <a:t>efined </a:t>
            </a:r>
            <a:r>
              <a:rPr lang="en-GB" dirty="0"/>
              <a:t>as the assumed average maintenance daily dose for a drug based on its main indication in adults, using the DDD values assigned by the World Health Organisation’s (WHO) Collaborating Centre for Drug Statistics </a:t>
            </a:r>
            <a:r>
              <a:rPr lang="en-GB" dirty="0" smtClean="0"/>
              <a:t>Methodology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7337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219200"/>
            <a:ext cx="6777317" cy="5257800"/>
          </a:xfrm>
        </p:spPr>
        <p:txBody>
          <a:bodyPr>
            <a:normAutofit/>
          </a:bodyPr>
          <a:lstStyle/>
          <a:p>
            <a:r>
              <a:rPr lang="en-GB" dirty="0"/>
              <a:t>. For prescriptions of different drugs with the same ACB score, DDDs were summed.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Categorisation of </a:t>
            </a:r>
            <a:r>
              <a:rPr lang="en-GB" dirty="0" err="1" smtClean="0"/>
              <a:t>expsoure</a:t>
            </a:r>
            <a:endParaRPr lang="en-GB" dirty="0" smtClean="0"/>
          </a:p>
          <a:p>
            <a:pPr lvl="1"/>
            <a:r>
              <a:rPr lang="en-GB" dirty="0" smtClean="0"/>
              <a:t> </a:t>
            </a:r>
            <a:r>
              <a:rPr lang="en-GB" dirty="0"/>
              <a:t>as 0, </a:t>
            </a:r>
            <a:endParaRPr lang="en-GB" dirty="0" smtClean="0"/>
          </a:p>
          <a:p>
            <a:pPr lvl="1"/>
            <a:r>
              <a:rPr lang="en-GB" dirty="0" smtClean="0"/>
              <a:t>1-13,</a:t>
            </a:r>
          </a:p>
          <a:p>
            <a:pPr lvl="1"/>
            <a:r>
              <a:rPr lang="en-GB" dirty="0" smtClean="0"/>
              <a:t> </a:t>
            </a:r>
            <a:r>
              <a:rPr lang="en-GB" dirty="0"/>
              <a:t>14-89, </a:t>
            </a:r>
            <a:endParaRPr lang="en-GB" dirty="0" smtClean="0"/>
          </a:p>
          <a:p>
            <a:pPr lvl="1"/>
            <a:r>
              <a:rPr lang="en-GB" dirty="0" smtClean="0"/>
              <a:t>90-364</a:t>
            </a:r>
            <a:r>
              <a:rPr lang="en-GB" dirty="0"/>
              <a:t>, </a:t>
            </a:r>
            <a:endParaRPr lang="en-GB" dirty="0" smtClean="0"/>
          </a:p>
          <a:p>
            <a:pPr lvl="1"/>
            <a:r>
              <a:rPr lang="en-GB" dirty="0" smtClean="0"/>
              <a:t>365-1459</a:t>
            </a:r>
            <a:r>
              <a:rPr lang="en-GB" dirty="0"/>
              <a:t>, </a:t>
            </a:r>
          </a:p>
          <a:p>
            <a:pPr lvl="1"/>
            <a:r>
              <a:rPr lang="en-GB" dirty="0" smtClean="0"/>
              <a:t>&gt;1460 </a:t>
            </a:r>
            <a:r>
              <a:rPr lang="en-GB" dirty="0"/>
              <a:t>DDDs.</a:t>
            </a:r>
            <a:endParaRPr lang="en-IN" dirty="0"/>
          </a:p>
          <a:p>
            <a:pPr marL="6858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773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Baseline characteristics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05000"/>
            <a:ext cx="8525933" cy="5334000"/>
          </a:xfrm>
        </p:spPr>
        <p:txBody>
          <a:bodyPr>
            <a:normAutofit/>
          </a:bodyPr>
          <a:lstStyle/>
          <a:p>
            <a:r>
              <a:rPr lang="en-GB" dirty="0"/>
              <a:t>M</a:t>
            </a:r>
            <a:r>
              <a:rPr lang="en-GB" dirty="0" smtClean="0"/>
              <a:t>edian </a:t>
            </a:r>
            <a:r>
              <a:rPr lang="en-GB" dirty="0"/>
              <a:t>age of patients at index date was 83 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63% were female.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median drug exposure period (DEP) was 7.1 </a:t>
            </a:r>
            <a:r>
              <a:rPr lang="en-GB" dirty="0" smtClean="0"/>
              <a:t>years. </a:t>
            </a:r>
          </a:p>
          <a:p>
            <a:endParaRPr lang="en-GB" dirty="0"/>
          </a:p>
          <a:p>
            <a:r>
              <a:rPr lang="en-GB" dirty="0"/>
              <a:t>P</a:t>
            </a:r>
            <a:r>
              <a:rPr lang="en-GB" dirty="0" smtClean="0"/>
              <a:t>roportion </a:t>
            </a:r>
            <a:r>
              <a:rPr lang="en-GB" dirty="0"/>
              <a:t>of dementia cases diagnosed with depression at the start of the DEP was 12% (n=5071), rising to 20% (n=8030) during the DEP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4219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0" y="-609600"/>
            <a:ext cx="17373600" cy="807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8534400" y="4419600"/>
            <a:ext cx="4648200" cy="381000"/>
          </a:xfrm>
          <a:prstGeom prst="frame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27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95800" y="838200"/>
            <a:ext cx="178308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2733" y="-761999"/>
            <a:ext cx="17847733" cy="16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3505200" y="1143000"/>
            <a:ext cx="9829800" cy="304800"/>
          </a:xfrm>
          <a:prstGeom prst="fram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8610600" y="1676400"/>
            <a:ext cx="4724400" cy="304800"/>
          </a:xfrm>
          <a:prstGeom prst="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8610600" y="2590800"/>
            <a:ext cx="4724400" cy="304800"/>
          </a:xfrm>
          <a:prstGeom prst="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8610600" y="6019800"/>
            <a:ext cx="4724400" cy="304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8610600" y="4267200"/>
            <a:ext cx="4724400" cy="381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8610600" y="3962400"/>
            <a:ext cx="4724400" cy="304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8610600" y="3429000"/>
            <a:ext cx="4724400" cy="304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8200" y="1066800"/>
            <a:ext cx="18135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14875" y="-304800"/>
            <a:ext cx="182022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8686800" y="1676400"/>
            <a:ext cx="4800600" cy="381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7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8200"/>
            <a:ext cx="8623300" cy="52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29200" y="3200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PD, Depression more in the cases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5334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9246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4675"/>
            <a:ext cx="9144001" cy="316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6800" y="29718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Yes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4343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2620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6200" y="0"/>
            <a:ext cx="17449800" cy="746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6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81500" y="728133"/>
            <a:ext cx="176784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43400" y="-685799"/>
            <a:ext cx="17678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ame 4"/>
          <p:cNvSpPr/>
          <p:nvPr/>
        </p:nvSpPr>
        <p:spPr>
          <a:xfrm>
            <a:off x="3962400" y="1676400"/>
            <a:ext cx="990600" cy="6172200"/>
          </a:xfrm>
          <a:prstGeom prst="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6705600" y="1667933"/>
            <a:ext cx="990600" cy="6172200"/>
          </a:xfrm>
          <a:prstGeom prst="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10210800" y="1651000"/>
            <a:ext cx="838200" cy="5969000"/>
          </a:xfrm>
          <a:prstGeom prst="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6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43399" y="1447800"/>
            <a:ext cx="17907000" cy="5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0333" y="-228600"/>
            <a:ext cx="17923933" cy="166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64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Inference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ositive </a:t>
            </a:r>
            <a:r>
              <a:rPr lang="en-GB" dirty="0"/>
              <a:t>and significant association between the prescription of any drug with an ACB score of 1, 2, or 3 and dementia with corresponding odds </a:t>
            </a:r>
            <a:r>
              <a:rPr lang="en-GB" dirty="0" smtClean="0"/>
              <a:t>ratios</a:t>
            </a:r>
          </a:p>
          <a:p>
            <a:endParaRPr lang="en-GB" dirty="0" smtClean="0"/>
          </a:p>
          <a:p>
            <a:r>
              <a:rPr lang="en-GB" dirty="0"/>
              <a:t>A dose-response effect was evident for prescribed doses of drugs with an ACB score of 2 or 3. </a:t>
            </a:r>
            <a:endParaRPr lang="en-GB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4015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457200"/>
            <a:ext cx="17145000" cy="777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-4224867" y="3048000"/>
            <a:ext cx="17373600" cy="2057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2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43400" y="1676400"/>
            <a:ext cx="18211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0333" y="-228600"/>
            <a:ext cx="1807633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320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1400" y="1524000"/>
            <a:ext cx="174498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1400" y="0"/>
            <a:ext cx="17449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861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9600" y="-381000"/>
            <a:ext cx="17830800" cy="792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085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0" y="1219200"/>
            <a:ext cx="179832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0" y="-228600"/>
            <a:ext cx="17983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1828800" y="3505200"/>
            <a:ext cx="11811000" cy="381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34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7600" y="1676400"/>
            <a:ext cx="17145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4534" y="-228600"/>
            <a:ext cx="1716193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87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4400" y="1295400"/>
            <a:ext cx="185166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4400" y="-533400"/>
            <a:ext cx="18516600" cy="182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352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Inference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0094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</a:t>
            </a:r>
            <a:r>
              <a:rPr lang="en-GB" dirty="0" smtClean="0"/>
              <a:t>ignificant </a:t>
            </a:r>
            <a:r>
              <a:rPr lang="en-GB" dirty="0"/>
              <a:t>association between dementia incidence and any prescription of antidepressant, </a:t>
            </a:r>
            <a:r>
              <a:rPr lang="en-GB" dirty="0" err="1"/>
              <a:t>antiparkinson</a:t>
            </a:r>
            <a:r>
              <a:rPr lang="en-GB" dirty="0"/>
              <a:t>, or urological drugs with an ACB score of 3,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 </a:t>
            </a:r>
            <a:r>
              <a:rPr lang="en-GB" dirty="0"/>
              <a:t>association with antispasmodic, antipsychotic, antihistamine, or other drugs with an ACB score of 3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/>
              <a:t>P</a:t>
            </a:r>
            <a:r>
              <a:rPr lang="en-GB" dirty="0" smtClean="0"/>
              <a:t>ositive </a:t>
            </a:r>
            <a:r>
              <a:rPr lang="en-GB" dirty="0"/>
              <a:t>associations for antidepressant drugs with an ACB score of </a:t>
            </a:r>
            <a:r>
              <a:rPr lang="en-GB" dirty="0" smtClean="0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3876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219201"/>
            <a:ext cx="872331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3000" y="31242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Odds ratio &gt;1 for some parameters as mentioned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4919133" y="4858266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Precise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79260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" y="849531"/>
            <a:ext cx="8695267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25146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</a:t>
            </a:r>
          </a:p>
          <a:p>
            <a:endParaRPr lang="en-GB" dirty="0"/>
          </a:p>
          <a:p>
            <a:r>
              <a:rPr lang="en-GB" dirty="0" smtClean="0"/>
              <a:t>D</a:t>
            </a:r>
            <a:r>
              <a:rPr lang="en-IN" dirty="0" smtClean="0"/>
              <a:t>M, smoking , ethanol use much less</a:t>
            </a:r>
          </a:p>
          <a:p>
            <a:r>
              <a:rPr lang="en-GB" dirty="0" smtClean="0"/>
              <a:t>No Asians included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10667" y="4232765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Yes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5921865"/>
            <a:ext cx="1752600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Dementia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50292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Needs further studies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5287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0"/>
            <a:ext cx="7024744" cy="1143000"/>
          </a:xfrm>
        </p:spPr>
        <p:txBody>
          <a:bodyPr/>
          <a:lstStyle/>
          <a:p>
            <a:r>
              <a:rPr lang="en-GB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9950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391</TotalTime>
  <Words>655</Words>
  <Application>Microsoft Office PowerPoint</Application>
  <PresentationFormat>On-screen Show (4:3)</PresentationFormat>
  <Paragraphs>107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Austin</vt:lpstr>
      <vt:lpstr>PowerPoint Presentation</vt:lpstr>
      <vt:lpstr>Background</vt:lpstr>
      <vt:lpstr>Background</vt:lpstr>
      <vt:lpstr>Objective</vt:lpstr>
      <vt:lpstr>Study design</vt:lpstr>
      <vt:lpstr>PICOT</vt:lpstr>
      <vt:lpstr>Definition of case</vt:lpstr>
      <vt:lpstr>Exclusion criteria</vt:lpstr>
      <vt:lpstr>Methodology</vt:lpstr>
      <vt:lpstr>Sampling method</vt:lpstr>
      <vt:lpstr>Drug exposure period</vt:lpstr>
      <vt:lpstr>Drug exposure</vt:lpstr>
      <vt:lpstr>PowerPoint Presentation</vt:lpstr>
      <vt:lpstr>Defined daily doses (DDDs)</vt:lpstr>
      <vt:lpstr>PowerPoint Presentation</vt:lpstr>
      <vt:lpstr>Baseline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Inference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ismail - [2010]</cp:lastModifiedBy>
  <cp:revision>26</cp:revision>
  <dcterms:created xsi:type="dcterms:W3CDTF">2006-08-16T00:00:00Z</dcterms:created>
  <dcterms:modified xsi:type="dcterms:W3CDTF">2019-01-04T09:54:05Z</dcterms:modified>
</cp:coreProperties>
</file>