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77" r:id="rId6"/>
    <p:sldId id="260" r:id="rId7"/>
    <p:sldId id="282" r:id="rId8"/>
    <p:sldId id="279" r:id="rId9"/>
    <p:sldId id="280" r:id="rId10"/>
    <p:sldId id="281" r:id="rId11"/>
    <p:sldId id="278" r:id="rId12"/>
    <p:sldId id="283" r:id="rId13"/>
    <p:sldId id="261" r:id="rId14"/>
    <p:sldId id="262" r:id="rId15"/>
    <p:sldId id="284" r:id="rId16"/>
    <p:sldId id="285" r:id="rId17"/>
    <p:sldId id="263" r:id="rId18"/>
    <p:sldId id="264" r:id="rId19"/>
    <p:sldId id="265" r:id="rId20"/>
    <p:sldId id="289" r:id="rId21"/>
    <p:sldId id="266" r:id="rId22"/>
    <p:sldId id="267" r:id="rId23"/>
    <p:sldId id="268" r:id="rId24"/>
    <p:sldId id="269" r:id="rId25"/>
    <p:sldId id="288" r:id="rId26"/>
    <p:sldId id="287" r:id="rId27"/>
    <p:sldId id="286" r:id="rId28"/>
    <p:sldId id="270" r:id="rId29"/>
    <p:sldId id="271" r:id="rId30"/>
    <p:sldId id="272" r:id="rId31"/>
    <p:sldId id="273" r:id="rId32"/>
    <p:sldId id="274" r:id="rId33"/>
    <p:sldId id="275" r:id="rId34"/>
    <p:sldId id="276"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54" autoAdjust="0"/>
    <p:restoredTop sz="79874" autoAdjust="0"/>
  </p:normalViewPr>
  <p:slideViewPr>
    <p:cSldViewPr snapToGrid="0">
      <p:cViewPr varScale="1">
        <p:scale>
          <a:sx n="68" d="100"/>
          <a:sy n="68" d="100"/>
        </p:scale>
        <p:origin x="10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9B417B-48A0-4DBC-A3D2-EEAFBDD31C4A}" type="datetimeFigureOut">
              <a:rPr lang="en-IN" smtClean="0"/>
              <a:t>10-01-2019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4EF41D-CAF2-46E4-9BE2-F33919DD66A7}" type="slidenum">
              <a:rPr lang="en-IN" smtClean="0"/>
              <a:t>‹#›</a:t>
            </a:fld>
            <a:endParaRPr lang="en-IN"/>
          </a:p>
        </p:txBody>
      </p:sp>
    </p:spTree>
    <p:extLst>
      <p:ext uri="{BB962C8B-B14F-4D97-AF65-F5344CB8AC3E}">
        <p14:creationId xmlns:p14="http://schemas.microsoft.com/office/powerpoint/2010/main" val="1991970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D4EF41D-CAF2-46E4-9BE2-F33919DD66A7}" type="slidenum">
              <a:rPr lang="en-IN" smtClean="0"/>
              <a:t>22</a:t>
            </a:fld>
            <a:endParaRPr lang="en-IN"/>
          </a:p>
        </p:txBody>
      </p:sp>
    </p:spTree>
    <p:extLst>
      <p:ext uri="{BB962C8B-B14F-4D97-AF65-F5344CB8AC3E}">
        <p14:creationId xmlns:p14="http://schemas.microsoft.com/office/powerpoint/2010/main" val="3935132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(e.g., feedback from key stakeholders, pilot testing of guidelines before widespread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(e.g., practitioners have the skills to deliver the recommended care, sufficient equipment is not available to ensure all eligible members of the population receive mammography)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IN" dirty="0"/>
          </a:p>
        </p:txBody>
      </p:sp>
      <p:sp>
        <p:nvSpPr>
          <p:cNvPr id="4" name="Slide Number Placeholder 3"/>
          <p:cNvSpPr>
            <a:spLocks noGrp="1"/>
          </p:cNvSpPr>
          <p:nvPr>
            <p:ph type="sldNum" sz="quarter" idx="5"/>
          </p:nvPr>
        </p:nvSpPr>
        <p:spPr/>
        <p:txBody>
          <a:bodyPr/>
          <a:lstStyle/>
          <a:p>
            <a:fld id="{4D4EF41D-CAF2-46E4-9BE2-F33919DD66A7}" type="slidenum">
              <a:rPr lang="en-IN" smtClean="0"/>
              <a:t>33</a:t>
            </a:fld>
            <a:endParaRPr lang="en-IN"/>
          </a:p>
        </p:txBody>
      </p:sp>
    </p:spTree>
    <p:extLst>
      <p:ext uri="{BB962C8B-B14F-4D97-AF65-F5344CB8AC3E}">
        <p14:creationId xmlns:p14="http://schemas.microsoft.com/office/powerpoint/2010/main" val="1226710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identification of the types of cost information that were considered (e.g., economic evaluations, drug </a:t>
            </a:r>
            <a:r>
              <a:rPr lang="en-IN" sz="1200" b="0" i="0" u="none" strike="noStrike" kern="1200" baseline="0" dirty="0">
                <a:solidFill>
                  <a:schemeClr val="tx1"/>
                </a:solidFill>
                <a:latin typeface="+mn-lt"/>
                <a:ea typeface="+mn-ea"/>
                <a:cs typeface="+mn-cs"/>
              </a:rPr>
              <a:t>acquisition costs)</a:t>
            </a:r>
          </a:p>
          <a:p>
            <a:r>
              <a:rPr lang="en-US" sz="1200" b="0" i="0" u="none" strike="noStrike" kern="1200" baseline="0" dirty="0">
                <a:solidFill>
                  <a:schemeClr val="tx1"/>
                </a:solidFill>
                <a:latin typeface="+mn-lt"/>
                <a:ea typeface="+mn-ea"/>
                <a:cs typeface="+mn-cs"/>
              </a:rPr>
              <a:t>• methods by which the cost information was sought (e.g., a health economist was part of the guideline development panel, use of health technology assessments for specific drugs, etc.)</a:t>
            </a:r>
          </a:p>
          <a:p>
            <a:r>
              <a:rPr lang="en-US" sz="1200" b="0" i="0" u="none" strike="noStrike" kern="1200" baseline="0" dirty="0">
                <a:solidFill>
                  <a:schemeClr val="tx1"/>
                </a:solidFill>
                <a:latin typeface="+mn-lt"/>
                <a:ea typeface="+mn-ea"/>
                <a:cs typeface="+mn-cs"/>
              </a:rPr>
              <a:t>• information/description of the cost information that emerged from the inquiry (e.g., specific drug acquisition </a:t>
            </a:r>
            <a:r>
              <a:rPr lang="en-IN" sz="1200" b="0" i="0" u="none" strike="noStrike" kern="1200" baseline="0" dirty="0">
                <a:solidFill>
                  <a:schemeClr val="tx1"/>
                </a:solidFill>
                <a:latin typeface="+mn-lt"/>
                <a:ea typeface="+mn-ea"/>
                <a:cs typeface="+mn-cs"/>
              </a:rPr>
              <a:t>costs per treatment course)</a:t>
            </a:r>
          </a:p>
          <a:p>
            <a:r>
              <a:rPr lang="en-US" sz="1200" b="0" i="0" u="none" strike="noStrike" kern="1200" baseline="0" dirty="0">
                <a:solidFill>
                  <a:schemeClr val="tx1"/>
                </a:solidFill>
                <a:latin typeface="+mn-lt"/>
                <a:ea typeface="+mn-ea"/>
                <a:cs typeface="+mn-cs"/>
              </a:rPr>
              <a:t>• description of how the information gathered was used to inform the guideline development process and/or </a:t>
            </a:r>
            <a:r>
              <a:rPr lang="en-IN" sz="1200" b="0" i="0" u="none" strike="noStrike" kern="1200" baseline="0" dirty="0">
                <a:solidFill>
                  <a:schemeClr val="tx1"/>
                </a:solidFill>
                <a:latin typeface="+mn-lt"/>
                <a:ea typeface="+mn-ea"/>
                <a:cs typeface="+mn-cs"/>
              </a:rPr>
              <a:t>formation of the recommendations</a:t>
            </a:r>
            <a:endParaRPr lang="en-IN" dirty="0"/>
          </a:p>
        </p:txBody>
      </p:sp>
      <p:sp>
        <p:nvSpPr>
          <p:cNvPr id="4" name="Slide Number Placeholder 3"/>
          <p:cNvSpPr>
            <a:spLocks noGrp="1"/>
          </p:cNvSpPr>
          <p:nvPr>
            <p:ph type="sldNum" sz="quarter" idx="5"/>
          </p:nvPr>
        </p:nvSpPr>
        <p:spPr/>
        <p:txBody>
          <a:bodyPr/>
          <a:lstStyle/>
          <a:p>
            <a:fld id="{4D4EF41D-CAF2-46E4-9BE2-F33919DD66A7}" type="slidenum">
              <a:rPr lang="en-IN" smtClean="0"/>
              <a:t>35</a:t>
            </a:fld>
            <a:endParaRPr lang="en-IN"/>
          </a:p>
        </p:txBody>
      </p:sp>
    </p:spTree>
    <p:extLst>
      <p:ext uri="{BB962C8B-B14F-4D97-AF65-F5344CB8AC3E}">
        <p14:creationId xmlns:p14="http://schemas.microsoft.com/office/powerpoint/2010/main" val="936179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D4EF41D-CAF2-46E4-9BE2-F33919DD66A7}" type="slidenum">
              <a:rPr lang="en-IN" smtClean="0"/>
              <a:t>36</a:t>
            </a:fld>
            <a:endParaRPr lang="en-IN"/>
          </a:p>
        </p:txBody>
      </p:sp>
    </p:spTree>
    <p:extLst>
      <p:ext uri="{BB962C8B-B14F-4D97-AF65-F5344CB8AC3E}">
        <p14:creationId xmlns:p14="http://schemas.microsoft.com/office/powerpoint/2010/main" val="1685688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D4EF41D-CAF2-46E4-9BE2-F33919DD66A7}" type="slidenum">
              <a:rPr lang="en-IN" smtClean="0"/>
              <a:t>38</a:t>
            </a:fld>
            <a:endParaRPr lang="en-IN"/>
          </a:p>
        </p:txBody>
      </p:sp>
    </p:spTree>
    <p:extLst>
      <p:ext uri="{BB962C8B-B14F-4D97-AF65-F5344CB8AC3E}">
        <p14:creationId xmlns:p14="http://schemas.microsoft.com/office/powerpoint/2010/main" val="3285471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B41A2-C3D8-4A84-B283-EF4B1131D8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9A38C08-222C-4C2A-A7F8-6CE03B42E4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2090D12-287D-41A1-BD7F-B8552F12A450}"/>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5" name="Footer Placeholder 4">
            <a:extLst>
              <a:ext uri="{FF2B5EF4-FFF2-40B4-BE49-F238E27FC236}">
                <a16:creationId xmlns:a16="http://schemas.microsoft.com/office/drawing/2014/main" id="{0A013585-605D-4154-8EDD-DA8FC1BCCB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30DEAF-90D2-421F-8960-78A013DB2816}"/>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221949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CD264-8477-4FC8-9813-22970C979F0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85279F-90C4-428C-8A4C-7E3D7523030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DA1AD9-F925-43E6-956A-7FC0B49E9554}"/>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5" name="Footer Placeholder 4">
            <a:extLst>
              <a:ext uri="{FF2B5EF4-FFF2-40B4-BE49-F238E27FC236}">
                <a16:creationId xmlns:a16="http://schemas.microsoft.com/office/drawing/2014/main" id="{3695BA08-C5B9-4D83-80D2-14D5076E0D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7F0F200-58CD-4B08-814C-9FFD282F12F2}"/>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1006943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BA8E6-5281-4EEC-B6A0-2BA1B054EE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34F5ED6-98C8-4FC7-8649-BCDD0F4881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6B7BA9B-B4DA-4E89-BE4C-177E7E9F4DBC}"/>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5" name="Footer Placeholder 4">
            <a:extLst>
              <a:ext uri="{FF2B5EF4-FFF2-40B4-BE49-F238E27FC236}">
                <a16:creationId xmlns:a16="http://schemas.microsoft.com/office/drawing/2014/main" id="{06781110-5A31-4125-A32F-372A2B5275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57454FB-5F12-4179-8915-BF50681BD2B4}"/>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172455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6B7B6-5FD0-4F1F-A428-0D392F72EEE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9DC5AD-AAED-45F5-A5D1-A5C5DB2959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6E8697B-E4C2-467B-82DA-ACC9FDC55A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2801317-F0F3-484D-AAD5-68049747F6E6}"/>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6" name="Footer Placeholder 5">
            <a:extLst>
              <a:ext uri="{FF2B5EF4-FFF2-40B4-BE49-F238E27FC236}">
                <a16:creationId xmlns:a16="http://schemas.microsoft.com/office/drawing/2014/main" id="{561A84F8-838A-4993-9A13-6822C40DD48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161DA02-F53A-43C0-BFE0-88DC072E8077}"/>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2129699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4B1C2-90AD-403D-968A-190E115EB2E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6EA18DE-0C0B-432C-B856-70BE93CA15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8E3A3D-FF50-4604-85DB-5048E160533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0C84E9B-2063-4AF4-A60B-B296B38FD4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28A5D8-C403-43D3-A98A-9FAE2DEAC55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4748EEA-2238-44EE-AEB2-5C184C2D8CB6}"/>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8" name="Footer Placeholder 7">
            <a:extLst>
              <a:ext uri="{FF2B5EF4-FFF2-40B4-BE49-F238E27FC236}">
                <a16:creationId xmlns:a16="http://schemas.microsoft.com/office/drawing/2014/main" id="{4260291E-5AC9-4A44-960D-A6AE2D805F2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2D88B1C-7713-4A7B-9258-3FFEEC55EF81}"/>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2147605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BDB2-9AFA-4C94-87A6-3227D3E5A2B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6F6CD1B-C484-4268-937D-1D8A6F7AA1DD}"/>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4" name="Footer Placeholder 3">
            <a:extLst>
              <a:ext uri="{FF2B5EF4-FFF2-40B4-BE49-F238E27FC236}">
                <a16:creationId xmlns:a16="http://schemas.microsoft.com/office/drawing/2014/main" id="{FB1BBB42-8767-4258-9481-302E5733E38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780C85F-7FAE-4B5D-A96E-B1682065634C}"/>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195737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6CC23C-5110-425B-86FE-2A2C08541013}"/>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3" name="Footer Placeholder 2">
            <a:extLst>
              <a:ext uri="{FF2B5EF4-FFF2-40B4-BE49-F238E27FC236}">
                <a16:creationId xmlns:a16="http://schemas.microsoft.com/office/drawing/2014/main" id="{CA56F8DE-49AB-4A49-94E5-D856C024292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CF0052E-E4BF-4402-B00B-960E3EB8816D}"/>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3302620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BE7F-07C7-4CE7-B191-BE33D6196F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C5EAE1A-A420-4F48-9E77-5D04FFF103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7088B65-4D44-4285-BA0D-670D78744A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8620126-ED20-406F-A48D-233B8DCB8B89}"/>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6" name="Footer Placeholder 5">
            <a:extLst>
              <a:ext uri="{FF2B5EF4-FFF2-40B4-BE49-F238E27FC236}">
                <a16:creationId xmlns:a16="http://schemas.microsoft.com/office/drawing/2014/main" id="{E4C5B19A-3C48-4E7B-B8B4-C51686CF896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ED78925-0C4E-4E19-987E-B3D67BC422EF}"/>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2501785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5BA46-750A-4B0D-8B53-1E8713B31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BD3599D-BDA8-403E-8E70-FD6BFE99E2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7E72273-98B7-441E-AB25-214C4E1F2E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B87A9B-65DB-4682-875E-00B33490AE62}"/>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6" name="Footer Placeholder 5">
            <a:extLst>
              <a:ext uri="{FF2B5EF4-FFF2-40B4-BE49-F238E27FC236}">
                <a16:creationId xmlns:a16="http://schemas.microsoft.com/office/drawing/2014/main" id="{C69F0372-4AC6-481C-8480-B2F22BBDAD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6B98058-15DA-4AF9-9067-BDC4F5D78653}"/>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379597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ABEF-61F0-48FE-B8E1-F60A875E005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C3E58D1-6413-45B5-86FE-3A5EACA127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03F6852-3CFC-4949-B6D0-041706E7F305}"/>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5" name="Footer Placeholder 4">
            <a:extLst>
              <a:ext uri="{FF2B5EF4-FFF2-40B4-BE49-F238E27FC236}">
                <a16:creationId xmlns:a16="http://schemas.microsoft.com/office/drawing/2014/main" id="{801B449F-9EA2-4F98-ACC2-DA7E6A3B59D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CE59E4-33E4-48B3-8A2A-EB86A225A039}"/>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2779993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E0AFFD-26CA-4816-AB89-44CFD0EC88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2DC6786-5651-46D8-8C98-6F87235AD4A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13CFAC8-8F87-4D68-B12B-7408D26F418B}"/>
              </a:ext>
            </a:extLst>
          </p:cNvPr>
          <p:cNvSpPr>
            <a:spLocks noGrp="1"/>
          </p:cNvSpPr>
          <p:nvPr>
            <p:ph type="dt" sz="half" idx="10"/>
          </p:nvPr>
        </p:nvSpPr>
        <p:spPr/>
        <p:txBody>
          <a:bodyPr/>
          <a:lstStyle/>
          <a:p>
            <a:fld id="{FE501B44-3D6A-47A2-887C-B20A016FFE16}" type="datetimeFigureOut">
              <a:rPr lang="en-IN" smtClean="0"/>
              <a:t>09-01-2019</a:t>
            </a:fld>
            <a:endParaRPr lang="en-IN"/>
          </a:p>
        </p:txBody>
      </p:sp>
      <p:sp>
        <p:nvSpPr>
          <p:cNvPr id="5" name="Footer Placeholder 4">
            <a:extLst>
              <a:ext uri="{FF2B5EF4-FFF2-40B4-BE49-F238E27FC236}">
                <a16:creationId xmlns:a16="http://schemas.microsoft.com/office/drawing/2014/main" id="{13E1FA67-4DCE-467E-86B7-3131ADADB2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AE1744B-5671-4BA3-BA72-30EF0ED41C23}"/>
              </a:ext>
            </a:extLst>
          </p:cNvPr>
          <p:cNvSpPr>
            <a:spLocks noGrp="1"/>
          </p:cNvSpPr>
          <p:nvPr>
            <p:ph type="sldNum" sz="quarter" idx="12"/>
          </p:nvPr>
        </p:nvSpPr>
        <p:spPr/>
        <p:txBody>
          <a:bodyPr/>
          <a:lstStyle/>
          <a:p>
            <a:fld id="{0D9B7CD1-6533-46B3-BDA5-8307F04E2D48}" type="slidenum">
              <a:rPr lang="en-IN" smtClean="0"/>
              <a:t>‹#›</a:t>
            </a:fld>
            <a:endParaRPr lang="en-IN"/>
          </a:p>
        </p:txBody>
      </p:sp>
    </p:spTree>
    <p:extLst>
      <p:ext uri="{BB962C8B-B14F-4D97-AF65-F5344CB8AC3E}">
        <p14:creationId xmlns:p14="http://schemas.microsoft.com/office/powerpoint/2010/main" val="594244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BED2AF-84E0-4CDC-AB1A-1662F1E759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19411CE-7E08-4554-A2CD-98E21A935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B3D7CC-2EAB-49FF-925C-AA3904B116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501B44-3D6A-47A2-887C-B20A016FFE16}" type="datetimeFigureOut">
              <a:rPr lang="en-IN" smtClean="0"/>
              <a:t>09-01-2019</a:t>
            </a:fld>
            <a:endParaRPr lang="en-IN"/>
          </a:p>
        </p:txBody>
      </p:sp>
      <p:sp>
        <p:nvSpPr>
          <p:cNvPr id="5" name="Footer Placeholder 4">
            <a:extLst>
              <a:ext uri="{FF2B5EF4-FFF2-40B4-BE49-F238E27FC236}">
                <a16:creationId xmlns:a16="http://schemas.microsoft.com/office/drawing/2014/main" id="{85BB484D-71AC-4560-BF9C-691E8F43E4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8C2D4F2-C8F2-4950-9072-004C6E4BF0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9B7CD1-6533-46B3-BDA5-8307F04E2D48}" type="slidenum">
              <a:rPr lang="en-IN" smtClean="0"/>
              <a:t>‹#›</a:t>
            </a:fld>
            <a:endParaRPr lang="en-IN"/>
          </a:p>
        </p:txBody>
      </p:sp>
    </p:spTree>
    <p:extLst>
      <p:ext uri="{BB962C8B-B14F-4D97-AF65-F5344CB8AC3E}">
        <p14:creationId xmlns:p14="http://schemas.microsoft.com/office/powerpoint/2010/main" val="385801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188A-83DC-414E-972B-065B5CF09733}"/>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75194D2F-3D9A-468C-A679-10B5CFBF85BC}"/>
              </a:ext>
            </a:extLst>
          </p:cNvPr>
          <p:cNvSpPr>
            <a:spLocks noGrp="1"/>
          </p:cNvSpPr>
          <p:nvPr>
            <p:ph type="subTitle" idx="1"/>
          </p:nvPr>
        </p:nvSpPr>
        <p:spPr/>
        <p:txBody>
          <a:bodyPr/>
          <a:lstStyle/>
          <a:p>
            <a:endParaRPr lang="en-IN"/>
          </a:p>
        </p:txBody>
      </p:sp>
      <p:pic>
        <p:nvPicPr>
          <p:cNvPr id="4" name="Picture 3">
            <a:extLst>
              <a:ext uri="{FF2B5EF4-FFF2-40B4-BE49-F238E27FC236}">
                <a16:creationId xmlns:a16="http://schemas.microsoft.com/office/drawing/2014/main" id="{5484E3E3-0E97-4C1F-8791-8C36D908B11A}"/>
              </a:ext>
            </a:extLst>
          </p:cNvPr>
          <p:cNvPicPr>
            <a:picLocks noChangeAspect="1"/>
          </p:cNvPicPr>
          <p:nvPr/>
        </p:nvPicPr>
        <p:blipFill>
          <a:blip r:embed="rId2"/>
          <a:stretch>
            <a:fillRect/>
          </a:stretch>
        </p:blipFill>
        <p:spPr>
          <a:xfrm>
            <a:off x="0" y="702462"/>
            <a:ext cx="12192000" cy="5453076"/>
          </a:xfrm>
          <a:prstGeom prst="rect">
            <a:avLst/>
          </a:prstGeom>
        </p:spPr>
      </p:pic>
    </p:spTree>
    <p:extLst>
      <p:ext uri="{BB962C8B-B14F-4D97-AF65-F5344CB8AC3E}">
        <p14:creationId xmlns:p14="http://schemas.microsoft.com/office/powerpoint/2010/main" val="3664004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62B9-7882-4D02-9429-AE29EFC183F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ACF3AD9-B188-45F1-953E-F424133C844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21D43CFB-26D9-4359-AA66-D26DB14C0034}"/>
              </a:ext>
            </a:extLst>
          </p:cNvPr>
          <p:cNvPicPr>
            <a:picLocks noChangeAspect="1"/>
          </p:cNvPicPr>
          <p:nvPr/>
        </p:nvPicPr>
        <p:blipFill>
          <a:blip r:embed="rId2"/>
          <a:stretch>
            <a:fillRect/>
          </a:stretch>
        </p:blipFill>
        <p:spPr>
          <a:xfrm>
            <a:off x="0" y="587375"/>
            <a:ext cx="12192000" cy="5683250"/>
          </a:xfrm>
          <a:prstGeom prst="rect">
            <a:avLst/>
          </a:prstGeom>
        </p:spPr>
      </p:pic>
    </p:spTree>
    <p:extLst>
      <p:ext uri="{BB962C8B-B14F-4D97-AF65-F5344CB8AC3E}">
        <p14:creationId xmlns:p14="http://schemas.microsoft.com/office/powerpoint/2010/main" val="1453645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59CF-7E83-4613-BB45-17C6CC4FD9E4}"/>
              </a:ext>
            </a:extLst>
          </p:cNvPr>
          <p:cNvSpPr>
            <a:spLocks noGrp="1"/>
          </p:cNvSpPr>
          <p:nvPr>
            <p:ph type="title"/>
          </p:nvPr>
        </p:nvSpPr>
        <p:spPr/>
        <p:txBody>
          <a:bodyPr/>
          <a:lstStyle/>
          <a:p>
            <a:r>
              <a:rPr lang="en-IN" dirty="0"/>
              <a:t>Background </a:t>
            </a:r>
          </a:p>
        </p:txBody>
      </p:sp>
      <p:sp>
        <p:nvSpPr>
          <p:cNvPr id="3" name="Content Placeholder 2">
            <a:extLst>
              <a:ext uri="{FF2B5EF4-FFF2-40B4-BE49-F238E27FC236}">
                <a16:creationId xmlns:a16="http://schemas.microsoft.com/office/drawing/2014/main" id="{FD053075-809A-452A-BF7D-0CD4DA732155}"/>
              </a:ext>
            </a:extLst>
          </p:cNvPr>
          <p:cNvSpPr>
            <a:spLocks noGrp="1"/>
          </p:cNvSpPr>
          <p:nvPr>
            <p:ph idx="1"/>
          </p:nvPr>
        </p:nvSpPr>
        <p:spPr/>
        <p:txBody>
          <a:bodyPr/>
          <a:lstStyle/>
          <a:p>
            <a:r>
              <a:rPr lang="en-US" dirty="0"/>
              <a:t>Perioperative management of patients who require temporary interruption of vitamin K antagonists (VKAs) or antiplatelet drugs because of a surgical or other noninvasive procedure is a common</a:t>
            </a:r>
            <a:br>
              <a:rPr lang="en-US" dirty="0"/>
            </a:br>
            <a:r>
              <a:rPr lang="en-US" dirty="0"/>
              <a:t>and challenging clinical problem </a:t>
            </a:r>
          </a:p>
          <a:p>
            <a:endParaRPr lang="en-US" dirty="0"/>
          </a:p>
          <a:p>
            <a:r>
              <a:rPr lang="en-US" dirty="0"/>
              <a:t>Risk of a </a:t>
            </a:r>
            <a:r>
              <a:rPr lang="en-US" dirty="0" err="1"/>
              <a:t>thromboemblic</a:t>
            </a:r>
            <a:r>
              <a:rPr lang="en-US" dirty="0"/>
              <a:t> event during interruption of VKA or antiplatelet therapy needs to be balanced against the risk for bleeding </a:t>
            </a:r>
            <a:br>
              <a:rPr lang="en-US" dirty="0"/>
            </a:br>
            <a:br>
              <a:rPr lang="en-US" dirty="0"/>
            </a:br>
            <a:endParaRPr lang="en-IN" dirty="0"/>
          </a:p>
        </p:txBody>
      </p:sp>
    </p:spTree>
    <p:extLst>
      <p:ext uri="{BB962C8B-B14F-4D97-AF65-F5344CB8AC3E}">
        <p14:creationId xmlns:p14="http://schemas.microsoft.com/office/powerpoint/2010/main" val="824407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777B65-8282-42D8-B5EA-BA1846C15E7A}"/>
              </a:ext>
            </a:extLst>
          </p:cNvPr>
          <p:cNvPicPr>
            <a:picLocks noChangeAspect="1"/>
          </p:cNvPicPr>
          <p:nvPr/>
        </p:nvPicPr>
        <p:blipFill>
          <a:blip r:embed="rId2"/>
          <a:stretch>
            <a:fillRect/>
          </a:stretch>
        </p:blipFill>
        <p:spPr>
          <a:xfrm>
            <a:off x="1950925" y="121286"/>
            <a:ext cx="7941162" cy="1325562"/>
          </a:xfrm>
          <a:prstGeom prst="rect">
            <a:avLst/>
          </a:prstGeom>
        </p:spPr>
      </p:pic>
      <p:sp>
        <p:nvSpPr>
          <p:cNvPr id="3" name="Content Placeholder 2">
            <a:extLst>
              <a:ext uri="{FF2B5EF4-FFF2-40B4-BE49-F238E27FC236}">
                <a16:creationId xmlns:a16="http://schemas.microsoft.com/office/drawing/2014/main" id="{FAB64C09-5B31-4AA5-9A4E-5908B9DF3FEB}"/>
              </a:ext>
            </a:extLst>
          </p:cNvPr>
          <p:cNvSpPr>
            <a:spLocks noGrp="1"/>
          </p:cNvSpPr>
          <p:nvPr>
            <p:ph idx="1"/>
          </p:nvPr>
        </p:nvSpPr>
        <p:spPr>
          <a:xfrm>
            <a:off x="0" y="1676400"/>
            <a:ext cx="11841480" cy="5181599"/>
          </a:xfrm>
        </p:spPr>
        <p:txBody>
          <a:bodyPr>
            <a:normAutofit/>
          </a:bodyPr>
          <a:lstStyle/>
          <a:p>
            <a:r>
              <a:rPr lang="en-US" b="1" dirty="0"/>
              <a:t>The overall objective(s) of the guideline is (are) specifically described</a:t>
            </a:r>
          </a:p>
          <a:p>
            <a:endParaRPr lang="en-US" b="1" dirty="0"/>
          </a:p>
          <a:p>
            <a:pPr marL="514350" indent="-514350">
              <a:buFont typeface="+mj-lt"/>
              <a:buAutoNum type="arabicPeriod"/>
            </a:pPr>
            <a:r>
              <a:rPr lang="en-US" dirty="0"/>
              <a:t>To address </a:t>
            </a:r>
            <a:r>
              <a:rPr lang="en-US" u="sng" dirty="0"/>
              <a:t>the perioperative management of patients </a:t>
            </a:r>
            <a:r>
              <a:rPr lang="en-US" dirty="0"/>
              <a:t>who are receiving vitamin K antagonists (</a:t>
            </a:r>
            <a:r>
              <a:rPr lang="en-US" u="sng" dirty="0"/>
              <a:t>VKAs) or antiplatelet drugs</a:t>
            </a:r>
            <a:r>
              <a:rPr lang="en-US" dirty="0"/>
              <a:t>, such as aspirin and clopidogrel, and require an </a:t>
            </a:r>
            <a:r>
              <a:rPr lang="en-US" u="sng" dirty="0"/>
              <a:t>elective surgical </a:t>
            </a:r>
            <a:r>
              <a:rPr lang="en-US" dirty="0"/>
              <a:t>or other </a:t>
            </a:r>
            <a:r>
              <a:rPr lang="en-US" u="sng" dirty="0"/>
              <a:t>invasive procedures</a:t>
            </a:r>
          </a:p>
          <a:p>
            <a:pPr marL="514350" indent="-514350">
              <a:buFont typeface="+mj-lt"/>
              <a:buAutoNum type="arabicPeriod"/>
            </a:pPr>
            <a:endParaRPr lang="en-US" dirty="0"/>
          </a:p>
          <a:p>
            <a:pPr marL="514350" indent="-514350">
              <a:buFont typeface="+mj-lt"/>
              <a:buAutoNum type="arabicPeriod"/>
            </a:pPr>
            <a:r>
              <a:rPr lang="en-US" dirty="0"/>
              <a:t>To address the perioperative use of </a:t>
            </a:r>
            <a:r>
              <a:rPr lang="en-US" u="sng" dirty="0"/>
              <a:t>bridging anticoagulation</a:t>
            </a:r>
            <a:r>
              <a:rPr lang="en-US" dirty="0"/>
              <a:t>, typically with low-molecular-weight heparin (LMWH) or unfractionated heparin (UFH)</a:t>
            </a:r>
          </a:p>
          <a:p>
            <a:pPr marL="514350" indent="-514350">
              <a:buFont typeface="+mj-lt"/>
              <a:buAutoNum type="arabicPeriod"/>
            </a:pPr>
            <a:endParaRPr lang="en-US" dirty="0"/>
          </a:p>
          <a:p>
            <a:pPr marL="514350" indent="-514350">
              <a:buFont typeface="+mj-lt"/>
              <a:buAutoNum type="arabicPeriod"/>
            </a:pPr>
            <a:r>
              <a:rPr lang="en-US" dirty="0"/>
              <a:t>Secondary objective is to address the perioperative management of such patients who require urgent surgery.</a:t>
            </a:r>
            <a:endParaRPr lang="en-IN" dirty="0"/>
          </a:p>
        </p:txBody>
      </p:sp>
    </p:spTree>
    <p:extLst>
      <p:ext uri="{BB962C8B-B14F-4D97-AF65-F5344CB8AC3E}">
        <p14:creationId xmlns:p14="http://schemas.microsoft.com/office/powerpoint/2010/main" val="187142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8E3AD2-14C7-4C40-95EE-840E4BC0B805}"/>
              </a:ext>
            </a:extLst>
          </p:cNvPr>
          <p:cNvSpPr>
            <a:spLocks noGrp="1"/>
          </p:cNvSpPr>
          <p:nvPr>
            <p:ph idx="1"/>
          </p:nvPr>
        </p:nvSpPr>
        <p:spPr>
          <a:xfrm>
            <a:off x="579120" y="198120"/>
            <a:ext cx="10774680" cy="5978843"/>
          </a:xfrm>
        </p:spPr>
        <p:txBody>
          <a:bodyPr/>
          <a:lstStyle/>
          <a:p>
            <a:r>
              <a:rPr lang="en-IN" dirty="0"/>
              <a:t>Minor procedures</a:t>
            </a:r>
          </a:p>
          <a:p>
            <a:r>
              <a:rPr lang="en-IN" dirty="0"/>
              <a:t>Invasive procedures </a:t>
            </a:r>
          </a:p>
          <a:p>
            <a:r>
              <a:rPr lang="en-IN" dirty="0"/>
              <a:t>Those receiving antiplatelets or VKAs</a:t>
            </a:r>
          </a:p>
          <a:p>
            <a:r>
              <a:rPr lang="en-IN" dirty="0"/>
              <a:t>Bridging therapy </a:t>
            </a:r>
          </a:p>
          <a:p>
            <a:endParaRPr lang="en-IN" dirty="0"/>
          </a:p>
          <a:p>
            <a:r>
              <a:rPr lang="en-IN" dirty="0"/>
              <a:t>To prevent risk of increased bleeding and minimize risk of thromboembolism </a:t>
            </a:r>
          </a:p>
          <a:p>
            <a:endParaRPr lang="en-IN" dirty="0"/>
          </a:p>
          <a:p>
            <a:endParaRPr lang="en-IN" dirty="0"/>
          </a:p>
          <a:p>
            <a:endParaRPr lang="en-IN" dirty="0"/>
          </a:p>
          <a:p>
            <a:endParaRPr lang="en-IN" dirty="0"/>
          </a:p>
          <a:p>
            <a:r>
              <a:rPr lang="en-IN" dirty="0"/>
              <a:t>7</a:t>
            </a:r>
          </a:p>
        </p:txBody>
      </p:sp>
      <p:pic>
        <p:nvPicPr>
          <p:cNvPr id="4" name="Picture 3">
            <a:extLst>
              <a:ext uri="{FF2B5EF4-FFF2-40B4-BE49-F238E27FC236}">
                <a16:creationId xmlns:a16="http://schemas.microsoft.com/office/drawing/2014/main" id="{B5E500AA-9B3B-4E78-91BC-FED5EC30892D}"/>
              </a:ext>
            </a:extLst>
          </p:cNvPr>
          <p:cNvPicPr>
            <a:picLocks noChangeAspect="1"/>
          </p:cNvPicPr>
          <p:nvPr/>
        </p:nvPicPr>
        <p:blipFill>
          <a:blip r:embed="rId2"/>
          <a:stretch>
            <a:fillRect/>
          </a:stretch>
        </p:blipFill>
        <p:spPr>
          <a:xfrm>
            <a:off x="838200" y="4061489"/>
            <a:ext cx="9852540" cy="1094601"/>
          </a:xfrm>
          <a:prstGeom prst="rect">
            <a:avLst/>
          </a:prstGeom>
        </p:spPr>
      </p:pic>
    </p:spTree>
    <p:extLst>
      <p:ext uri="{BB962C8B-B14F-4D97-AF65-F5344CB8AC3E}">
        <p14:creationId xmlns:p14="http://schemas.microsoft.com/office/powerpoint/2010/main" val="471788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E4BFF6-47C6-40DB-AB4C-A34D23903540}"/>
              </a:ext>
            </a:extLst>
          </p:cNvPr>
          <p:cNvSpPr>
            <a:spLocks noGrp="1"/>
          </p:cNvSpPr>
          <p:nvPr>
            <p:ph idx="1"/>
          </p:nvPr>
        </p:nvSpPr>
        <p:spPr>
          <a:xfrm>
            <a:off x="350520" y="411480"/>
            <a:ext cx="11841480" cy="6126480"/>
          </a:xfrm>
        </p:spPr>
        <p:txBody>
          <a:bodyPr>
            <a:normAutofit/>
          </a:bodyPr>
          <a:lstStyle/>
          <a:p>
            <a:r>
              <a:rPr lang="en-US" b="1" dirty="0"/>
              <a:t>The health question(s) covered by the guideline is (are) specifically </a:t>
            </a:r>
            <a:r>
              <a:rPr lang="en-IN" b="1" dirty="0"/>
              <a:t>described</a:t>
            </a:r>
          </a:p>
          <a:p>
            <a:endParaRPr lang="en-IN" b="1" dirty="0"/>
          </a:p>
          <a:p>
            <a:pPr lvl="1"/>
            <a:r>
              <a:rPr lang="en-IN" dirty="0"/>
              <a:t>Target population – well defined </a:t>
            </a:r>
          </a:p>
          <a:p>
            <a:pPr lvl="1"/>
            <a:r>
              <a:rPr lang="en-US" dirty="0"/>
              <a:t> Intervention(s) or exposure(s)</a:t>
            </a:r>
          </a:p>
          <a:p>
            <a:pPr lvl="1"/>
            <a:r>
              <a:rPr lang="en-IN" dirty="0"/>
              <a:t> Comparisons (if appropriate)</a:t>
            </a:r>
          </a:p>
          <a:p>
            <a:pPr lvl="1"/>
            <a:r>
              <a:rPr lang="en-IN" dirty="0"/>
              <a:t>Outcome(s)</a:t>
            </a:r>
          </a:p>
          <a:p>
            <a:pPr lvl="1"/>
            <a:r>
              <a:rPr lang="en-US" dirty="0"/>
              <a:t>Health care setting or context</a:t>
            </a:r>
            <a:endParaRPr lang="en-IN" b="1" dirty="0"/>
          </a:p>
          <a:p>
            <a:endParaRPr lang="en-IN" dirty="0"/>
          </a:p>
          <a:p>
            <a:pPr marL="0" indent="0">
              <a:buNone/>
            </a:pPr>
            <a:br>
              <a:rPr lang="en-US" dirty="0"/>
            </a:br>
            <a:br>
              <a:rPr lang="en-US" dirty="0"/>
            </a:br>
            <a:br>
              <a:rPr lang="en-US" dirty="0"/>
            </a:br>
            <a:endParaRPr lang="en-IN" dirty="0"/>
          </a:p>
        </p:txBody>
      </p:sp>
    </p:spTree>
    <p:extLst>
      <p:ext uri="{BB962C8B-B14F-4D97-AF65-F5344CB8AC3E}">
        <p14:creationId xmlns:p14="http://schemas.microsoft.com/office/powerpoint/2010/main" val="3018531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CF6710-0DE9-445B-9C21-49858DDC8252}"/>
              </a:ext>
            </a:extLst>
          </p:cNvPr>
          <p:cNvSpPr>
            <a:spLocks noGrp="1"/>
          </p:cNvSpPr>
          <p:nvPr>
            <p:ph idx="1"/>
          </p:nvPr>
        </p:nvSpPr>
        <p:spPr>
          <a:xfrm>
            <a:off x="274320" y="228600"/>
            <a:ext cx="11917680" cy="6339840"/>
          </a:xfrm>
        </p:spPr>
        <p:txBody>
          <a:bodyPr/>
          <a:lstStyle/>
          <a:p>
            <a:r>
              <a:rPr lang="en-US" dirty="0"/>
              <a:t>Perioperative Management of Patients Who Are Receiving VKAs </a:t>
            </a:r>
            <a:br>
              <a:rPr lang="en-US" dirty="0"/>
            </a:br>
            <a:endParaRPr lang="en-US" dirty="0"/>
          </a:p>
          <a:p>
            <a:pPr lvl="1"/>
            <a:r>
              <a:rPr lang="en-US" i="1" dirty="0"/>
              <a:t>Interruption of VKAs Before Surgery</a:t>
            </a:r>
            <a:r>
              <a:rPr lang="en-US" dirty="0"/>
              <a:t> </a:t>
            </a:r>
          </a:p>
          <a:p>
            <a:pPr lvl="1"/>
            <a:endParaRPr lang="en-US" dirty="0"/>
          </a:p>
          <a:p>
            <a:pPr lvl="1"/>
            <a:r>
              <a:rPr lang="en-US" i="1" dirty="0"/>
              <a:t>Resumption of VKAs After Surgery</a:t>
            </a:r>
            <a:r>
              <a:rPr lang="en-US" dirty="0"/>
              <a:t> </a:t>
            </a:r>
          </a:p>
          <a:p>
            <a:pPr lvl="1"/>
            <a:endParaRPr lang="en-US" dirty="0"/>
          </a:p>
          <a:p>
            <a:pPr lvl="1"/>
            <a:r>
              <a:rPr lang="en-US" i="1" dirty="0"/>
              <a:t>Laboratory Monitoring of VKA Therapy</a:t>
            </a:r>
            <a:r>
              <a:rPr lang="en-US" dirty="0"/>
              <a:t> </a:t>
            </a:r>
          </a:p>
          <a:p>
            <a:pPr lvl="1"/>
            <a:endParaRPr lang="en-US" dirty="0"/>
          </a:p>
          <a:p>
            <a:pPr lvl="1"/>
            <a:r>
              <a:rPr lang="en-US" i="1" dirty="0"/>
              <a:t>Patient Risk Stratification and Assessing Need for </a:t>
            </a:r>
            <a:r>
              <a:rPr lang="en-US" i="1" dirty="0" err="1"/>
              <a:t>BridgingAnticoagulation</a:t>
            </a:r>
            <a:r>
              <a:rPr lang="en-US" dirty="0"/>
              <a:t> – valve replacement, chronic AF, VTE</a:t>
            </a:r>
            <a:endParaRPr lang="en-IN" dirty="0"/>
          </a:p>
        </p:txBody>
      </p:sp>
    </p:spTree>
    <p:extLst>
      <p:ext uri="{BB962C8B-B14F-4D97-AF65-F5344CB8AC3E}">
        <p14:creationId xmlns:p14="http://schemas.microsoft.com/office/powerpoint/2010/main" val="4176901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D8CBA7-99F5-477B-83F2-63F82225D8D7}"/>
              </a:ext>
            </a:extLst>
          </p:cNvPr>
          <p:cNvSpPr>
            <a:spLocks noGrp="1"/>
          </p:cNvSpPr>
          <p:nvPr>
            <p:ph idx="1"/>
          </p:nvPr>
        </p:nvSpPr>
        <p:spPr>
          <a:xfrm>
            <a:off x="350520" y="396240"/>
            <a:ext cx="11003280" cy="5780723"/>
          </a:xfrm>
        </p:spPr>
        <p:txBody>
          <a:bodyPr>
            <a:normAutofit fontScale="92500" lnSpcReduction="20000"/>
          </a:bodyPr>
          <a:lstStyle/>
          <a:p>
            <a:r>
              <a:rPr lang="en-US" dirty="0"/>
              <a:t>Perioperative Management of Patients Who Are Receiving Antiplatelet Therapy </a:t>
            </a:r>
          </a:p>
          <a:p>
            <a:pPr lvl="1"/>
            <a:r>
              <a:rPr lang="en-IN" i="1" dirty="0"/>
              <a:t>Risk Stratification</a:t>
            </a:r>
            <a:r>
              <a:rPr lang="en-IN" dirty="0"/>
              <a:t> </a:t>
            </a:r>
          </a:p>
          <a:p>
            <a:pPr lvl="1"/>
            <a:r>
              <a:rPr lang="en-US" i="1" dirty="0"/>
              <a:t>Interruption of Antiplatelet Therapy Before Surgery</a:t>
            </a:r>
            <a:r>
              <a:rPr lang="en-US" dirty="0"/>
              <a:t> </a:t>
            </a:r>
          </a:p>
          <a:p>
            <a:pPr lvl="1"/>
            <a:r>
              <a:rPr lang="en-US" i="1" dirty="0"/>
              <a:t>Resumption of Antiplatelet Therapy After Surgery</a:t>
            </a:r>
            <a:r>
              <a:rPr lang="en-US" dirty="0"/>
              <a:t> </a:t>
            </a:r>
          </a:p>
          <a:p>
            <a:pPr lvl="1"/>
            <a:r>
              <a:rPr lang="en-US" i="1" dirty="0"/>
              <a:t>Laboratory Monitoring of Antiplatelet Therapy</a:t>
            </a:r>
            <a:r>
              <a:rPr lang="en-US" dirty="0"/>
              <a:t> </a:t>
            </a:r>
          </a:p>
          <a:p>
            <a:pPr lvl="1"/>
            <a:r>
              <a:rPr lang="en-US" i="1" dirty="0"/>
              <a:t>Surgery in Patients Receiving Antiplatelet Therapy</a:t>
            </a:r>
            <a:r>
              <a:rPr lang="en-US" dirty="0"/>
              <a:t> </a:t>
            </a:r>
          </a:p>
          <a:p>
            <a:pPr lvl="2"/>
            <a:r>
              <a:rPr lang="en-IN" i="1" dirty="0"/>
              <a:t>Noncardiac Surgery</a:t>
            </a:r>
            <a:r>
              <a:rPr lang="en-IN" dirty="0"/>
              <a:t> </a:t>
            </a:r>
          </a:p>
          <a:p>
            <a:pPr lvl="2"/>
            <a:r>
              <a:rPr lang="en-IN" i="1" dirty="0"/>
              <a:t>CABG</a:t>
            </a:r>
            <a:r>
              <a:rPr lang="en-IN" dirty="0"/>
              <a:t> </a:t>
            </a:r>
          </a:p>
          <a:p>
            <a:pPr lvl="2"/>
            <a:r>
              <a:rPr lang="en-IN" i="1" dirty="0"/>
              <a:t>PCIs</a:t>
            </a:r>
            <a:r>
              <a:rPr lang="en-IN" dirty="0"/>
              <a:t> </a:t>
            </a:r>
          </a:p>
          <a:p>
            <a:pPr lvl="1"/>
            <a:r>
              <a:rPr lang="en-US" i="1" dirty="0"/>
              <a:t>Surgery in Patients With Coronary Stents</a:t>
            </a:r>
            <a:r>
              <a:rPr lang="en-US" dirty="0"/>
              <a:t> </a:t>
            </a:r>
            <a:br>
              <a:rPr lang="en-US" dirty="0"/>
            </a:br>
            <a:br>
              <a:rPr lang="en-IN" dirty="0"/>
            </a:br>
            <a:br>
              <a:rPr lang="en-IN" dirty="0"/>
            </a:br>
            <a:br>
              <a:rPr lang="en-IN" dirty="0"/>
            </a:br>
            <a:br>
              <a:rPr lang="en-US" dirty="0"/>
            </a:br>
            <a:br>
              <a:rPr lang="en-US" dirty="0"/>
            </a:br>
            <a:br>
              <a:rPr lang="en-US" dirty="0"/>
            </a:br>
            <a:br>
              <a:rPr lang="en-US" dirty="0"/>
            </a:br>
            <a:br>
              <a:rPr lang="en-IN" dirty="0"/>
            </a:br>
            <a:br>
              <a:rPr lang="en-US" dirty="0"/>
            </a:br>
            <a:endParaRPr lang="en-IN" dirty="0"/>
          </a:p>
        </p:txBody>
      </p:sp>
    </p:spTree>
    <p:extLst>
      <p:ext uri="{BB962C8B-B14F-4D97-AF65-F5344CB8AC3E}">
        <p14:creationId xmlns:p14="http://schemas.microsoft.com/office/powerpoint/2010/main" val="330757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C04052-B7B0-489A-97AF-AF9DA97D5038}"/>
              </a:ext>
            </a:extLst>
          </p:cNvPr>
          <p:cNvSpPr>
            <a:spLocks noGrp="1"/>
          </p:cNvSpPr>
          <p:nvPr>
            <p:ph idx="1"/>
          </p:nvPr>
        </p:nvSpPr>
        <p:spPr>
          <a:xfrm>
            <a:off x="167640" y="304800"/>
            <a:ext cx="11186160" cy="5872163"/>
          </a:xfrm>
        </p:spPr>
        <p:txBody>
          <a:bodyPr>
            <a:normAutofit lnSpcReduction="10000"/>
          </a:bodyPr>
          <a:lstStyle/>
          <a:p>
            <a:r>
              <a:rPr lang="en-US" dirty="0"/>
              <a:t>Perioperative Management of Antithrombotic Therapy in Patients Who Require Dental, Dermatologic, or Ophthalmologic Procedures </a:t>
            </a:r>
          </a:p>
          <a:p>
            <a:pPr lvl="1"/>
            <a:r>
              <a:rPr lang="en-US" i="1" dirty="0"/>
              <a:t>Patients Who Are Receiving VKAs</a:t>
            </a:r>
            <a:r>
              <a:rPr lang="en-US" dirty="0"/>
              <a:t> </a:t>
            </a:r>
          </a:p>
          <a:p>
            <a:pPr lvl="1"/>
            <a:r>
              <a:rPr lang="en-US" i="1" dirty="0"/>
              <a:t>Patients Who Are Receiving Antiplatelet Drugs</a:t>
            </a:r>
            <a:r>
              <a:rPr lang="en-US" dirty="0"/>
              <a:t> </a:t>
            </a:r>
          </a:p>
          <a:p>
            <a:pPr lvl="1"/>
            <a:r>
              <a:rPr lang="en-IN" i="1" dirty="0"/>
              <a:t>Dermatologic Procedures</a:t>
            </a:r>
            <a:r>
              <a:rPr lang="en-IN" dirty="0"/>
              <a:t> </a:t>
            </a:r>
          </a:p>
          <a:p>
            <a:pPr lvl="2"/>
            <a:r>
              <a:rPr lang="en-US" i="1" dirty="0"/>
              <a:t>Patients Who Are Receiving VKAs</a:t>
            </a:r>
            <a:r>
              <a:rPr lang="en-US" dirty="0"/>
              <a:t> </a:t>
            </a:r>
          </a:p>
          <a:p>
            <a:pPr lvl="2"/>
            <a:r>
              <a:rPr lang="en-US" i="1" dirty="0"/>
              <a:t>Patients Who Are Receiving Antiplatelet Drugs</a:t>
            </a:r>
            <a:r>
              <a:rPr lang="en-US" dirty="0"/>
              <a:t> </a:t>
            </a:r>
          </a:p>
          <a:p>
            <a:pPr lvl="1"/>
            <a:r>
              <a:rPr lang="en-IN" i="1" dirty="0"/>
              <a:t>Ophthalmologic Procedures</a:t>
            </a:r>
            <a:r>
              <a:rPr lang="en-IN" dirty="0"/>
              <a:t> </a:t>
            </a:r>
          </a:p>
          <a:p>
            <a:pPr lvl="2"/>
            <a:r>
              <a:rPr lang="en-US" i="1" dirty="0"/>
              <a:t>Patients Who Are Receiving VKAs</a:t>
            </a:r>
            <a:r>
              <a:rPr lang="en-US" dirty="0"/>
              <a:t> </a:t>
            </a:r>
          </a:p>
          <a:p>
            <a:pPr lvl="2"/>
            <a:r>
              <a:rPr lang="en-US" i="1" dirty="0"/>
              <a:t>Patients Who Are Receiving Antiplatelet Drugs</a:t>
            </a:r>
            <a:r>
              <a:rPr lang="en-US" dirty="0"/>
              <a:t> </a:t>
            </a:r>
          </a:p>
          <a:p>
            <a:pPr marL="914400" lvl="2" indent="0">
              <a:buNone/>
            </a:pPr>
            <a:br>
              <a:rPr lang="en-IN" dirty="0"/>
            </a:br>
            <a:br>
              <a:rPr lang="en-US" dirty="0"/>
            </a:br>
            <a:br>
              <a:rPr lang="en-US" dirty="0"/>
            </a:br>
            <a:br>
              <a:rPr lang="en-IN" dirty="0"/>
            </a:br>
            <a:br>
              <a:rPr lang="en-US" dirty="0"/>
            </a:br>
            <a:br>
              <a:rPr lang="en-US" dirty="0"/>
            </a:br>
            <a:br>
              <a:rPr lang="en-US" dirty="0"/>
            </a:br>
            <a:endParaRPr lang="en-IN" dirty="0"/>
          </a:p>
        </p:txBody>
      </p:sp>
    </p:spTree>
    <p:extLst>
      <p:ext uri="{BB962C8B-B14F-4D97-AF65-F5344CB8AC3E}">
        <p14:creationId xmlns:p14="http://schemas.microsoft.com/office/powerpoint/2010/main" val="792065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3FD5E-2DDD-4401-B007-04E50AC14287}"/>
              </a:ext>
            </a:extLst>
          </p:cNvPr>
          <p:cNvSpPr>
            <a:spLocks noGrp="1"/>
          </p:cNvSpPr>
          <p:nvPr>
            <p:ph idx="1"/>
          </p:nvPr>
        </p:nvSpPr>
        <p:spPr>
          <a:xfrm>
            <a:off x="304800" y="365760"/>
            <a:ext cx="11049000" cy="5811203"/>
          </a:xfrm>
        </p:spPr>
        <p:txBody>
          <a:bodyPr/>
          <a:lstStyle/>
          <a:p>
            <a:r>
              <a:rPr lang="en-US" dirty="0"/>
              <a:t>Perioperative Management of Antithrombotic Therapy Patients Who</a:t>
            </a:r>
            <a:br>
              <a:rPr lang="en-US" dirty="0"/>
            </a:br>
            <a:r>
              <a:rPr lang="en-US" dirty="0"/>
              <a:t>Require Urgent Surgical or Other Invasive Procedures </a:t>
            </a:r>
          </a:p>
          <a:p>
            <a:pPr lvl="1"/>
            <a:r>
              <a:rPr lang="en-US" i="1" dirty="0"/>
              <a:t>Patients Who Are Receiving VKAs</a:t>
            </a:r>
            <a:r>
              <a:rPr lang="en-US" dirty="0"/>
              <a:t> </a:t>
            </a:r>
          </a:p>
          <a:p>
            <a:pPr lvl="1"/>
            <a:r>
              <a:rPr lang="en-US" i="1" dirty="0"/>
              <a:t>Patients Who Are Receiving Antiplatelet Drugs</a:t>
            </a:r>
            <a:r>
              <a:rPr lang="en-US" dirty="0"/>
              <a:t> </a:t>
            </a:r>
            <a:br>
              <a:rPr lang="en-US" dirty="0"/>
            </a:br>
            <a:br>
              <a:rPr lang="en-US" dirty="0"/>
            </a:br>
            <a:br>
              <a:rPr lang="en-US" dirty="0"/>
            </a:br>
            <a:endParaRPr lang="en-IN" dirty="0"/>
          </a:p>
        </p:txBody>
      </p:sp>
    </p:spTree>
    <p:extLst>
      <p:ext uri="{BB962C8B-B14F-4D97-AF65-F5344CB8AC3E}">
        <p14:creationId xmlns:p14="http://schemas.microsoft.com/office/powerpoint/2010/main" val="164392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ECEB13-8765-4E71-B2B2-E5D461870255}"/>
              </a:ext>
            </a:extLst>
          </p:cNvPr>
          <p:cNvSpPr>
            <a:spLocks noGrp="1"/>
          </p:cNvSpPr>
          <p:nvPr>
            <p:ph idx="1"/>
          </p:nvPr>
        </p:nvSpPr>
        <p:spPr>
          <a:xfrm>
            <a:off x="137160" y="240664"/>
            <a:ext cx="11917680" cy="6617335"/>
          </a:xfrm>
        </p:spPr>
        <p:txBody>
          <a:bodyPr>
            <a:normAutofit fontScale="92500" lnSpcReduction="10000"/>
          </a:bodyPr>
          <a:lstStyle/>
          <a:p>
            <a:r>
              <a:rPr lang="en-US" dirty="0"/>
              <a:t>Perioperative Management of Patients Who Are Receiving Bridging</a:t>
            </a:r>
            <a:br>
              <a:rPr lang="en-US" dirty="0"/>
            </a:br>
            <a:r>
              <a:rPr lang="en-US" dirty="0"/>
              <a:t>Anticoagulation </a:t>
            </a:r>
          </a:p>
          <a:p>
            <a:r>
              <a:rPr lang="en-IN" i="1" dirty="0"/>
              <a:t>Perioperative Anticoagulation Treatment Regimens</a:t>
            </a:r>
            <a:r>
              <a:rPr lang="en-IN" dirty="0"/>
              <a:t> </a:t>
            </a:r>
          </a:p>
          <a:p>
            <a:pPr lvl="1"/>
            <a:r>
              <a:rPr lang="en-IN" dirty="0"/>
              <a:t>Therapeutic dose UFH/ LWH</a:t>
            </a:r>
          </a:p>
          <a:p>
            <a:pPr lvl="1"/>
            <a:r>
              <a:rPr lang="en-IN" dirty="0"/>
              <a:t>Low dose UFH/ LWH</a:t>
            </a:r>
          </a:p>
          <a:p>
            <a:r>
              <a:rPr lang="en-US" i="1" dirty="0"/>
              <a:t>Costs of Bridging Anticoagulation Treatment Regimens</a:t>
            </a:r>
            <a:r>
              <a:rPr lang="en-US" dirty="0"/>
              <a:t> </a:t>
            </a:r>
          </a:p>
          <a:p>
            <a:r>
              <a:rPr lang="en-US" i="1" dirty="0"/>
              <a:t>Resumption of Bridging Anticoagulation After Surgery</a:t>
            </a:r>
          </a:p>
          <a:p>
            <a:pPr lvl="1"/>
            <a:r>
              <a:rPr lang="en-US" i="1" dirty="0"/>
              <a:t>Proximity to Surgery That Anticoagulants Are Administered</a:t>
            </a:r>
            <a:r>
              <a:rPr lang="en-US" dirty="0"/>
              <a:t> </a:t>
            </a:r>
          </a:p>
          <a:p>
            <a:pPr lvl="1"/>
            <a:r>
              <a:rPr lang="en-IN" i="1" dirty="0"/>
              <a:t>Dose of Anticoagulant Administered</a:t>
            </a:r>
            <a:r>
              <a:rPr lang="en-IN" dirty="0"/>
              <a:t> </a:t>
            </a:r>
          </a:p>
          <a:p>
            <a:pPr lvl="1"/>
            <a:r>
              <a:rPr lang="en-US" i="1" dirty="0"/>
              <a:t>Type of Surgery and Associated Bleeding Risk</a:t>
            </a:r>
            <a:r>
              <a:rPr lang="en-US" dirty="0"/>
              <a:t> </a:t>
            </a:r>
          </a:p>
          <a:p>
            <a:r>
              <a:rPr lang="en-US" i="1" dirty="0"/>
              <a:t>Laboratory Monitoring of Bridging Anticoagulation</a:t>
            </a:r>
            <a:r>
              <a:rPr lang="en-US" dirty="0"/>
              <a:t> </a:t>
            </a:r>
            <a:br>
              <a:rPr lang="en-US" dirty="0"/>
            </a:br>
            <a:br>
              <a:rPr lang="en-US" dirty="0"/>
            </a:br>
            <a:br>
              <a:rPr lang="en-IN" dirty="0"/>
            </a:br>
            <a:br>
              <a:rPr lang="en-US" dirty="0"/>
            </a:br>
            <a:r>
              <a:rPr lang="en-US" dirty="0"/>
              <a:t> </a:t>
            </a:r>
            <a:br>
              <a:rPr lang="en-US" dirty="0"/>
            </a:br>
            <a:br>
              <a:rPr lang="en-US" dirty="0"/>
            </a:br>
            <a:br>
              <a:rPr lang="en-US" dirty="0"/>
            </a:br>
            <a:endParaRPr lang="en-IN" dirty="0"/>
          </a:p>
        </p:txBody>
      </p:sp>
    </p:spTree>
    <p:extLst>
      <p:ext uri="{BB962C8B-B14F-4D97-AF65-F5344CB8AC3E}">
        <p14:creationId xmlns:p14="http://schemas.microsoft.com/office/powerpoint/2010/main" val="1457621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E9D63-4316-4FA1-8CFE-9F9423165CCE}"/>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E4EAF9D8-24F6-4617-BDAC-5E11A0A6D8E3}"/>
              </a:ext>
            </a:extLst>
          </p:cNvPr>
          <p:cNvSpPr>
            <a:spLocks noGrp="1"/>
          </p:cNvSpPr>
          <p:nvPr>
            <p:ph idx="1"/>
          </p:nvPr>
        </p:nvSpPr>
        <p:spPr/>
        <p:txBody>
          <a:bodyPr/>
          <a:lstStyle/>
          <a:p>
            <a:r>
              <a:rPr lang="en-IN" dirty="0"/>
              <a:t>Health questions well defined </a:t>
            </a:r>
          </a:p>
          <a:p>
            <a:endParaRPr lang="en-IN" dirty="0"/>
          </a:p>
          <a:p>
            <a:r>
              <a:rPr lang="en-IN" dirty="0"/>
              <a:t>7</a:t>
            </a:r>
          </a:p>
          <a:p>
            <a:pPr marL="457200" lvl="1" indent="0">
              <a:buNone/>
            </a:pPr>
            <a:endParaRPr lang="en-IN" dirty="0"/>
          </a:p>
        </p:txBody>
      </p:sp>
    </p:spTree>
    <p:extLst>
      <p:ext uri="{BB962C8B-B14F-4D97-AF65-F5344CB8AC3E}">
        <p14:creationId xmlns:p14="http://schemas.microsoft.com/office/powerpoint/2010/main" val="503103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305BD0-47FB-4BDE-A492-C709C3D8BDB1}"/>
              </a:ext>
            </a:extLst>
          </p:cNvPr>
          <p:cNvSpPr>
            <a:spLocks noGrp="1"/>
          </p:cNvSpPr>
          <p:nvPr>
            <p:ph idx="1"/>
          </p:nvPr>
        </p:nvSpPr>
        <p:spPr>
          <a:xfrm>
            <a:off x="335280" y="655320"/>
            <a:ext cx="11018520" cy="5521643"/>
          </a:xfrm>
        </p:spPr>
        <p:txBody>
          <a:bodyPr/>
          <a:lstStyle/>
          <a:p>
            <a:r>
              <a:rPr lang="en-US" b="1" dirty="0"/>
              <a:t>The population (patients, public, etc.) to whom the guideline is meant to apply is specifically described.</a:t>
            </a:r>
            <a:endParaRPr lang="en-IN" b="1" dirty="0"/>
          </a:p>
          <a:p>
            <a:endParaRPr lang="en-IN" dirty="0"/>
          </a:p>
          <a:p>
            <a:r>
              <a:rPr lang="en-IN" dirty="0"/>
              <a:t>Yes </a:t>
            </a:r>
          </a:p>
          <a:p>
            <a:endParaRPr lang="en-IN" dirty="0"/>
          </a:p>
          <a:p>
            <a:r>
              <a:rPr lang="en-IN" dirty="0"/>
              <a:t>? Age groups </a:t>
            </a:r>
          </a:p>
          <a:p>
            <a:endParaRPr lang="en-IN" dirty="0"/>
          </a:p>
          <a:p>
            <a:r>
              <a:rPr lang="en-IN" dirty="0"/>
              <a:t>5</a:t>
            </a:r>
          </a:p>
          <a:p>
            <a:endParaRPr lang="en-IN" dirty="0"/>
          </a:p>
        </p:txBody>
      </p:sp>
    </p:spTree>
    <p:extLst>
      <p:ext uri="{BB962C8B-B14F-4D97-AF65-F5344CB8AC3E}">
        <p14:creationId xmlns:p14="http://schemas.microsoft.com/office/powerpoint/2010/main" val="2758769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14E7EE-29AB-4B89-9804-D8CE2AF8BDBB}"/>
              </a:ext>
            </a:extLst>
          </p:cNvPr>
          <p:cNvSpPr>
            <a:spLocks noGrp="1"/>
          </p:cNvSpPr>
          <p:nvPr>
            <p:ph idx="1"/>
          </p:nvPr>
        </p:nvSpPr>
        <p:spPr>
          <a:xfrm>
            <a:off x="152400" y="1401922"/>
            <a:ext cx="11506200" cy="4953157"/>
          </a:xfrm>
        </p:spPr>
        <p:txBody>
          <a:bodyPr>
            <a:normAutofit fontScale="77500" lnSpcReduction="20000"/>
          </a:bodyPr>
          <a:lstStyle/>
          <a:p>
            <a:r>
              <a:rPr lang="en-US" b="1" dirty="0"/>
              <a:t>The guideline development group includes individuals from all </a:t>
            </a:r>
            <a:r>
              <a:rPr lang="en-IN" b="1" dirty="0"/>
              <a:t>relevant professional groups</a:t>
            </a:r>
          </a:p>
          <a:p>
            <a:endParaRPr lang="en-IN" b="1" dirty="0"/>
          </a:p>
          <a:p>
            <a:r>
              <a:rPr lang="en-US" dirty="0"/>
              <a:t>Consultants whose role was to focus on patient value and preference issue </a:t>
            </a:r>
          </a:p>
          <a:p>
            <a:r>
              <a:rPr lang="en-IN" dirty="0"/>
              <a:t>experts in economic analysis </a:t>
            </a:r>
          </a:p>
          <a:p>
            <a:r>
              <a:rPr lang="en-US" dirty="0"/>
              <a:t>all participants submitted conflict-of-interest statements that were reviewed by the ACCP Health Science and Policy (HSP) Committee </a:t>
            </a:r>
          </a:p>
          <a:p>
            <a:r>
              <a:rPr lang="en-US" dirty="0"/>
              <a:t>established track record in the relevant clinical or research area, international and gender representation, prior involvement with the ACCP Conference on Antithrombotic and Thrombolytic Therapy, and absence of conflicts of interest that could not be resolved.</a:t>
            </a:r>
            <a:br>
              <a:rPr lang="en-US" dirty="0"/>
            </a:br>
            <a:r>
              <a:rPr lang="en-US" dirty="0"/>
              <a:t>The senior editors suggested individual chapter chairs as well as chapter members. </a:t>
            </a:r>
          </a:p>
          <a:p>
            <a:br>
              <a:rPr lang="en-US" dirty="0"/>
            </a:br>
            <a:br>
              <a:rPr lang="en-US" dirty="0"/>
            </a:br>
            <a:br>
              <a:rPr lang="en-IN" dirty="0"/>
            </a:br>
            <a:r>
              <a:rPr lang="en-IN" i="1" dirty="0"/>
              <a:t>James D. </a:t>
            </a:r>
            <a:r>
              <a:rPr lang="en-IN" i="1" dirty="0" err="1"/>
              <a:t>Douketis</a:t>
            </a:r>
            <a:r>
              <a:rPr lang="en-IN" i="1" dirty="0"/>
              <a:t>; Peter B. Berger, Andrew S. Dunn;  Alex C. Spyropoulos; Richard C. Becker;</a:t>
            </a:r>
            <a:br>
              <a:rPr lang="en-IN" i="1" dirty="0"/>
            </a:br>
            <a:r>
              <a:rPr lang="en-IN" i="1" dirty="0"/>
              <a:t>and Jack Ansell, MD</a:t>
            </a:r>
            <a:br>
              <a:rPr lang="en-IN" dirty="0"/>
            </a:br>
            <a:br>
              <a:rPr lang="en-US" dirty="0"/>
            </a:br>
            <a:endParaRPr lang="en-IN" dirty="0"/>
          </a:p>
          <a:p>
            <a:endParaRPr lang="en-IN" dirty="0"/>
          </a:p>
        </p:txBody>
      </p:sp>
      <p:pic>
        <p:nvPicPr>
          <p:cNvPr id="4" name="Picture 3">
            <a:extLst>
              <a:ext uri="{FF2B5EF4-FFF2-40B4-BE49-F238E27FC236}">
                <a16:creationId xmlns:a16="http://schemas.microsoft.com/office/drawing/2014/main" id="{09DFE602-ED1B-4655-B1F9-26851D6B1875}"/>
              </a:ext>
            </a:extLst>
          </p:cNvPr>
          <p:cNvPicPr>
            <a:picLocks noChangeAspect="1"/>
          </p:cNvPicPr>
          <p:nvPr/>
        </p:nvPicPr>
        <p:blipFill>
          <a:blip r:embed="rId2"/>
          <a:stretch>
            <a:fillRect/>
          </a:stretch>
        </p:blipFill>
        <p:spPr>
          <a:xfrm>
            <a:off x="1756740" y="0"/>
            <a:ext cx="8363040" cy="1401922"/>
          </a:xfrm>
          <a:prstGeom prst="rect">
            <a:avLst/>
          </a:prstGeom>
        </p:spPr>
      </p:pic>
    </p:spTree>
    <p:extLst>
      <p:ext uri="{BB962C8B-B14F-4D97-AF65-F5344CB8AC3E}">
        <p14:creationId xmlns:p14="http://schemas.microsoft.com/office/powerpoint/2010/main" val="1931364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52EED-9D75-4D7B-8402-783B1673750E}"/>
              </a:ext>
            </a:extLst>
          </p:cNvPr>
          <p:cNvSpPr>
            <a:spLocks noGrp="1"/>
          </p:cNvSpPr>
          <p:nvPr>
            <p:ph idx="1"/>
          </p:nvPr>
        </p:nvSpPr>
        <p:spPr>
          <a:xfrm>
            <a:off x="167640" y="472440"/>
            <a:ext cx="11871960" cy="6263640"/>
          </a:xfrm>
        </p:spPr>
        <p:txBody>
          <a:bodyPr/>
          <a:lstStyle/>
          <a:p>
            <a:r>
              <a:rPr lang="en-IN" dirty="0"/>
              <a:t>Name - yes</a:t>
            </a:r>
          </a:p>
          <a:p>
            <a:r>
              <a:rPr lang="en-IN" dirty="0"/>
              <a:t>Discipline /content expertise - no</a:t>
            </a:r>
          </a:p>
          <a:p>
            <a:r>
              <a:rPr lang="en-US" dirty="0"/>
              <a:t>Institution – yes </a:t>
            </a:r>
          </a:p>
          <a:p>
            <a:r>
              <a:rPr lang="en-US" dirty="0"/>
              <a:t>Geographical  location– yes </a:t>
            </a:r>
          </a:p>
          <a:p>
            <a:r>
              <a:rPr lang="en-US" dirty="0"/>
              <a:t>A  description of the member’s role in the guideline development group – no </a:t>
            </a:r>
          </a:p>
          <a:p>
            <a:endParaRPr lang="en-US" dirty="0"/>
          </a:p>
          <a:p>
            <a:endParaRPr lang="en-US" dirty="0"/>
          </a:p>
          <a:p>
            <a:endParaRPr lang="en-US" dirty="0"/>
          </a:p>
          <a:p>
            <a:endParaRPr lang="en-US" dirty="0"/>
          </a:p>
          <a:p>
            <a:endParaRPr lang="en-US" dirty="0"/>
          </a:p>
          <a:p>
            <a:endParaRPr lang="en-US" dirty="0"/>
          </a:p>
          <a:p>
            <a:r>
              <a:rPr lang="en-US" dirty="0"/>
              <a:t>4</a:t>
            </a:r>
            <a:endParaRPr lang="en-IN" dirty="0"/>
          </a:p>
        </p:txBody>
      </p:sp>
      <p:pic>
        <p:nvPicPr>
          <p:cNvPr id="5" name="Picture 4">
            <a:extLst>
              <a:ext uri="{FF2B5EF4-FFF2-40B4-BE49-F238E27FC236}">
                <a16:creationId xmlns:a16="http://schemas.microsoft.com/office/drawing/2014/main" id="{12BF89CF-D7B8-40D1-A56C-E9A30E7DAD77}"/>
              </a:ext>
            </a:extLst>
          </p:cNvPr>
          <p:cNvPicPr>
            <a:picLocks noChangeAspect="1"/>
          </p:cNvPicPr>
          <p:nvPr/>
        </p:nvPicPr>
        <p:blipFill>
          <a:blip r:embed="rId2"/>
          <a:stretch>
            <a:fillRect/>
          </a:stretch>
        </p:blipFill>
        <p:spPr>
          <a:xfrm>
            <a:off x="1781503" y="3069512"/>
            <a:ext cx="8168236" cy="2558087"/>
          </a:xfrm>
          <a:prstGeom prst="rect">
            <a:avLst/>
          </a:prstGeom>
        </p:spPr>
      </p:pic>
    </p:spTree>
    <p:extLst>
      <p:ext uri="{BB962C8B-B14F-4D97-AF65-F5344CB8AC3E}">
        <p14:creationId xmlns:p14="http://schemas.microsoft.com/office/powerpoint/2010/main" val="2879579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DC7360-7719-43CE-BBA3-37103A63C8D8}"/>
              </a:ext>
            </a:extLst>
          </p:cNvPr>
          <p:cNvSpPr>
            <a:spLocks noGrp="1"/>
          </p:cNvSpPr>
          <p:nvPr>
            <p:ph idx="1"/>
          </p:nvPr>
        </p:nvSpPr>
        <p:spPr>
          <a:xfrm>
            <a:off x="299545" y="315310"/>
            <a:ext cx="11776841" cy="5861653"/>
          </a:xfrm>
        </p:spPr>
        <p:txBody>
          <a:bodyPr/>
          <a:lstStyle/>
          <a:p>
            <a:r>
              <a:rPr lang="en-US" b="1" dirty="0"/>
              <a:t>The views and preferences of the target population (patients, public, etc.) have </a:t>
            </a:r>
            <a:r>
              <a:rPr lang="en-IN" b="1" dirty="0"/>
              <a:t>been sought</a:t>
            </a:r>
          </a:p>
          <a:p>
            <a:endParaRPr lang="en-IN" b="1" dirty="0"/>
          </a:p>
          <a:p>
            <a:r>
              <a:rPr lang="en-US" dirty="0"/>
              <a:t>Consultants  whose role was to focus on patient value and preference issues</a:t>
            </a:r>
          </a:p>
          <a:p>
            <a:r>
              <a:rPr lang="en-US" dirty="0"/>
              <a:t>Costs of LMH, UHF</a:t>
            </a:r>
          </a:p>
          <a:p>
            <a:endParaRPr lang="en-US" dirty="0"/>
          </a:p>
          <a:p>
            <a:endParaRPr lang="en-US" dirty="0"/>
          </a:p>
          <a:p>
            <a:endParaRPr lang="en-US" dirty="0"/>
          </a:p>
          <a:p>
            <a:r>
              <a:rPr lang="en-US" dirty="0"/>
              <a:t>3 </a:t>
            </a:r>
            <a:br>
              <a:rPr lang="en-US" dirty="0"/>
            </a:br>
            <a:endParaRPr lang="en-IN" dirty="0"/>
          </a:p>
        </p:txBody>
      </p:sp>
    </p:spTree>
    <p:extLst>
      <p:ext uri="{BB962C8B-B14F-4D97-AF65-F5344CB8AC3E}">
        <p14:creationId xmlns:p14="http://schemas.microsoft.com/office/powerpoint/2010/main" val="1885107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40C7E0-AAB1-415E-8698-5CCE9B205A3E}"/>
              </a:ext>
            </a:extLst>
          </p:cNvPr>
          <p:cNvSpPr>
            <a:spLocks noGrp="1"/>
          </p:cNvSpPr>
          <p:nvPr>
            <p:ph idx="1"/>
          </p:nvPr>
        </p:nvSpPr>
        <p:spPr>
          <a:xfrm>
            <a:off x="350520" y="426720"/>
            <a:ext cx="11003280" cy="5750243"/>
          </a:xfrm>
        </p:spPr>
        <p:txBody>
          <a:bodyPr/>
          <a:lstStyle/>
          <a:p>
            <a:pPr marL="0" indent="0">
              <a:buNone/>
            </a:pPr>
            <a:r>
              <a:rPr lang="en-US" b="1" dirty="0"/>
              <a:t>The target users of the guideline are clearly defined.</a:t>
            </a:r>
          </a:p>
          <a:p>
            <a:pPr marL="0" indent="0">
              <a:buNone/>
            </a:pPr>
            <a:endParaRPr lang="en-US" b="1" dirty="0"/>
          </a:p>
          <a:p>
            <a:r>
              <a:rPr lang="en-US" dirty="0"/>
              <a:t>clear description of intended guideline audience (e.g. specialists, family physicians, patients, clinical or </a:t>
            </a:r>
            <a:r>
              <a:rPr lang="en-IN" dirty="0"/>
              <a:t>institutional leaders/administrators) -  </a:t>
            </a:r>
            <a:r>
              <a:rPr lang="en-US" dirty="0"/>
              <a:t>Not defined</a:t>
            </a:r>
          </a:p>
          <a:p>
            <a:endParaRPr lang="en-IN" dirty="0"/>
          </a:p>
          <a:p>
            <a:r>
              <a:rPr lang="en-US" dirty="0"/>
              <a:t>Description of how the guideline may be used by its target audience (e.g., to inform clinical decisions, to inform policy, to inform standards of care) – not well defined </a:t>
            </a:r>
          </a:p>
          <a:p>
            <a:pPr marL="0" indent="0">
              <a:buNone/>
            </a:pPr>
            <a:endParaRPr lang="en-US" b="1" dirty="0"/>
          </a:p>
          <a:p>
            <a:r>
              <a:rPr lang="en-US" dirty="0"/>
              <a:t>2</a:t>
            </a:r>
          </a:p>
          <a:p>
            <a:pPr marL="0" indent="0">
              <a:buNone/>
            </a:pPr>
            <a:endParaRPr lang="en-IN" b="1" dirty="0"/>
          </a:p>
        </p:txBody>
      </p:sp>
    </p:spTree>
    <p:extLst>
      <p:ext uri="{BB962C8B-B14F-4D97-AF65-F5344CB8AC3E}">
        <p14:creationId xmlns:p14="http://schemas.microsoft.com/office/powerpoint/2010/main" val="3061129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B0897-50AC-4625-932B-048D19E1FD7D}"/>
              </a:ext>
            </a:extLst>
          </p:cNvPr>
          <p:cNvSpPr>
            <a:spLocks noGrp="1"/>
          </p:cNvSpPr>
          <p:nvPr>
            <p:ph idx="1"/>
          </p:nvPr>
        </p:nvSpPr>
        <p:spPr>
          <a:xfrm>
            <a:off x="394138" y="1418896"/>
            <a:ext cx="11556124" cy="5298467"/>
          </a:xfrm>
        </p:spPr>
        <p:txBody>
          <a:bodyPr>
            <a:normAutofit fontScale="92500" lnSpcReduction="20000"/>
          </a:bodyPr>
          <a:lstStyle/>
          <a:p>
            <a:r>
              <a:rPr lang="en-US" b="1" dirty="0"/>
              <a:t>Systematic methods were used to search for evidence</a:t>
            </a:r>
          </a:p>
          <a:p>
            <a:endParaRPr lang="en-US" b="1" dirty="0"/>
          </a:p>
          <a:p>
            <a:r>
              <a:rPr lang="en-US" dirty="0"/>
              <a:t>A team of librarians and research associates at the McMaster University EPC conducted comprehensive literature searches </a:t>
            </a:r>
          </a:p>
          <a:p>
            <a:r>
              <a:rPr lang="en-US" dirty="0"/>
              <a:t>Cochrane Database of Systematic Reviews, MEDLINE, and </a:t>
            </a:r>
            <a:r>
              <a:rPr lang="en-US" dirty="0" err="1"/>
              <a:t>Embase</a:t>
            </a:r>
            <a:r>
              <a:rPr lang="en-US" dirty="0"/>
              <a:t> for published English-language literature and human studies between 2002 and May 2006 </a:t>
            </a:r>
          </a:p>
          <a:p>
            <a:r>
              <a:rPr lang="en-US" dirty="0"/>
              <a:t>Systematic reviews, RCTs, Observational studies </a:t>
            </a:r>
          </a:p>
          <a:p>
            <a:r>
              <a:rPr lang="en-US" dirty="0"/>
              <a:t>Search terms not mentioned</a:t>
            </a:r>
          </a:p>
          <a:p>
            <a:endParaRPr lang="en-US" dirty="0"/>
          </a:p>
          <a:p>
            <a:r>
              <a:rPr lang="en-US" dirty="0"/>
              <a:t>Authors did not include data from abstracts of meetings for the development of recommendations </a:t>
            </a:r>
          </a:p>
          <a:p>
            <a:endParaRPr lang="en-US" dirty="0"/>
          </a:p>
          <a:p>
            <a:r>
              <a:rPr lang="en-US" dirty="0"/>
              <a:t>Abstracts that reported on groundbreaking data </a:t>
            </a:r>
          </a:p>
          <a:p>
            <a:r>
              <a:rPr lang="en-US" b="1" dirty="0"/>
              <a:t>4</a:t>
            </a:r>
            <a:endParaRPr lang="en-IN" b="1" dirty="0"/>
          </a:p>
        </p:txBody>
      </p:sp>
      <p:pic>
        <p:nvPicPr>
          <p:cNvPr id="4" name="Picture 3">
            <a:extLst>
              <a:ext uri="{FF2B5EF4-FFF2-40B4-BE49-F238E27FC236}">
                <a16:creationId xmlns:a16="http://schemas.microsoft.com/office/drawing/2014/main" id="{9C5DDEAE-6556-45B8-A4F9-AEE460027679}"/>
              </a:ext>
            </a:extLst>
          </p:cNvPr>
          <p:cNvPicPr>
            <a:picLocks noChangeAspect="1"/>
          </p:cNvPicPr>
          <p:nvPr/>
        </p:nvPicPr>
        <p:blipFill>
          <a:blip r:embed="rId2"/>
          <a:stretch>
            <a:fillRect/>
          </a:stretch>
        </p:blipFill>
        <p:spPr>
          <a:xfrm>
            <a:off x="3129103" y="140636"/>
            <a:ext cx="6510371" cy="1136371"/>
          </a:xfrm>
          <a:prstGeom prst="rect">
            <a:avLst/>
          </a:prstGeom>
        </p:spPr>
      </p:pic>
    </p:spTree>
    <p:extLst>
      <p:ext uri="{BB962C8B-B14F-4D97-AF65-F5344CB8AC3E}">
        <p14:creationId xmlns:p14="http://schemas.microsoft.com/office/powerpoint/2010/main" val="3603259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555DF2-8763-4A76-B064-850828F2D711}"/>
              </a:ext>
            </a:extLst>
          </p:cNvPr>
          <p:cNvSpPr>
            <a:spLocks noGrp="1"/>
          </p:cNvSpPr>
          <p:nvPr>
            <p:ph idx="1"/>
          </p:nvPr>
        </p:nvSpPr>
        <p:spPr>
          <a:xfrm>
            <a:off x="173421" y="157654"/>
            <a:ext cx="11729545" cy="6574221"/>
          </a:xfrm>
        </p:spPr>
        <p:txBody>
          <a:bodyPr>
            <a:normAutofit fontScale="92500" lnSpcReduction="10000"/>
          </a:bodyPr>
          <a:lstStyle/>
          <a:p>
            <a:r>
              <a:rPr lang="en-US" b="1" dirty="0"/>
              <a:t>The criteria for selecting the evidence are clearly described</a:t>
            </a:r>
          </a:p>
          <a:p>
            <a:endParaRPr lang="en-US" b="1" dirty="0"/>
          </a:p>
          <a:p>
            <a:pPr lvl="1"/>
            <a:r>
              <a:rPr lang="en-US" dirty="0"/>
              <a:t>Description of the inclusion criteria, including</a:t>
            </a:r>
          </a:p>
          <a:p>
            <a:pPr lvl="1"/>
            <a:r>
              <a:rPr lang="fr-FR" dirty="0"/>
              <a:t>Target population (patient, public, etc.) </a:t>
            </a:r>
            <a:r>
              <a:rPr lang="fr-FR" dirty="0" err="1"/>
              <a:t>characteristics</a:t>
            </a:r>
            <a:endParaRPr lang="fr-FR" dirty="0"/>
          </a:p>
          <a:p>
            <a:pPr lvl="1"/>
            <a:r>
              <a:rPr lang="en-IN" dirty="0"/>
              <a:t>Study design</a:t>
            </a:r>
          </a:p>
          <a:p>
            <a:pPr lvl="1"/>
            <a:r>
              <a:rPr lang="en-IN" dirty="0"/>
              <a:t>Comparisons (if relevant)</a:t>
            </a:r>
          </a:p>
          <a:p>
            <a:pPr lvl="1"/>
            <a:r>
              <a:rPr lang="en-IN" dirty="0"/>
              <a:t>Outcomes</a:t>
            </a:r>
          </a:p>
          <a:p>
            <a:pPr lvl="1"/>
            <a:r>
              <a:rPr lang="en-IN" dirty="0"/>
              <a:t>Language (if relevant)</a:t>
            </a:r>
          </a:p>
          <a:p>
            <a:pPr lvl="1"/>
            <a:r>
              <a:rPr lang="en-IN" dirty="0"/>
              <a:t>Context (if relevant)</a:t>
            </a:r>
          </a:p>
          <a:p>
            <a:pPr lvl="1"/>
            <a:r>
              <a:rPr lang="en-US" dirty="0"/>
              <a:t>Description of the exclusion criteria (if relevant; e.g., </a:t>
            </a:r>
            <a:r>
              <a:rPr lang="en-US" i="1" dirty="0"/>
              <a:t>French only </a:t>
            </a:r>
            <a:r>
              <a:rPr lang="en-US" dirty="0"/>
              <a:t>listed in the inclusion criteria statement could</a:t>
            </a:r>
          </a:p>
          <a:p>
            <a:endParaRPr lang="en-US" dirty="0"/>
          </a:p>
          <a:p>
            <a:r>
              <a:rPr lang="en-US" dirty="0"/>
              <a:t>Systematic reviews, RCTs, Observational studies </a:t>
            </a:r>
          </a:p>
          <a:p>
            <a:r>
              <a:rPr lang="en-US" dirty="0"/>
              <a:t>English literature </a:t>
            </a:r>
          </a:p>
          <a:p>
            <a:endParaRPr lang="en-US" dirty="0"/>
          </a:p>
          <a:p>
            <a:r>
              <a:rPr lang="en-US" dirty="0"/>
              <a:t>For each of the questions search was performed </a:t>
            </a:r>
          </a:p>
          <a:p>
            <a:pPr lvl="1"/>
            <a:r>
              <a:rPr lang="en-US" dirty="0"/>
              <a:t>Not </a:t>
            </a:r>
            <a:r>
              <a:rPr lang="en-US" dirty="0" err="1"/>
              <a:t>metioned</a:t>
            </a:r>
            <a:r>
              <a:rPr lang="en-US" dirty="0"/>
              <a:t> clearly, tables summarizing evidence </a:t>
            </a:r>
          </a:p>
          <a:p>
            <a:pPr marL="0" indent="0">
              <a:buNone/>
            </a:pPr>
            <a:endParaRPr lang="en-US" dirty="0"/>
          </a:p>
          <a:p>
            <a:endParaRPr lang="en-US" dirty="0"/>
          </a:p>
          <a:p>
            <a:endParaRPr lang="en-IN" dirty="0"/>
          </a:p>
        </p:txBody>
      </p:sp>
    </p:spTree>
    <p:extLst>
      <p:ext uri="{BB962C8B-B14F-4D97-AF65-F5344CB8AC3E}">
        <p14:creationId xmlns:p14="http://schemas.microsoft.com/office/powerpoint/2010/main" val="274849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042F-6883-4496-96EF-56E0F9B466D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42721F9-3432-445C-B28C-57D904D3B104}"/>
              </a:ext>
            </a:extLst>
          </p:cNvPr>
          <p:cNvSpPr>
            <a:spLocks noGrp="1"/>
          </p:cNvSpPr>
          <p:nvPr>
            <p:ph idx="1"/>
          </p:nvPr>
        </p:nvSpPr>
        <p:spPr>
          <a:xfrm>
            <a:off x="7646276" y="2002009"/>
            <a:ext cx="3707524" cy="4174954"/>
          </a:xfrm>
        </p:spPr>
        <p:txBody>
          <a:bodyPr/>
          <a:lstStyle/>
          <a:p>
            <a:r>
              <a:rPr lang="en-IN" dirty="0"/>
              <a:t>6</a:t>
            </a:r>
          </a:p>
        </p:txBody>
      </p:sp>
      <p:pic>
        <p:nvPicPr>
          <p:cNvPr id="4" name="Picture 3">
            <a:extLst>
              <a:ext uri="{FF2B5EF4-FFF2-40B4-BE49-F238E27FC236}">
                <a16:creationId xmlns:a16="http://schemas.microsoft.com/office/drawing/2014/main" id="{87DF6C9E-CC0A-4E12-A610-7CF313E4DCE0}"/>
              </a:ext>
            </a:extLst>
          </p:cNvPr>
          <p:cNvPicPr>
            <a:picLocks noChangeAspect="1"/>
          </p:cNvPicPr>
          <p:nvPr/>
        </p:nvPicPr>
        <p:blipFill>
          <a:blip r:embed="rId2"/>
          <a:stretch>
            <a:fillRect/>
          </a:stretch>
        </p:blipFill>
        <p:spPr>
          <a:xfrm>
            <a:off x="-1" y="53804"/>
            <a:ext cx="7362497" cy="6883024"/>
          </a:xfrm>
          <a:prstGeom prst="rect">
            <a:avLst/>
          </a:prstGeom>
        </p:spPr>
      </p:pic>
    </p:spTree>
    <p:extLst>
      <p:ext uri="{BB962C8B-B14F-4D97-AF65-F5344CB8AC3E}">
        <p14:creationId xmlns:p14="http://schemas.microsoft.com/office/powerpoint/2010/main" val="43871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BD7534-32A6-4A71-A245-4623C4C47ACA}"/>
              </a:ext>
            </a:extLst>
          </p:cNvPr>
          <p:cNvSpPr>
            <a:spLocks noGrp="1"/>
          </p:cNvSpPr>
          <p:nvPr>
            <p:ph idx="1"/>
          </p:nvPr>
        </p:nvSpPr>
        <p:spPr>
          <a:xfrm>
            <a:off x="189186" y="315310"/>
            <a:ext cx="11164614" cy="5861653"/>
          </a:xfrm>
        </p:spPr>
        <p:txBody>
          <a:bodyPr>
            <a:normAutofit/>
          </a:bodyPr>
          <a:lstStyle/>
          <a:p>
            <a:r>
              <a:rPr lang="en-US" b="1" dirty="0"/>
              <a:t>The strengths and limitations of the body of evidence are clearly described</a:t>
            </a:r>
          </a:p>
          <a:p>
            <a:r>
              <a:rPr lang="en-US" dirty="0"/>
              <a:t>Descriptions of how the body of evidence was evaluated for bias and how it was interpreted by members of </a:t>
            </a:r>
            <a:r>
              <a:rPr lang="en-IN" dirty="0"/>
              <a:t>the guideline development group</a:t>
            </a:r>
          </a:p>
          <a:p>
            <a:pPr lvl="1"/>
            <a:r>
              <a:rPr lang="en-IN" dirty="0"/>
              <a:t>A</a:t>
            </a:r>
            <a:r>
              <a:rPr lang="en-US" dirty="0" err="1"/>
              <a:t>spects</a:t>
            </a:r>
            <a:r>
              <a:rPr lang="en-US" dirty="0"/>
              <a:t> upon which to frame descriptions include:</a:t>
            </a:r>
          </a:p>
          <a:p>
            <a:pPr lvl="1"/>
            <a:r>
              <a:rPr lang="en-US" dirty="0"/>
              <a:t>Study design(s) included in body of evidence</a:t>
            </a:r>
          </a:p>
          <a:p>
            <a:pPr lvl="1"/>
            <a:r>
              <a:rPr lang="en-US" dirty="0"/>
              <a:t>Study methodology limitations (sampling, blinding, allocation concealment, analytical methods)</a:t>
            </a:r>
          </a:p>
          <a:p>
            <a:pPr lvl="1"/>
            <a:r>
              <a:rPr lang="en-US" dirty="0"/>
              <a:t>Appropriateness/relevance of primary and secondary outcomes considered</a:t>
            </a:r>
          </a:p>
          <a:p>
            <a:pPr lvl="1"/>
            <a:r>
              <a:rPr lang="en-US" dirty="0"/>
              <a:t>Consistency of results across studies</a:t>
            </a:r>
          </a:p>
          <a:p>
            <a:pPr lvl="1"/>
            <a:r>
              <a:rPr lang="en-US" dirty="0"/>
              <a:t>Direction of results across studies</a:t>
            </a:r>
          </a:p>
          <a:p>
            <a:pPr lvl="1"/>
            <a:r>
              <a:rPr lang="en-US" dirty="0"/>
              <a:t>Magnitude of benefit versus magnitude of harm</a:t>
            </a:r>
          </a:p>
          <a:p>
            <a:pPr lvl="1"/>
            <a:r>
              <a:rPr lang="en-US" dirty="0"/>
              <a:t>Applicability to practice context</a:t>
            </a:r>
            <a:endParaRPr lang="en-US" b="1" dirty="0"/>
          </a:p>
          <a:p>
            <a:endParaRPr lang="en-IN" dirty="0"/>
          </a:p>
        </p:txBody>
      </p:sp>
    </p:spTree>
    <p:extLst>
      <p:ext uri="{BB962C8B-B14F-4D97-AF65-F5344CB8AC3E}">
        <p14:creationId xmlns:p14="http://schemas.microsoft.com/office/powerpoint/2010/main" val="1703540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8D659-6E42-4AA2-AA4A-74D1A824BBE8}"/>
              </a:ext>
            </a:extLst>
          </p:cNvPr>
          <p:cNvSpPr>
            <a:spLocks noGrp="1"/>
          </p:cNvSpPr>
          <p:nvPr>
            <p:ph type="title"/>
          </p:nvPr>
        </p:nvSpPr>
        <p:spPr>
          <a:xfrm>
            <a:off x="838200" y="365125"/>
            <a:ext cx="10515600" cy="1325563"/>
          </a:xfrm>
        </p:spPr>
        <p:txBody>
          <a:bodyPr/>
          <a:lstStyle/>
          <a:p>
            <a:endParaRPr lang="en-IN"/>
          </a:p>
        </p:txBody>
      </p:sp>
      <p:sp>
        <p:nvSpPr>
          <p:cNvPr id="3" name="Content Placeholder 2">
            <a:extLst>
              <a:ext uri="{FF2B5EF4-FFF2-40B4-BE49-F238E27FC236}">
                <a16:creationId xmlns:a16="http://schemas.microsoft.com/office/drawing/2014/main" id="{CC35B0D3-5BAE-4F31-9F90-C7F4F8552838}"/>
              </a:ext>
            </a:extLst>
          </p:cNvPr>
          <p:cNvSpPr>
            <a:spLocks noGrp="1"/>
          </p:cNvSpPr>
          <p:nvPr>
            <p:ph idx="1"/>
          </p:nvPr>
        </p:nvSpPr>
        <p:spPr>
          <a:xfrm>
            <a:off x="118533" y="5576711"/>
            <a:ext cx="11954933" cy="1078952"/>
          </a:xfrm>
        </p:spPr>
        <p:txBody>
          <a:bodyPr>
            <a:noAutofit/>
          </a:bodyPr>
          <a:lstStyle/>
          <a:p>
            <a:r>
              <a:rPr lang="en-IN" sz="1400" dirty="0"/>
              <a:t>Grading of methodologic quality</a:t>
            </a:r>
          </a:p>
          <a:p>
            <a:r>
              <a:rPr lang="en-IN" sz="1400" dirty="0"/>
              <a:t>Group specific recommendations </a:t>
            </a:r>
          </a:p>
          <a:p>
            <a:r>
              <a:rPr lang="en-IN" sz="1400" i="1" dirty="0"/>
              <a:t>Grading Strength of Recommendation</a:t>
            </a:r>
            <a:r>
              <a:rPr lang="en-IN" sz="1400" dirty="0"/>
              <a:t> </a:t>
            </a:r>
          </a:p>
          <a:p>
            <a:r>
              <a:rPr lang="en-IN" sz="1400" dirty="0"/>
              <a:t>5 </a:t>
            </a:r>
            <a:br>
              <a:rPr lang="en-IN" sz="1400" dirty="0"/>
            </a:br>
            <a:endParaRPr lang="en-IN" sz="1400" dirty="0"/>
          </a:p>
        </p:txBody>
      </p:sp>
      <p:pic>
        <p:nvPicPr>
          <p:cNvPr id="4" name="Picture 3" descr="A screenshot of a cell phone&#10;&#10;Description automatically generated">
            <a:extLst>
              <a:ext uri="{FF2B5EF4-FFF2-40B4-BE49-F238E27FC236}">
                <a16:creationId xmlns:a16="http://schemas.microsoft.com/office/drawing/2014/main" id="{573BB7A6-9806-4468-A9F6-4DC12FF856F8}"/>
              </a:ext>
            </a:extLst>
          </p:cNvPr>
          <p:cNvPicPr>
            <a:picLocks noChangeAspect="1"/>
          </p:cNvPicPr>
          <p:nvPr/>
        </p:nvPicPr>
        <p:blipFill>
          <a:blip r:embed="rId3"/>
          <a:stretch>
            <a:fillRect/>
          </a:stretch>
        </p:blipFill>
        <p:spPr>
          <a:xfrm>
            <a:off x="350946" y="0"/>
            <a:ext cx="11490107" cy="5576711"/>
          </a:xfrm>
          <a:prstGeom prst="rect">
            <a:avLst/>
          </a:prstGeom>
        </p:spPr>
      </p:pic>
    </p:spTree>
    <p:extLst>
      <p:ext uri="{BB962C8B-B14F-4D97-AF65-F5344CB8AC3E}">
        <p14:creationId xmlns:p14="http://schemas.microsoft.com/office/powerpoint/2010/main" val="180927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687E5B-E54A-493E-8157-28CCBAF8DEDC}"/>
              </a:ext>
            </a:extLst>
          </p:cNvPr>
          <p:cNvSpPr>
            <a:spLocks noGrp="1"/>
          </p:cNvSpPr>
          <p:nvPr>
            <p:ph idx="1"/>
          </p:nvPr>
        </p:nvSpPr>
        <p:spPr>
          <a:xfrm>
            <a:off x="189186" y="362607"/>
            <a:ext cx="11839904" cy="6211613"/>
          </a:xfrm>
        </p:spPr>
        <p:txBody>
          <a:bodyPr/>
          <a:lstStyle/>
          <a:p>
            <a:r>
              <a:rPr lang="en-US" b="1" dirty="0"/>
              <a:t>The methods for formulating the recommendations are clearly described</a:t>
            </a:r>
          </a:p>
          <a:p>
            <a:endParaRPr lang="en-US" b="1" dirty="0"/>
          </a:p>
          <a:p>
            <a:r>
              <a:rPr lang="en-IN" dirty="0"/>
              <a:t>Summary and recommendations from each chapter / sub question – peer review</a:t>
            </a:r>
          </a:p>
          <a:p>
            <a:r>
              <a:rPr lang="en-IN" dirty="0"/>
              <a:t>Delphi method </a:t>
            </a:r>
          </a:p>
          <a:p>
            <a:endParaRPr lang="en-IN" dirty="0"/>
          </a:p>
          <a:p>
            <a:r>
              <a:rPr lang="en-IN" dirty="0"/>
              <a:t>External peer review </a:t>
            </a:r>
          </a:p>
          <a:p>
            <a:endParaRPr lang="en-IN" dirty="0"/>
          </a:p>
          <a:p>
            <a:r>
              <a:rPr lang="en-IN" dirty="0"/>
              <a:t>7</a:t>
            </a:r>
            <a:br>
              <a:rPr lang="en-IN" dirty="0"/>
            </a:br>
            <a:endParaRPr lang="en-IN" dirty="0"/>
          </a:p>
        </p:txBody>
      </p:sp>
    </p:spTree>
    <p:extLst>
      <p:ext uri="{BB962C8B-B14F-4D97-AF65-F5344CB8AC3E}">
        <p14:creationId xmlns:p14="http://schemas.microsoft.com/office/powerpoint/2010/main" val="1836670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E9B538-B3CF-403D-BB9A-44EA6DAF6C7A}"/>
              </a:ext>
            </a:extLst>
          </p:cNvPr>
          <p:cNvSpPr>
            <a:spLocks noGrp="1"/>
          </p:cNvSpPr>
          <p:nvPr>
            <p:ph idx="1"/>
          </p:nvPr>
        </p:nvSpPr>
        <p:spPr>
          <a:xfrm>
            <a:off x="268014" y="189186"/>
            <a:ext cx="11085786" cy="5987777"/>
          </a:xfrm>
        </p:spPr>
        <p:txBody>
          <a:bodyPr/>
          <a:lstStyle/>
          <a:p>
            <a:r>
              <a:rPr lang="en-US" b="1" dirty="0"/>
              <a:t>The health benefits, side effects, and risks have been considered in </a:t>
            </a:r>
            <a:r>
              <a:rPr lang="en-IN" b="1" dirty="0"/>
              <a:t>formulating the recommendations</a:t>
            </a:r>
          </a:p>
          <a:p>
            <a:endParaRPr lang="en-IN" b="1" dirty="0"/>
          </a:p>
          <a:p>
            <a:pPr lvl="1"/>
            <a:r>
              <a:rPr lang="en-US" dirty="0"/>
              <a:t>Supporting data and report of benefits</a:t>
            </a:r>
          </a:p>
          <a:p>
            <a:pPr lvl="1"/>
            <a:r>
              <a:rPr lang="en-US" dirty="0"/>
              <a:t>Supporting data and report of harms/side effects/risks</a:t>
            </a:r>
          </a:p>
          <a:p>
            <a:pPr lvl="1"/>
            <a:r>
              <a:rPr lang="en-US" dirty="0"/>
              <a:t>Reporting of the balance/trade-off between benefits and harms/side effects/risks</a:t>
            </a:r>
          </a:p>
          <a:p>
            <a:pPr lvl="1"/>
            <a:r>
              <a:rPr lang="en-US" dirty="0"/>
              <a:t>Recommendations reflect considerations of both benefits and harms/side effects/risks</a:t>
            </a:r>
            <a:endParaRPr lang="en-IN" dirty="0"/>
          </a:p>
        </p:txBody>
      </p:sp>
    </p:spTree>
    <p:extLst>
      <p:ext uri="{BB962C8B-B14F-4D97-AF65-F5344CB8AC3E}">
        <p14:creationId xmlns:p14="http://schemas.microsoft.com/office/powerpoint/2010/main" val="4089565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3976-CA70-4F31-97F5-A4AE9C5E1C4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AE9B538-B3CF-403D-BB9A-44EA6DAF6C7A}"/>
              </a:ext>
            </a:extLst>
          </p:cNvPr>
          <p:cNvSpPr>
            <a:spLocks noGrp="1"/>
          </p:cNvSpPr>
          <p:nvPr>
            <p:ph idx="1"/>
          </p:nvPr>
        </p:nvSpPr>
        <p:spPr>
          <a:xfrm>
            <a:off x="0" y="5804031"/>
            <a:ext cx="10292255" cy="801524"/>
          </a:xfrm>
        </p:spPr>
        <p:txBody>
          <a:bodyPr>
            <a:normAutofit fontScale="92500" lnSpcReduction="20000"/>
          </a:bodyPr>
          <a:lstStyle/>
          <a:p>
            <a:r>
              <a:rPr lang="en-IN" dirty="0"/>
              <a:t>Yes </a:t>
            </a:r>
          </a:p>
          <a:p>
            <a:r>
              <a:rPr lang="en-IN" dirty="0"/>
              <a:t>7</a:t>
            </a:r>
          </a:p>
        </p:txBody>
      </p:sp>
      <p:pic>
        <p:nvPicPr>
          <p:cNvPr id="4" name="Picture 3">
            <a:extLst>
              <a:ext uri="{FF2B5EF4-FFF2-40B4-BE49-F238E27FC236}">
                <a16:creationId xmlns:a16="http://schemas.microsoft.com/office/drawing/2014/main" id="{7416F57F-6E61-4120-AEC0-5C79126DC33F}"/>
              </a:ext>
            </a:extLst>
          </p:cNvPr>
          <p:cNvPicPr>
            <a:picLocks noChangeAspect="1"/>
          </p:cNvPicPr>
          <p:nvPr/>
        </p:nvPicPr>
        <p:blipFill>
          <a:blip r:embed="rId2"/>
          <a:stretch>
            <a:fillRect/>
          </a:stretch>
        </p:blipFill>
        <p:spPr>
          <a:xfrm>
            <a:off x="385762" y="0"/>
            <a:ext cx="10161369" cy="5438906"/>
          </a:xfrm>
          <a:prstGeom prst="rect">
            <a:avLst/>
          </a:prstGeom>
        </p:spPr>
      </p:pic>
    </p:spTree>
    <p:extLst>
      <p:ext uri="{BB962C8B-B14F-4D97-AF65-F5344CB8AC3E}">
        <p14:creationId xmlns:p14="http://schemas.microsoft.com/office/powerpoint/2010/main" val="3985252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E9B538-B3CF-403D-BB9A-44EA6DAF6C7A}"/>
              </a:ext>
            </a:extLst>
          </p:cNvPr>
          <p:cNvSpPr>
            <a:spLocks noGrp="1"/>
          </p:cNvSpPr>
          <p:nvPr>
            <p:ph idx="1"/>
          </p:nvPr>
        </p:nvSpPr>
        <p:spPr>
          <a:xfrm>
            <a:off x="425669" y="409903"/>
            <a:ext cx="10928131" cy="5767060"/>
          </a:xfrm>
        </p:spPr>
        <p:txBody>
          <a:bodyPr/>
          <a:lstStyle/>
          <a:p>
            <a:r>
              <a:rPr lang="en-US" b="1" dirty="0"/>
              <a:t>There is an explicit link between the recommendations and the supporting </a:t>
            </a:r>
            <a:r>
              <a:rPr lang="en-IN" b="1" dirty="0"/>
              <a:t>evidence</a:t>
            </a:r>
          </a:p>
          <a:p>
            <a:endParaRPr lang="en-IN" b="1" dirty="0"/>
          </a:p>
          <a:p>
            <a:pPr lvl="1"/>
            <a:r>
              <a:rPr lang="en-US" dirty="0"/>
              <a:t>the guideline describes how the guideline development group linked and used the evidence to inform </a:t>
            </a:r>
            <a:r>
              <a:rPr lang="en-IN" dirty="0"/>
              <a:t>recommendations</a:t>
            </a:r>
          </a:p>
          <a:p>
            <a:pPr lvl="1"/>
            <a:r>
              <a:rPr lang="en-US" dirty="0"/>
              <a:t>Each recommendation is linked to a key evidence description/paragraph and/or reference list</a:t>
            </a:r>
          </a:p>
          <a:p>
            <a:pPr lvl="1"/>
            <a:r>
              <a:rPr lang="en-US" dirty="0"/>
              <a:t>Recommendations linked to evidence summaries, evidence tables in the results section of the guideline</a:t>
            </a:r>
          </a:p>
          <a:p>
            <a:endParaRPr lang="en-US" dirty="0"/>
          </a:p>
          <a:p>
            <a:r>
              <a:rPr lang="en-US" dirty="0"/>
              <a:t>Yes </a:t>
            </a:r>
          </a:p>
          <a:p>
            <a:r>
              <a:rPr lang="en-US" dirty="0"/>
              <a:t>7</a:t>
            </a:r>
            <a:endParaRPr lang="en-IN" dirty="0"/>
          </a:p>
        </p:txBody>
      </p:sp>
    </p:spTree>
    <p:extLst>
      <p:ext uri="{BB962C8B-B14F-4D97-AF65-F5344CB8AC3E}">
        <p14:creationId xmlns:p14="http://schemas.microsoft.com/office/powerpoint/2010/main" val="2826118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E9B538-B3CF-403D-BB9A-44EA6DAF6C7A}"/>
              </a:ext>
            </a:extLst>
          </p:cNvPr>
          <p:cNvSpPr>
            <a:spLocks noGrp="1"/>
          </p:cNvSpPr>
          <p:nvPr>
            <p:ph idx="1"/>
          </p:nvPr>
        </p:nvSpPr>
        <p:spPr>
          <a:xfrm>
            <a:off x="189185" y="173420"/>
            <a:ext cx="11871435" cy="6369269"/>
          </a:xfrm>
        </p:spPr>
        <p:txBody>
          <a:bodyPr>
            <a:normAutofit fontScale="85000" lnSpcReduction="20000"/>
          </a:bodyPr>
          <a:lstStyle/>
          <a:p>
            <a:r>
              <a:rPr lang="en-US" b="1" dirty="0"/>
              <a:t>The guideline has been externally reviewed by experts prior to its publication</a:t>
            </a:r>
          </a:p>
          <a:p>
            <a:endParaRPr lang="en-US" b="1" dirty="0"/>
          </a:p>
          <a:p>
            <a:pPr lvl="1"/>
            <a:r>
              <a:rPr lang="en-US" dirty="0"/>
              <a:t>Methods taken to undertake the external review – not mentioned</a:t>
            </a:r>
          </a:p>
          <a:p>
            <a:pPr lvl="1"/>
            <a:r>
              <a:rPr lang="en-US" dirty="0"/>
              <a:t>Description of the external reviewers – not mentioned </a:t>
            </a:r>
          </a:p>
          <a:p>
            <a:pPr lvl="1"/>
            <a:r>
              <a:rPr lang="en-US" dirty="0"/>
              <a:t>Outcomes/information gathered from the external review - – not mentioned</a:t>
            </a:r>
          </a:p>
          <a:p>
            <a:pPr lvl="1"/>
            <a:r>
              <a:rPr lang="en-US" dirty="0"/>
              <a:t>Description of how the information gathered was used to inform the guideline development process and/or formation of the recommendations – not mentioned </a:t>
            </a:r>
          </a:p>
          <a:p>
            <a:endParaRPr lang="en-US" dirty="0"/>
          </a:p>
          <a:p>
            <a:endParaRPr lang="en-US" dirty="0"/>
          </a:p>
          <a:p>
            <a:endParaRPr lang="en-US" dirty="0"/>
          </a:p>
          <a:p>
            <a:endParaRPr lang="en-US" dirty="0"/>
          </a:p>
          <a:p>
            <a:endParaRPr lang="en-US" dirty="0"/>
          </a:p>
          <a:p>
            <a:r>
              <a:rPr lang="en-US" dirty="0"/>
              <a:t>Reviewers considered both content and methodology as well as whether there was balanced, not biased, reporting and adherence to HSP processes </a:t>
            </a:r>
          </a:p>
          <a:p>
            <a:endParaRPr lang="en-US" dirty="0"/>
          </a:p>
          <a:p>
            <a:r>
              <a:rPr lang="en-US" dirty="0"/>
              <a:t>External peer review before acceptance for publication </a:t>
            </a:r>
            <a:br>
              <a:rPr lang="en-US" dirty="0"/>
            </a:br>
            <a:br>
              <a:rPr lang="en-US" dirty="0"/>
            </a:br>
            <a:endParaRPr lang="en-US" dirty="0"/>
          </a:p>
          <a:p>
            <a:r>
              <a:rPr lang="en-US" dirty="0"/>
              <a:t>2</a:t>
            </a:r>
            <a:endParaRPr lang="en-IN" dirty="0"/>
          </a:p>
        </p:txBody>
      </p:sp>
    </p:spTree>
    <p:extLst>
      <p:ext uri="{BB962C8B-B14F-4D97-AF65-F5344CB8AC3E}">
        <p14:creationId xmlns:p14="http://schemas.microsoft.com/office/powerpoint/2010/main" val="2547196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3BC161-DA70-49EC-A7C1-113711FE0FFD}"/>
              </a:ext>
            </a:extLst>
          </p:cNvPr>
          <p:cNvSpPr>
            <a:spLocks noGrp="1"/>
          </p:cNvSpPr>
          <p:nvPr>
            <p:ph idx="1"/>
          </p:nvPr>
        </p:nvSpPr>
        <p:spPr>
          <a:xfrm>
            <a:off x="362607" y="315310"/>
            <a:ext cx="11603421" cy="6542690"/>
          </a:xfrm>
        </p:spPr>
        <p:txBody>
          <a:bodyPr/>
          <a:lstStyle/>
          <a:p>
            <a:r>
              <a:rPr lang="en-US" b="1" dirty="0"/>
              <a:t>A procedure for updating the guideline is provided</a:t>
            </a:r>
          </a:p>
          <a:p>
            <a:pPr lvl="1"/>
            <a:endParaRPr lang="en-US" dirty="0"/>
          </a:p>
          <a:p>
            <a:pPr lvl="1"/>
            <a:r>
              <a:rPr lang="en-US" dirty="0"/>
              <a:t>Statement that the guideline will be updated  - yes </a:t>
            </a:r>
          </a:p>
          <a:p>
            <a:pPr lvl="1"/>
            <a:r>
              <a:rPr lang="en-US" dirty="0"/>
              <a:t>Explicit time interval or explicit criteria to guide decisions about when an update will occur – no </a:t>
            </a:r>
          </a:p>
          <a:p>
            <a:pPr lvl="1"/>
            <a:r>
              <a:rPr lang="en-US" dirty="0"/>
              <a:t>Methodology for the updating procedure is reported – yes </a:t>
            </a:r>
          </a:p>
          <a:p>
            <a:pPr lvl="1"/>
            <a:endParaRPr lang="en-US" dirty="0"/>
          </a:p>
          <a:p>
            <a:endParaRPr lang="en-IN" dirty="0"/>
          </a:p>
          <a:p>
            <a:r>
              <a:rPr lang="en-US" dirty="0"/>
              <a:t>Extend the central assessment of methodologic quality of individual studies, overall judgments of evidence quality, and summaries of findings that we began in this iteration </a:t>
            </a:r>
          </a:p>
          <a:p>
            <a:endParaRPr lang="en-US" dirty="0"/>
          </a:p>
          <a:p>
            <a:r>
              <a:rPr lang="en-US" dirty="0"/>
              <a:t>5</a:t>
            </a:r>
            <a:br>
              <a:rPr lang="en-US" dirty="0"/>
            </a:br>
            <a:endParaRPr lang="en-IN" dirty="0"/>
          </a:p>
        </p:txBody>
      </p:sp>
    </p:spTree>
    <p:extLst>
      <p:ext uri="{BB962C8B-B14F-4D97-AF65-F5344CB8AC3E}">
        <p14:creationId xmlns:p14="http://schemas.microsoft.com/office/powerpoint/2010/main" val="3331521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C3ED6-14EA-41D6-982E-893805ADF2A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76E23C6-A449-449B-855A-68B3FDFB832A}"/>
              </a:ext>
            </a:extLst>
          </p:cNvPr>
          <p:cNvSpPr>
            <a:spLocks noGrp="1"/>
          </p:cNvSpPr>
          <p:nvPr>
            <p:ph idx="1"/>
          </p:nvPr>
        </p:nvSpPr>
        <p:spPr/>
        <p:txBody>
          <a:bodyPr>
            <a:normAutofit/>
          </a:bodyPr>
          <a:lstStyle/>
          <a:p>
            <a:r>
              <a:rPr lang="en-US" b="1" dirty="0"/>
              <a:t>The recommendations are specific and unambiguous</a:t>
            </a:r>
          </a:p>
          <a:p>
            <a:endParaRPr lang="en-US" b="1" dirty="0"/>
          </a:p>
          <a:p>
            <a:pPr lvl="1"/>
            <a:r>
              <a:rPr lang="en-US" dirty="0"/>
              <a:t>Statement of the recommended action</a:t>
            </a:r>
          </a:p>
          <a:p>
            <a:pPr lvl="1"/>
            <a:r>
              <a:rPr lang="en-US" dirty="0"/>
              <a:t>Identification of the intent or purpose of the recommended action </a:t>
            </a:r>
          </a:p>
          <a:p>
            <a:pPr lvl="1"/>
            <a:r>
              <a:rPr lang="en-US" dirty="0"/>
              <a:t>I</a:t>
            </a:r>
            <a:r>
              <a:rPr lang="en-IN" dirty="0"/>
              <a:t>dentification of the relevant population </a:t>
            </a:r>
          </a:p>
          <a:p>
            <a:pPr lvl="1"/>
            <a:r>
              <a:rPr lang="en-IN" dirty="0"/>
              <a:t>C</a:t>
            </a:r>
            <a:r>
              <a:rPr lang="en-US" dirty="0" err="1"/>
              <a:t>aveats</a:t>
            </a:r>
            <a:r>
              <a:rPr lang="en-US" dirty="0"/>
              <a:t> or qualifying statements, if relevant</a:t>
            </a:r>
          </a:p>
          <a:p>
            <a:pPr lvl="1"/>
            <a:endParaRPr lang="en-US" dirty="0"/>
          </a:p>
          <a:p>
            <a:pPr lvl="1"/>
            <a:endParaRPr lang="en-IN" dirty="0"/>
          </a:p>
        </p:txBody>
      </p:sp>
      <p:pic>
        <p:nvPicPr>
          <p:cNvPr id="4" name="Picture 3">
            <a:extLst>
              <a:ext uri="{FF2B5EF4-FFF2-40B4-BE49-F238E27FC236}">
                <a16:creationId xmlns:a16="http://schemas.microsoft.com/office/drawing/2014/main" id="{E130C23D-7DDF-4BD6-AA88-BB17BF7B9074}"/>
              </a:ext>
            </a:extLst>
          </p:cNvPr>
          <p:cNvPicPr>
            <a:picLocks noChangeAspect="1"/>
          </p:cNvPicPr>
          <p:nvPr/>
        </p:nvPicPr>
        <p:blipFill>
          <a:blip r:embed="rId2"/>
          <a:stretch>
            <a:fillRect/>
          </a:stretch>
        </p:blipFill>
        <p:spPr>
          <a:xfrm>
            <a:off x="2285143" y="365125"/>
            <a:ext cx="7621714" cy="1325563"/>
          </a:xfrm>
          <a:prstGeom prst="rect">
            <a:avLst/>
          </a:prstGeom>
        </p:spPr>
      </p:pic>
    </p:spTree>
    <p:extLst>
      <p:ext uri="{BB962C8B-B14F-4D97-AF65-F5344CB8AC3E}">
        <p14:creationId xmlns:p14="http://schemas.microsoft.com/office/powerpoint/2010/main" val="1354436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32C19C-2947-4107-B605-B7DF5964DC21}"/>
              </a:ext>
            </a:extLst>
          </p:cNvPr>
          <p:cNvSpPr>
            <a:spLocks noGrp="1"/>
          </p:cNvSpPr>
          <p:nvPr>
            <p:ph idx="1"/>
          </p:nvPr>
        </p:nvSpPr>
        <p:spPr>
          <a:xfrm>
            <a:off x="315310" y="315310"/>
            <a:ext cx="11038490" cy="5861653"/>
          </a:xfrm>
        </p:spPr>
        <p:txBody>
          <a:bodyPr/>
          <a:lstStyle/>
          <a:p>
            <a:r>
              <a:rPr lang="en-US" i="1" dirty="0"/>
              <a:t>3.0 Perioperative Management of Patients Who Are Receiving Bridging Anticoagulation</a:t>
            </a:r>
          </a:p>
          <a:p>
            <a:endParaRPr lang="en-US" dirty="0"/>
          </a:p>
          <a:p>
            <a:r>
              <a:rPr lang="en-US" dirty="0"/>
              <a:t>3.1. In patients who require temporary interruption of VKAs and are to receive bridging anticoagulation, from a cost-containment perspective we recommend the use of SC LMWH administered in an outpatient setting where feasible instead of inpatient administration of</a:t>
            </a:r>
            <a:br>
              <a:rPr lang="en-US" dirty="0"/>
            </a:br>
            <a:r>
              <a:rPr lang="en-US" dirty="0"/>
              <a:t>IV UFH (Grade 1C)</a:t>
            </a:r>
          </a:p>
          <a:p>
            <a:endParaRPr lang="en-US" dirty="0"/>
          </a:p>
          <a:p>
            <a:endParaRPr lang="en-US" dirty="0"/>
          </a:p>
          <a:p>
            <a:r>
              <a:rPr lang="en-US" dirty="0"/>
              <a:t>7</a:t>
            </a:r>
            <a:br>
              <a:rPr lang="en-US" dirty="0"/>
            </a:br>
            <a:endParaRPr lang="en-IN" dirty="0"/>
          </a:p>
        </p:txBody>
      </p:sp>
    </p:spTree>
    <p:extLst>
      <p:ext uri="{BB962C8B-B14F-4D97-AF65-F5344CB8AC3E}">
        <p14:creationId xmlns:p14="http://schemas.microsoft.com/office/powerpoint/2010/main" val="3370875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8079D9-3473-495D-858E-40D7394C38F1}"/>
              </a:ext>
            </a:extLst>
          </p:cNvPr>
          <p:cNvSpPr>
            <a:spLocks noGrp="1"/>
          </p:cNvSpPr>
          <p:nvPr>
            <p:ph idx="1"/>
          </p:nvPr>
        </p:nvSpPr>
        <p:spPr>
          <a:xfrm>
            <a:off x="283779" y="378372"/>
            <a:ext cx="11070021" cy="5798591"/>
          </a:xfrm>
        </p:spPr>
        <p:txBody>
          <a:bodyPr/>
          <a:lstStyle/>
          <a:p>
            <a:r>
              <a:rPr lang="en-US" b="1" dirty="0"/>
              <a:t>The different options for management of the condition or health issue are </a:t>
            </a:r>
            <a:r>
              <a:rPr lang="en-IN" b="1" dirty="0"/>
              <a:t>clearly presented</a:t>
            </a:r>
          </a:p>
          <a:p>
            <a:endParaRPr lang="en-IN" b="1" dirty="0"/>
          </a:p>
          <a:p>
            <a:pPr lvl="1"/>
            <a:r>
              <a:rPr lang="en-IN" dirty="0"/>
              <a:t>Description of options</a:t>
            </a:r>
          </a:p>
          <a:p>
            <a:pPr lvl="1"/>
            <a:r>
              <a:rPr lang="en-US" dirty="0"/>
              <a:t>Description of population or clinical situation most appropriate to each option</a:t>
            </a:r>
            <a:endParaRPr lang="en-IN" dirty="0"/>
          </a:p>
          <a:p>
            <a:endParaRPr lang="en-IN" dirty="0"/>
          </a:p>
          <a:p>
            <a:r>
              <a:rPr lang="en-IN" dirty="0"/>
              <a:t>Yes </a:t>
            </a:r>
          </a:p>
          <a:p>
            <a:endParaRPr lang="en-IN" dirty="0"/>
          </a:p>
          <a:p>
            <a:r>
              <a:rPr lang="en-IN" dirty="0"/>
              <a:t>7</a:t>
            </a:r>
          </a:p>
        </p:txBody>
      </p:sp>
    </p:spTree>
    <p:extLst>
      <p:ext uri="{BB962C8B-B14F-4D97-AF65-F5344CB8AC3E}">
        <p14:creationId xmlns:p14="http://schemas.microsoft.com/office/powerpoint/2010/main" val="1269676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7A5716-B504-4081-A401-1B7FD584CC02}"/>
              </a:ext>
            </a:extLst>
          </p:cNvPr>
          <p:cNvSpPr>
            <a:spLocks noGrp="1"/>
          </p:cNvSpPr>
          <p:nvPr>
            <p:ph idx="1"/>
          </p:nvPr>
        </p:nvSpPr>
        <p:spPr>
          <a:xfrm>
            <a:off x="268014" y="346841"/>
            <a:ext cx="11085786" cy="5830122"/>
          </a:xfrm>
        </p:spPr>
        <p:txBody>
          <a:bodyPr/>
          <a:lstStyle/>
          <a:p>
            <a:r>
              <a:rPr lang="en-US" b="1" dirty="0"/>
              <a:t>Key recommendations are easily identifiable</a:t>
            </a:r>
          </a:p>
          <a:p>
            <a:endParaRPr lang="en-US" b="1" dirty="0"/>
          </a:p>
          <a:p>
            <a:r>
              <a:rPr lang="en-IN" dirty="0"/>
              <a:t>Yes</a:t>
            </a:r>
          </a:p>
          <a:p>
            <a:endParaRPr lang="en-IN" dirty="0"/>
          </a:p>
          <a:p>
            <a:r>
              <a:rPr lang="en-IN" dirty="0"/>
              <a:t>7</a:t>
            </a:r>
          </a:p>
        </p:txBody>
      </p:sp>
      <p:pic>
        <p:nvPicPr>
          <p:cNvPr id="4" name="Picture 3">
            <a:extLst>
              <a:ext uri="{FF2B5EF4-FFF2-40B4-BE49-F238E27FC236}">
                <a16:creationId xmlns:a16="http://schemas.microsoft.com/office/drawing/2014/main" id="{194B6642-7C9E-4127-A7EF-A8AC984829D1}"/>
              </a:ext>
            </a:extLst>
          </p:cNvPr>
          <p:cNvPicPr>
            <a:picLocks noChangeAspect="1"/>
          </p:cNvPicPr>
          <p:nvPr/>
        </p:nvPicPr>
        <p:blipFill>
          <a:blip r:embed="rId2"/>
          <a:stretch>
            <a:fillRect/>
          </a:stretch>
        </p:blipFill>
        <p:spPr>
          <a:xfrm>
            <a:off x="8386397" y="0"/>
            <a:ext cx="3270434" cy="6858000"/>
          </a:xfrm>
          <a:prstGeom prst="rect">
            <a:avLst/>
          </a:prstGeom>
        </p:spPr>
      </p:pic>
    </p:spTree>
    <p:extLst>
      <p:ext uri="{BB962C8B-B14F-4D97-AF65-F5344CB8AC3E}">
        <p14:creationId xmlns:p14="http://schemas.microsoft.com/office/powerpoint/2010/main" val="3569995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FA9-E41A-44B6-80D8-758B9C3D44D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3A8445C-82E1-48DB-AE2A-CDEF999FE829}"/>
              </a:ext>
            </a:extLst>
          </p:cNvPr>
          <p:cNvSpPr>
            <a:spLocks noGrp="1"/>
          </p:cNvSpPr>
          <p:nvPr>
            <p:ph idx="1"/>
          </p:nvPr>
        </p:nvSpPr>
        <p:spPr>
          <a:xfrm>
            <a:off x="331076" y="1825624"/>
            <a:ext cx="11556124" cy="5174266"/>
          </a:xfrm>
        </p:spPr>
        <p:txBody>
          <a:bodyPr>
            <a:normAutofit fontScale="92500" lnSpcReduction="10000"/>
          </a:bodyPr>
          <a:lstStyle/>
          <a:p>
            <a:r>
              <a:rPr lang="en-US" b="1" dirty="0"/>
              <a:t>The guideline describes facilitators and barriers to its application</a:t>
            </a:r>
          </a:p>
          <a:p>
            <a:endParaRPr lang="en-US" b="1" dirty="0"/>
          </a:p>
          <a:p>
            <a:pPr lvl="1"/>
            <a:r>
              <a:rPr lang="en-US" dirty="0"/>
              <a:t>Identification of the types of facilitators and barriers that were considered</a:t>
            </a:r>
          </a:p>
          <a:p>
            <a:pPr lvl="1"/>
            <a:r>
              <a:rPr lang="en-US" dirty="0"/>
              <a:t>Methods by which information regarding the facilitators and barriers to implementing recommendations were sought</a:t>
            </a:r>
          </a:p>
          <a:p>
            <a:pPr lvl="1"/>
            <a:r>
              <a:rPr lang="en-US" dirty="0"/>
              <a:t> Information/description of the types of facilitators and barriers that emerged from the inquiry </a:t>
            </a:r>
          </a:p>
          <a:p>
            <a:pPr lvl="1"/>
            <a:r>
              <a:rPr lang="en-US" dirty="0"/>
              <a:t>Description of how the information influenced the guideline development process and/or formation of the </a:t>
            </a:r>
            <a:r>
              <a:rPr lang="en-IN" dirty="0"/>
              <a:t>recommendations</a:t>
            </a:r>
          </a:p>
          <a:p>
            <a:pPr lvl="1"/>
            <a:endParaRPr lang="en-IN" dirty="0"/>
          </a:p>
          <a:p>
            <a:r>
              <a:rPr lang="en-IN" dirty="0"/>
              <a:t>Not mentioned</a:t>
            </a:r>
          </a:p>
          <a:p>
            <a:pPr lvl="1"/>
            <a:r>
              <a:rPr lang="en-IN" dirty="0"/>
              <a:t>Platelet transfusions vs </a:t>
            </a:r>
            <a:r>
              <a:rPr lang="en-IN" dirty="0" err="1"/>
              <a:t>prohemostatic</a:t>
            </a:r>
            <a:r>
              <a:rPr lang="en-IN" dirty="0"/>
              <a:t> drugs</a:t>
            </a:r>
          </a:p>
          <a:p>
            <a:pPr lvl="1"/>
            <a:r>
              <a:rPr lang="en-IN" dirty="0"/>
              <a:t>FFP vs prothrombin concentrate </a:t>
            </a:r>
          </a:p>
          <a:p>
            <a:r>
              <a:rPr lang="en-IN" dirty="0"/>
              <a:t>4</a:t>
            </a:r>
          </a:p>
        </p:txBody>
      </p:sp>
      <p:pic>
        <p:nvPicPr>
          <p:cNvPr id="4" name="Picture 3">
            <a:extLst>
              <a:ext uri="{FF2B5EF4-FFF2-40B4-BE49-F238E27FC236}">
                <a16:creationId xmlns:a16="http://schemas.microsoft.com/office/drawing/2014/main" id="{EFC676FC-4A72-41C4-8A9A-2FA56B05E3A7}"/>
              </a:ext>
            </a:extLst>
          </p:cNvPr>
          <p:cNvPicPr>
            <a:picLocks noChangeAspect="1"/>
          </p:cNvPicPr>
          <p:nvPr/>
        </p:nvPicPr>
        <p:blipFill>
          <a:blip r:embed="rId3"/>
          <a:stretch>
            <a:fillRect/>
          </a:stretch>
        </p:blipFill>
        <p:spPr>
          <a:xfrm>
            <a:off x="2671903" y="365125"/>
            <a:ext cx="7594263" cy="1325562"/>
          </a:xfrm>
          <a:prstGeom prst="rect">
            <a:avLst/>
          </a:prstGeom>
        </p:spPr>
      </p:pic>
    </p:spTree>
    <p:extLst>
      <p:ext uri="{BB962C8B-B14F-4D97-AF65-F5344CB8AC3E}">
        <p14:creationId xmlns:p14="http://schemas.microsoft.com/office/powerpoint/2010/main" val="1369461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09A294-3B9B-4DC6-BB76-B00B3CC17A7E}"/>
              </a:ext>
            </a:extLst>
          </p:cNvPr>
          <p:cNvSpPr>
            <a:spLocks noGrp="1"/>
          </p:cNvSpPr>
          <p:nvPr>
            <p:ph idx="1"/>
          </p:nvPr>
        </p:nvSpPr>
        <p:spPr>
          <a:xfrm>
            <a:off x="204951" y="441434"/>
            <a:ext cx="11761077" cy="6274676"/>
          </a:xfrm>
        </p:spPr>
        <p:txBody>
          <a:bodyPr>
            <a:normAutofit lnSpcReduction="10000"/>
          </a:bodyPr>
          <a:lstStyle/>
          <a:p>
            <a:r>
              <a:rPr lang="en-US" b="1" dirty="0"/>
              <a:t>The guideline provides advice and/or tools on how the recommendations can </a:t>
            </a:r>
            <a:r>
              <a:rPr lang="en-IN" b="1" dirty="0"/>
              <a:t>be put into practice</a:t>
            </a:r>
          </a:p>
          <a:p>
            <a:endParaRPr lang="en-IN" b="1" dirty="0"/>
          </a:p>
          <a:p>
            <a:pPr lvl="1"/>
            <a:r>
              <a:rPr lang="en-US" dirty="0"/>
              <a:t>An implementation section in the guideline</a:t>
            </a:r>
          </a:p>
          <a:p>
            <a:pPr lvl="1"/>
            <a:r>
              <a:rPr lang="en-US" dirty="0"/>
              <a:t>Tools and resources to facilitate application:</a:t>
            </a:r>
          </a:p>
          <a:p>
            <a:pPr lvl="1"/>
            <a:r>
              <a:rPr lang="en-IN" dirty="0"/>
              <a:t>Guideline summary documents</a:t>
            </a:r>
          </a:p>
          <a:p>
            <a:pPr lvl="1"/>
            <a:r>
              <a:rPr lang="en-US" dirty="0"/>
              <a:t>Links to check lists, algorithms</a:t>
            </a:r>
          </a:p>
          <a:p>
            <a:pPr lvl="1"/>
            <a:r>
              <a:rPr lang="en-US" dirty="0"/>
              <a:t>Links to how-to manuals</a:t>
            </a:r>
          </a:p>
          <a:p>
            <a:pPr lvl="1"/>
            <a:r>
              <a:rPr lang="en-US" dirty="0"/>
              <a:t>Solutions linked to barrier analysis </a:t>
            </a:r>
          </a:p>
          <a:p>
            <a:pPr lvl="1"/>
            <a:r>
              <a:rPr lang="en-US" dirty="0"/>
              <a:t>Tools to capitalize on guideline facilitators </a:t>
            </a:r>
          </a:p>
          <a:p>
            <a:pPr lvl="1"/>
            <a:r>
              <a:rPr lang="en-US" dirty="0"/>
              <a:t>Outcome of pilot test and lessons learned</a:t>
            </a:r>
          </a:p>
          <a:p>
            <a:pPr lvl="1"/>
            <a:r>
              <a:rPr lang="en-US" dirty="0"/>
              <a:t>Directions on how users can access tools and resources</a:t>
            </a:r>
            <a:endParaRPr lang="en-IN" dirty="0"/>
          </a:p>
          <a:p>
            <a:pPr lvl="1"/>
            <a:endParaRPr lang="en-IN" dirty="0"/>
          </a:p>
          <a:p>
            <a:r>
              <a:rPr lang="en-IN" dirty="0"/>
              <a:t>Not mentioned </a:t>
            </a:r>
          </a:p>
          <a:p>
            <a:endParaRPr lang="en-IN" dirty="0"/>
          </a:p>
          <a:p>
            <a:r>
              <a:rPr lang="en-IN" dirty="0"/>
              <a:t>1</a:t>
            </a:r>
          </a:p>
        </p:txBody>
      </p:sp>
    </p:spTree>
    <p:extLst>
      <p:ext uri="{BB962C8B-B14F-4D97-AF65-F5344CB8AC3E}">
        <p14:creationId xmlns:p14="http://schemas.microsoft.com/office/powerpoint/2010/main" val="2274043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492C53-CD1F-40D9-A513-52DAF89C5A35}"/>
              </a:ext>
            </a:extLst>
          </p:cNvPr>
          <p:cNvSpPr>
            <a:spLocks noGrp="1"/>
          </p:cNvSpPr>
          <p:nvPr>
            <p:ph idx="1"/>
          </p:nvPr>
        </p:nvSpPr>
        <p:spPr>
          <a:xfrm>
            <a:off x="157655" y="236483"/>
            <a:ext cx="11745311" cy="6400800"/>
          </a:xfrm>
        </p:spPr>
        <p:txBody>
          <a:bodyPr>
            <a:normAutofit/>
          </a:bodyPr>
          <a:lstStyle/>
          <a:p>
            <a:r>
              <a:rPr lang="en-US" b="1" dirty="0"/>
              <a:t>The potential resource implications of applying the recommendations have </a:t>
            </a:r>
            <a:r>
              <a:rPr lang="en-IN" b="1" dirty="0"/>
              <a:t>been considered</a:t>
            </a:r>
          </a:p>
          <a:p>
            <a:endParaRPr lang="en-IN" b="1" dirty="0"/>
          </a:p>
          <a:p>
            <a:r>
              <a:rPr lang="en-US" dirty="0"/>
              <a:t>Two consultants with expertise in economic assessment to help with the</a:t>
            </a:r>
            <a:br>
              <a:rPr lang="en-US" dirty="0"/>
            </a:br>
            <a:r>
              <a:rPr lang="en-US" dirty="0"/>
              <a:t>process of considering costs in those small numbers of recommendations that we considered very important to the decision </a:t>
            </a:r>
            <a:br>
              <a:rPr lang="en-US" dirty="0"/>
            </a:br>
            <a:endParaRPr lang="en-IN" dirty="0"/>
          </a:p>
          <a:p>
            <a:endParaRPr lang="en-IN" b="1" dirty="0"/>
          </a:p>
          <a:p>
            <a:r>
              <a:rPr lang="en-IN" dirty="0"/>
              <a:t>Bridging anticoagulant therapy </a:t>
            </a:r>
          </a:p>
          <a:p>
            <a:r>
              <a:rPr lang="en-IN" dirty="0"/>
              <a:t>LWH vs UFH</a:t>
            </a:r>
          </a:p>
          <a:p>
            <a:r>
              <a:rPr lang="en-IN" dirty="0"/>
              <a:t>Health care costs </a:t>
            </a:r>
          </a:p>
          <a:p>
            <a:endParaRPr lang="en-IN" dirty="0"/>
          </a:p>
          <a:p>
            <a:r>
              <a:rPr lang="en-IN" dirty="0"/>
              <a:t>6</a:t>
            </a:r>
          </a:p>
        </p:txBody>
      </p:sp>
    </p:spTree>
    <p:extLst>
      <p:ext uri="{BB962C8B-B14F-4D97-AF65-F5344CB8AC3E}">
        <p14:creationId xmlns:p14="http://schemas.microsoft.com/office/powerpoint/2010/main" val="2764397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88E474-1CEE-4D18-B56B-736906EA6750}"/>
              </a:ext>
            </a:extLst>
          </p:cNvPr>
          <p:cNvSpPr>
            <a:spLocks noGrp="1"/>
          </p:cNvSpPr>
          <p:nvPr>
            <p:ph idx="1"/>
          </p:nvPr>
        </p:nvSpPr>
        <p:spPr>
          <a:xfrm>
            <a:off x="394138" y="173421"/>
            <a:ext cx="10912366" cy="6003542"/>
          </a:xfrm>
        </p:spPr>
        <p:txBody>
          <a:bodyPr/>
          <a:lstStyle/>
          <a:p>
            <a:r>
              <a:rPr lang="en-US" b="1" dirty="0"/>
              <a:t>The guideline presents monitoring and/or auditing criteria</a:t>
            </a:r>
          </a:p>
          <a:p>
            <a:endParaRPr lang="en-IN" dirty="0"/>
          </a:p>
          <a:p>
            <a:pPr lvl="1"/>
            <a:r>
              <a:rPr lang="en-US" dirty="0"/>
              <a:t>Identification of criteria to assess guideline implementation or adherence to recommendations</a:t>
            </a:r>
          </a:p>
          <a:p>
            <a:pPr lvl="1"/>
            <a:r>
              <a:rPr lang="en-US" dirty="0"/>
              <a:t>Criteria for assessing impact of implementing the recommendations</a:t>
            </a:r>
          </a:p>
          <a:p>
            <a:pPr lvl="1"/>
            <a:r>
              <a:rPr lang="en-US" dirty="0"/>
              <a:t>Advice on the frequency and interval of measurement</a:t>
            </a:r>
          </a:p>
          <a:p>
            <a:pPr lvl="1"/>
            <a:r>
              <a:rPr lang="en-US" dirty="0"/>
              <a:t>Descriptions or operational definitions of how the criteria should be measured</a:t>
            </a:r>
          </a:p>
          <a:p>
            <a:pPr lvl="1"/>
            <a:endParaRPr lang="en-US" dirty="0"/>
          </a:p>
          <a:p>
            <a:pPr lvl="1"/>
            <a:endParaRPr lang="en-US" dirty="0"/>
          </a:p>
          <a:p>
            <a:r>
              <a:rPr lang="en-US" dirty="0"/>
              <a:t>Yes</a:t>
            </a:r>
          </a:p>
          <a:p>
            <a:endParaRPr lang="en-US" dirty="0"/>
          </a:p>
          <a:p>
            <a:r>
              <a:rPr lang="en-US" dirty="0"/>
              <a:t>6</a:t>
            </a:r>
          </a:p>
          <a:p>
            <a:endParaRPr lang="en-IN" dirty="0"/>
          </a:p>
        </p:txBody>
      </p:sp>
    </p:spTree>
    <p:extLst>
      <p:ext uri="{BB962C8B-B14F-4D97-AF65-F5344CB8AC3E}">
        <p14:creationId xmlns:p14="http://schemas.microsoft.com/office/powerpoint/2010/main" val="3786767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ADE9D-484C-4B7C-ABED-94DE98A3169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573BD3A-44C4-4A75-99AF-1992831DDE36}"/>
              </a:ext>
            </a:extLst>
          </p:cNvPr>
          <p:cNvSpPr>
            <a:spLocks noGrp="1"/>
          </p:cNvSpPr>
          <p:nvPr>
            <p:ph idx="1"/>
          </p:nvPr>
        </p:nvSpPr>
        <p:spPr/>
        <p:txBody>
          <a:bodyPr/>
          <a:lstStyle/>
          <a:p>
            <a:r>
              <a:rPr lang="en-US" b="1" dirty="0"/>
              <a:t>The views of the funding body have not influenced the content of the </a:t>
            </a:r>
            <a:r>
              <a:rPr lang="en-IN" b="1" dirty="0"/>
              <a:t>guideline.</a:t>
            </a:r>
          </a:p>
          <a:p>
            <a:endParaRPr lang="en-IN" b="1" dirty="0"/>
          </a:p>
          <a:p>
            <a:pPr lvl="1"/>
            <a:r>
              <a:rPr lang="en-US" dirty="0"/>
              <a:t>The name of the funding body or source of funding (or explicit statement of no funding)</a:t>
            </a:r>
          </a:p>
          <a:p>
            <a:pPr lvl="1"/>
            <a:r>
              <a:rPr lang="en-US" dirty="0"/>
              <a:t>A statement that the funding body did not influence the content of the guideline</a:t>
            </a:r>
          </a:p>
          <a:p>
            <a:r>
              <a:rPr lang="en-US" dirty="0"/>
              <a:t>Not mentioned</a:t>
            </a:r>
          </a:p>
          <a:p>
            <a:r>
              <a:rPr lang="en-US" dirty="0"/>
              <a:t>Predominantly ACCP members </a:t>
            </a:r>
          </a:p>
          <a:p>
            <a:r>
              <a:rPr lang="en-US" dirty="0"/>
              <a:t>1</a:t>
            </a:r>
            <a:endParaRPr lang="en-IN" dirty="0"/>
          </a:p>
        </p:txBody>
      </p:sp>
      <p:pic>
        <p:nvPicPr>
          <p:cNvPr id="4" name="Picture 3">
            <a:extLst>
              <a:ext uri="{FF2B5EF4-FFF2-40B4-BE49-F238E27FC236}">
                <a16:creationId xmlns:a16="http://schemas.microsoft.com/office/drawing/2014/main" id="{7EC2D58C-A95C-4CD2-8490-E15AFAC9A95E}"/>
              </a:ext>
            </a:extLst>
          </p:cNvPr>
          <p:cNvPicPr>
            <a:picLocks noChangeAspect="1"/>
          </p:cNvPicPr>
          <p:nvPr/>
        </p:nvPicPr>
        <p:blipFill>
          <a:blip r:embed="rId2"/>
          <a:stretch>
            <a:fillRect/>
          </a:stretch>
        </p:blipFill>
        <p:spPr>
          <a:xfrm>
            <a:off x="2173835" y="365124"/>
            <a:ext cx="7844329" cy="1325563"/>
          </a:xfrm>
          <a:prstGeom prst="rect">
            <a:avLst/>
          </a:prstGeom>
        </p:spPr>
      </p:pic>
    </p:spTree>
    <p:extLst>
      <p:ext uri="{BB962C8B-B14F-4D97-AF65-F5344CB8AC3E}">
        <p14:creationId xmlns:p14="http://schemas.microsoft.com/office/powerpoint/2010/main" val="384488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1964BD-5182-423E-A26F-F021AE7D2F3E}"/>
              </a:ext>
            </a:extLst>
          </p:cNvPr>
          <p:cNvSpPr>
            <a:spLocks noGrp="1"/>
          </p:cNvSpPr>
          <p:nvPr>
            <p:ph idx="1"/>
          </p:nvPr>
        </p:nvSpPr>
        <p:spPr>
          <a:xfrm>
            <a:off x="346841" y="536028"/>
            <a:ext cx="11006959" cy="5640935"/>
          </a:xfrm>
        </p:spPr>
        <p:txBody>
          <a:bodyPr/>
          <a:lstStyle/>
          <a:p>
            <a:r>
              <a:rPr lang="en-US" b="1" dirty="0"/>
              <a:t>Competing interests of guideline development group members have been </a:t>
            </a:r>
            <a:r>
              <a:rPr lang="en-IN" b="1" dirty="0"/>
              <a:t>recorded and addressed</a:t>
            </a:r>
          </a:p>
          <a:p>
            <a:endParaRPr lang="en-IN" b="1" dirty="0"/>
          </a:p>
          <a:p>
            <a:pPr lvl="1"/>
            <a:r>
              <a:rPr lang="en-IN" dirty="0"/>
              <a:t>Yes </a:t>
            </a:r>
          </a:p>
          <a:p>
            <a:pPr lvl="1"/>
            <a:endParaRPr lang="en-IN" dirty="0"/>
          </a:p>
          <a:p>
            <a:r>
              <a:rPr lang="en-IN" dirty="0"/>
              <a:t>Advisory committee for pharmaceuticals </a:t>
            </a:r>
          </a:p>
          <a:p>
            <a:endParaRPr lang="en-IN" dirty="0"/>
          </a:p>
          <a:p>
            <a:endParaRPr lang="en-IN" dirty="0"/>
          </a:p>
          <a:p>
            <a:endParaRPr lang="en-IN" dirty="0"/>
          </a:p>
          <a:p>
            <a:r>
              <a:rPr lang="en-IN" dirty="0"/>
              <a:t>7</a:t>
            </a:r>
          </a:p>
        </p:txBody>
      </p:sp>
    </p:spTree>
    <p:extLst>
      <p:ext uri="{BB962C8B-B14F-4D97-AF65-F5344CB8AC3E}">
        <p14:creationId xmlns:p14="http://schemas.microsoft.com/office/powerpoint/2010/main" val="2539709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AB89-63B7-43B3-898A-1BF972C8AE4B}"/>
              </a:ext>
            </a:extLst>
          </p:cNvPr>
          <p:cNvSpPr>
            <a:spLocks noGrp="1"/>
          </p:cNvSpPr>
          <p:nvPr>
            <p:ph type="title"/>
          </p:nvPr>
        </p:nvSpPr>
        <p:spPr/>
        <p:txBody>
          <a:bodyPr/>
          <a:lstStyle/>
          <a:p>
            <a:r>
              <a:rPr lang="en-IN" dirty="0"/>
              <a:t>Overall guideline assessment </a:t>
            </a:r>
          </a:p>
        </p:txBody>
      </p:sp>
      <p:sp>
        <p:nvSpPr>
          <p:cNvPr id="3" name="Content Placeholder 2">
            <a:extLst>
              <a:ext uri="{FF2B5EF4-FFF2-40B4-BE49-F238E27FC236}">
                <a16:creationId xmlns:a16="http://schemas.microsoft.com/office/drawing/2014/main" id="{5E98DC33-6FFE-43BD-B1A6-08F56B5C1488}"/>
              </a:ext>
            </a:extLst>
          </p:cNvPr>
          <p:cNvSpPr>
            <a:spLocks noGrp="1"/>
          </p:cNvSpPr>
          <p:nvPr>
            <p:ph idx="1"/>
          </p:nvPr>
        </p:nvSpPr>
        <p:spPr/>
        <p:txBody>
          <a:bodyPr/>
          <a:lstStyle/>
          <a:p>
            <a:r>
              <a:rPr lang="en-US" b="1" dirty="0"/>
              <a:t>Rate the overall quality of this guideline.</a:t>
            </a:r>
          </a:p>
          <a:p>
            <a:pPr lvl="1"/>
            <a:r>
              <a:rPr lang="en-US" b="1" dirty="0"/>
              <a:t>5</a:t>
            </a:r>
          </a:p>
          <a:p>
            <a:endParaRPr lang="en-US" b="1" dirty="0"/>
          </a:p>
          <a:p>
            <a:r>
              <a:rPr lang="en-US" b="1" dirty="0"/>
              <a:t>I would recommend this guideline for use.</a:t>
            </a:r>
          </a:p>
          <a:p>
            <a:endParaRPr lang="en-US" b="1" dirty="0"/>
          </a:p>
          <a:p>
            <a:pPr lvl="1"/>
            <a:r>
              <a:rPr lang="en-US" b="1" dirty="0"/>
              <a:t>Yes</a:t>
            </a:r>
            <a:endParaRPr lang="en-IN" dirty="0"/>
          </a:p>
        </p:txBody>
      </p:sp>
    </p:spTree>
    <p:extLst>
      <p:ext uri="{BB962C8B-B14F-4D97-AF65-F5344CB8AC3E}">
        <p14:creationId xmlns:p14="http://schemas.microsoft.com/office/powerpoint/2010/main" val="2163444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1614</TotalTime>
  <Words>1759</Words>
  <Application>Microsoft Office PowerPoint</Application>
  <PresentationFormat>Widescreen</PresentationFormat>
  <Paragraphs>314</Paragraphs>
  <Slides>39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PowerPoint Presentation</vt:lpstr>
      <vt:lpstr>PowerPoint Presentation</vt:lpstr>
      <vt:lpstr>Background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guideline assessment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george</dc:creator>
  <cp:lastModifiedBy>john george</cp:lastModifiedBy>
  <cp:revision>31</cp:revision>
  <dcterms:created xsi:type="dcterms:W3CDTF">2019-01-09T06:50:48Z</dcterms:created>
  <dcterms:modified xsi:type="dcterms:W3CDTF">2019-01-10T09:57:52Z</dcterms:modified>
</cp:coreProperties>
</file>