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customXml/itemProps1.xml" ContentType="application/vnd.openxmlformats-officedocument.customXmlPropertie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15.xml" ContentType="application/vnd.openxmlformats-officedocument.presentationml.slide+xml"/>
  <Override PartName="/customXml/itemProps2.xml" ContentType="application/vnd.openxmlformats-officedocument.customXmlProperties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customXml/itemProps3.xml" ContentType="application/vnd.openxmlformats-officedocument.customXmlProperties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4"/>
  </p:sldMasterIdLst>
  <p:notesMasterIdLst>
    <p:notesMasterId r:id="rId33"/>
  </p:notesMasterIdLst>
  <p:handoutMasterIdLst>
    <p:handoutMasterId r:id="rId34"/>
  </p:handoutMasterIdLst>
  <p:sldIdLst>
    <p:sldId id="265" r:id="rId5"/>
    <p:sldId id="266" r:id="rId6"/>
    <p:sldId id="267" r:id="rId7"/>
    <p:sldId id="268" r:id="rId8"/>
    <p:sldId id="286" r:id="rId9"/>
    <p:sldId id="271" r:id="rId10"/>
    <p:sldId id="274" r:id="rId11"/>
    <p:sldId id="287" r:id="rId12"/>
    <p:sldId id="288" r:id="rId13"/>
    <p:sldId id="289" r:id="rId14"/>
    <p:sldId id="290" r:id="rId15"/>
    <p:sldId id="275" r:id="rId16"/>
    <p:sldId id="273" r:id="rId17"/>
    <p:sldId id="291" r:id="rId18"/>
    <p:sldId id="292" r:id="rId19"/>
    <p:sldId id="276" r:id="rId20"/>
    <p:sldId id="293" r:id="rId21"/>
    <p:sldId id="294" r:id="rId22"/>
    <p:sldId id="295" r:id="rId23"/>
    <p:sldId id="296" r:id="rId24"/>
    <p:sldId id="299" r:id="rId25"/>
    <p:sldId id="297" r:id="rId26"/>
    <p:sldId id="298" r:id="rId27"/>
    <p:sldId id="279" r:id="rId28"/>
    <p:sldId id="280" r:id="rId29"/>
    <p:sldId id="278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500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576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1388885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2/14/19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QUALITATIVE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307800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365125"/>
            <a:ext cx="9791700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6" name="Content Placeholder 5" descr="Screen Shot 2019-02-14 at 2.40.23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2850" y="347618"/>
            <a:ext cx="9069350" cy="5595982"/>
          </a:xfrm>
        </p:spPr>
      </p:pic>
      <p:pic>
        <p:nvPicPr>
          <p:cNvPr id="7" name="Picture 6" descr="Screen Shot 2019-02-14 at 2.40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908" y="330681"/>
            <a:ext cx="2140544" cy="124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759647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Chronic kidney disease (CKD) is an independent risk factor for cognitive impairment.4 Its prevalence in those with CKD is widely under-recognised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 smtClean="0"/>
              <a:t>A prospective cohort study found 61% of those with CKD4-5 had a Mini-Mental State Exam (MMSE) score ≤24 at baseline, indicative of significant impairment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dirty="0" smtClean="0"/>
              <a:t>To explore dialysis decision-making for adults who lack capacity due to cognitive impairment, a common and under-recognised condition in those with advanced chronic kidney disease (CKD).</a:t>
            </a:r>
            <a:br>
              <a:rPr lang="en-IN" dirty="0" smtClean="0"/>
            </a:b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345057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Patients :</a:t>
            </a:r>
            <a:r>
              <a:rPr lang="en-IN" dirty="0" smtClean="0"/>
              <a:t> CKD with cognitive impairement</a:t>
            </a:r>
          </a:p>
          <a:p>
            <a:r>
              <a:rPr lang="en-IN" dirty="0" smtClean="0"/>
              <a:t>Participants : Staff involved in CKM (conservative kideny management)</a:t>
            </a:r>
            <a:endParaRPr lang="en-IN" dirty="0" smtClean="0"/>
          </a:p>
          <a:p>
            <a:r>
              <a:rPr lang="en-IN" dirty="0" smtClean="0"/>
              <a:t>Tool:  </a:t>
            </a:r>
            <a:r>
              <a:rPr lang="en-IN" dirty="0" err="1" smtClean="0"/>
              <a:t>Semistructured</a:t>
            </a:r>
            <a:r>
              <a:rPr lang="en-IN" dirty="0" smtClean="0"/>
              <a:t> Interview</a:t>
            </a:r>
          </a:p>
          <a:p>
            <a:r>
              <a:rPr lang="en-IN" dirty="0" smtClean="0"/>
              <a:t>Outcome :</a:t>
            </a:r>
            <a:r>
              <a:rPr lang="en-IN" dirty="0" smtClean="0"/>
              <a:t> Factors </a:t>
            </a:r>
            <a:r>
              <a:rPr lang="en-IN" dirty="0" smtClean="0"/>
              <a:t>taken into consideration during decision-making, and the process of decision-making itself.</a:t>
            </a:r>
            <a:r>
              <a:rPr lang="en-IN" dirty="0" smtClean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455273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Purposive sampling was used to identify nine renal </a:t>
            </a:r>
            <a:r>
              <a:rPr lang="en-US" dirty="0" err="1" smtClean="0"/>
              <a:t>centres</a:t>
            </a:r>
            <a:r>
              <a:rPr lang="en-US" dirty="0" smtClean="0"/>
              <a:t> across the UK differing in the scale of their CKM </a:t>
            </a:r>
            <a:r>
              <a:rPr lang="en-US" dirty="0" err="1" smtClean="0"/>
              <a:t>programmes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Within these </a:t>
            </a:r>
            <a:r>
              <a:rPr lang="en-US" dirty="0" err="1" smtClean="0"/>
              <a:t>centres</a:t>
            </a:r>
            <a:r>
              <a:rPr lang="en-US" dirty="0" smtClean="0"/>
              <a:t>, </a:t>
            </a:r>
            <a:r>
              <a:rPr lang="en-US" dirty="0" err="1" smtClean="0"/>
              <a:t>semistructured</a:t>
            </a:r>
            <a:r>
              <a:rPr lang="en-US" dirty="0" smtClean="0"/>
              <a:t> interviews were conducted with members of the renal </a:t>
            </a:r>
            <a:r>
              <a:rPr lang="en-US" dirty="0" err="1" smtClean="0"/>
              <a:t>multiprofessional</a:t>
            </a:r>
            <a:r>
              <a:rPr lang="en-US" dirty="0" smtClean="0"/>
              <a:t> </a:t>
            </a:r>
            <a:r>
              <a:rPr lang="en-US" dirty="0" smtClean="0"/>
              <a:t>team.</a:t>
            </a:r>
          </a:p>
          <a:p>
            <a:r>
              <a:rPr lang="en-US" dirty="0" smtClean="0"/>
              <a:t>Clinical directors of renal </a:t>
            </a:r>
            <a:r>
              <a:rPr lang="en-US" dirty="0" err="1" smtClean="0"/>
              <a:t>centres</a:t>
            </a:r>
            <a:r>
              <a:rPr lang="en-US" dirty="0" smtClean="0"/>
              <a:t> identified staff involved in CKM.</a:t>
            </a:r>
            <a:r>
              <a:rPr lang="en-US" dirty="0" smtClean="0"/>
              <a:t> </a:t>
            </a:r>
          </a:p>
          <a:p>
            <a:r>
              <a:rPr lang="en-US" dirty="0" smtClean="0"/>
              <a:t>Staff </a:t>
            </a:r>
            <a:r>
              <a:rPr lang="en-US" dirty="0" smtClean="0"/>
              <a:t>were asked to participate if they had experience of low clearance clinics or of caring for patients with advanced </a:t>
            </a:r>
            <a:r>
              <a:rPr lang="en-US" dirty="0" smtClean="0"/>
              <a:t>CKD.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minimum of one consultant </a:t>
            </a:r>
            <a:r>
              <a:rPr lang="en-US" dirty="0" err="1" smtClean="0"/>
              <a:t>nephrologist</a:t>
            </a:r>
            <a:r>
              <a:rPr lang="en-US" dirty="0" smtClean="0"/>
              <a:t> and one staff nurse were recruited from each unit.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 choice of participants explicit and comprehensive?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No</a:t>
            </a:r>
          </a:p>
          <a:p>
            <a:endParaRPr lang="en-IN" dirty="0" smtClean="0"/>
          </a:p>
          <a:p>
            <a:r>
              <a:rPr lang="en-IN" dirty="0" smtClean="0"/>
              <a:t>Staff nurses and Nephrologists included.</a:t>
            </a:r>
          </a:p>
          <a:p>
            <a:r>
              <a:rPr lang="en-IN" dirty="0" smtClean="0"/>
              <a:t>Patient relatives, dialysis technicians etc were not included</a:t>
            </a:r>
          </a:p>
          <a:p>
            <a:pPr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782821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44200" cy="1325563"/>
          </a:xfrm>
        </p:spPr>
        <p:txBody>
          <a:bodyPr>
            <a:normAutofit fontScale="90000"/>
          </a:bodyPr>
          <a:lstStyle/>
          <a:p>
            <a:r>
              <a:rPr lang="en-IN" dirty="0"/>
              <a:t>Was data collection </a:t>
            </a:r>
            <a:r>
              <a:rPr lang="en-IN" dirty="0" smtClean="0"/>
              <a:t>sufficiently comprehensive </a:t>
            </a:r>
            <a:r>
              <a:rPr lang="en-IN" dirty="0"/>
              <a:t>and detailed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Yes</a:t>
            </a:r>
            <a:endParaRPr lang="en-IN" dirty="0" smtClean="0"/>
          </a:p>
          <a:p>
            <a:r>
              <a:rPr lang="en-IN" dirty="0" smtClean="0"/>
              <a:t>Semistructured interviews were conducted face to face or by telephone.</a:t>
            </a:r>
            <a:r>
              <a:rPr lang="en-IN" dirty="0" smtClean="0"/>
              <a:t> </a:t>
            </a:r>
          </a:p>
          <a:p>
            <a:r>
              <a:rPr lang="en-IN" dirty="0" smtClean="0"/>
              <a:t>Interviewers were </a:t>
            </a:r>
            <a:r>
              <a:rPr lang="en-IN" dirty="0" smtClean="0"/>
              <a:t>experienced qualitative researchers from the University of Southampton</a:t>
            </a:r>
            <a:r>
              <a:rPr lang="en-IN" dirty="0" smtClean="0"/>
              <a:t>.</a:t>
            </a:r>
          </a:p>
          <a:p>
            <a:r>
              <a:rPr lang="en-IN" dirty="0" smtClean="0"/>
              <a:t>Staff </a:t>
            </a:r>
            <a:r>
              <a:rPr lang="en-IN" dirty="0" smtClean="0"/>
              <a:t>were asked about how CKM was delivered, the role of primary and palliative care </a:t>
            </a:r>
            <a:r>
              <a:rPr lang="en-IN" dirty="0" smtClean="0"/>
              <a:t>services.</a:t>
            </a:r>
          </a:p>
          <a:p>
            <a:r>
              <a:rPr lang="en-IN" dirty="0" smtClean="0"/>
              <a:t>T</a:t>
            </a:r>
            <a:r>
              <a:rPr lang="en-IN" dirty="0" smtClean="0"/>
              <a:t>heir </a:t>
            </a:r>
            <a:r>
              <a:rPr lang="en-IN" dirty="0" smtClean="0"/>
              <a:t>views on CKM and experiences of involvement in CKM decision-making.</a:t>
            </a:r>
            <a:r>
              <a:rPr lang="en-IN" dirty="0" smtClean="0"/>
              <a:t> </a:t>
            </a:r>
          </a:p>
          <a:p>
            <a:r>
              <a:rPr lang="en-IN" dirty="0" smtClean="0"/>
              <a:t>Interviews </a:t>
            </a:r>
            <a:r>
              <a:rPr lang="en-IN" dirty="0" smtClean="0"/>
              <a:t>were audio-recorded digitally and transcribed verbatim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793394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4 at 3.07.20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2322509"/>
            <a:ext cx="10363200" cy="2822581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4 at 3.07.3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40625" y="1447800"/>
            <a:ext cx="7920350" cy="457200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4 at 3.07.53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17926" y="-59143"/>
            <a:ext cx="6449481" cy="682762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4 at 3.08.06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37772" y="65977"/>
            <a:ext cx="6608237" cy="6802598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data </a:t>
            </a:r>
            <a:r>
              <a:rPr lang="en-IN" dirty="0" err="1"/>
              <a:t>analyzed</a:t>
            </a:r>
            <a:r>
              <a:rPr lang="en-IN" dirty="0"/>
              <a:t> appropriately and the findings corroborated adequately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576058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 secondary thematic analysis was conducted to identify themes within interviews with relevance to decision-making for adults who lack capacity as a result of cognitive impairment.</a:t>
            </a:r>
            <a:r>
              <a:rPr lang="en-IN" dirty="0" smtClean="0"/>
              <a:t> </a:t>
            </a:r>
          </a:p>
          <a:p>
            <a:r>
              <a:rPr lang="en-IN" dirty="0" smtClean="0"/>
              <a:t>NVivo </a:t>
            </a:r>
            <a:r>
              <a:rPr lang="en-IN" dirty="0" smtClean="0"/>
              <a:t>V.10 qualitative data analysis software (QSR International) was used to facilitate coding.</a:t>
            </a:r>
            <a:r>
              <a:rPr lang="en-IN" dirty="0" smtClean="0"/>
              <a:t> </a:t>
            </a:r>
          </a:p>
          <a:p>
            <a:r>
              <a:rPr lang="en-IN" dirty="0" smtClean="0"/>
              <a:t>Each </a:t>
            </a:r>
            <a:r>
              <a:rPr lang="en-IN" dirty="0" smtClean="0"/>
              <a:t>transcript was read by one of two clinical researchers, JS and SM, who were not involved in the original data collection process.</a:t>
            </a:r>
            <a:r>
              <a:rPr lang="en-IN" dirty="0" smtClean="0"/>
              <a:t> </a:t>
            </a:r>
          </a:p>
          <a:p>
            <a:r>
              <a:rPr lang="en-IN" dirty="0" smtClean="0"/>
              <a:t>Codes </a:t>
            </a:r>
            <a:r>
              <a:rPr lang="en-IN" dirty="0" smtClean="0"/>
              <a:t>attached to the text highlighted significance with regards to the study question.</a:t>
            </a:r>
            <a:r>
              <a:rPr lang="en-IN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2520038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Eight interviews were coded independently by both researchers to check consistency in the identification of relevant themes. </a:t>
            </a:r>
          </a:p>
          <a:p>
            <a:r>
              <a:rPr lang="en-IN" dirty="0" smtClean="0"/>
              <a:t>Differences were resolved by discussion. </a:t>
            </a:r>
          </a:p>
          <a:p>
            <a:r>
              <a:rPr lang="en-IN" dirty="0" smtClean="0"/>
              <a:t>Consensus was reached on an initial coding framework and applied to the remainder of the transcripts (divided between the two researchers). </a:t>
            </a:r>
          </a:p>
          <a:p>
            <a:r>
              <a:rPr lang="en-IN" dirty="0" smtClean="0"/>
              <a:t>Saturation of themes related to cognitive impairment was achieved within this secondary analysis; however, this was not an explicit objective of data collection.</a:t>
            </a:r>
            <a:br>
              <a:rPr lang="en-IN" dirty="0" smtClean="0"/>
            </a:b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initial framework was further developed through an iterative process as data analysis continued.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Individual </a:t>
            </a:r>
            <a:r>
              <a:rPr lang="en-US" dirty="0" smtClean="0"/>
              <a:t>codes were built into a thematic framework, which was used to structure the analysis reported in this article.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Particular </a:t>
            </a:r>
            <a:r>
              <a:rPr lang="en-US" dirty="0" smtClean="0"/>
              <a:t>attention was paid where there were differences in views expressed between interviewees, which were used as a platform for further in-depth analysis.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 of the study?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Sixty staff interviews were undertaken in the initial CKMAPPS study (six to nine per unit).</a:t>
            </a:r>
            <a:r>
              <a:rPr lang="en-IN" dirty="0" smtClean="0"/>
              <a:t> </a:t>
            </a:r>
          </a:p>
          <a:p>
            <a:r>
              <a:rPr lang="en-IN" dirty="0" smtClean="0"/>
              <a:t>Participants </a:t>
            </a:r>
            <a:r>
              <a:rPr lang="en-IN" dirty="0" smtClean="0"/>
              <a:t>included 22 nephrologists, 25 nurses, one palliative care consultant and 12 allied health professionals (six social workers, three dieticians, two counsellors, one pharmacist).</a:t>
            </a:r>
            <a:r>
              <a:rPr lang="en-IN" dirty="0" smtClean="0"/>
              <a:t> </a:t>
            </a:r>
          </a:p>
          <a:p>
            <a:r>
              <a:rPr lang="en-IN" dirty="0" smtClean="0"/>
              <a:t>Forty</a:t>
            </a:r>
            <a:r>
              <a:rPr lang="en-IN" dirty="0" smtClean="0"/>
              <a:t>-seven participants were women.</a:t>
            </a:r>
            <a:r>
              <a:rPr lang="en-IN" dirty="0" smtClean="0"/>
              <a:t> </a:t>
            </a:r>
          </a:p>
          <a:p>
            <a:r>
              <a:rPr lang="en-IN" dirty="0" smtClean="0"/>
              <a:t>Median </a:t>
            </a:r>
            <a:r>
              <a:rPr lang="en-IN" dirty="0" smtClean="0"/>
              <a:t>age was 49 years (range 28–67).</a:t>
            </a:r>
            <a:r>
              <a:rPr lang="en-IN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4248513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Two </a:t>
            </a:r>
            <a:r>
              <a:rPr lang="en-IN" dirty="0" smtClean="0"/>
              <a:t>overarching themes were identified:</a:t>
            </a:r>
            <a:r>
              <a:rPr lang="en-IN" dirty="0" smtClean="0"/>
              <a:t> </a:t>
            </a:r>
          </a:p>
          <a:p>
            <a:pPr lvl="1"/>
            <a:r>
              <a:rPr lang="en-IN" dirty="0" smtClean="0"/>
              <a:t>factors </a:t>
            </a:r>
            <a:r>
              <a:rPr lang="en-IN" dirty="0" smtClean="0"/>
              <a:t>taken into consideration during decision-making, and</a:t>
            </a:r>
            <a:r>
              <a:rPr lang="en-IN" dirty="0" smtClean="0"/>
              <a:t> </a:t>
            </a:r>
          </a:p>
          <a:p>
            <a:pPr lvl="1"/>
            <a:r>
              <a:rPr lang="en-IN" dirty="0" smtClean="0"/>
              <a:t>the </a:t>
            </a:r>
            <a:r>
              <a:rPr lang="en-IN" dirty="0" smtClean="0"/>
              <a:t>process of decision-making itself.</a:t>
            </a:r>
            <a:r>
              <a:rPr lang="en-IN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Screen Shot 2019-02-14 at 3.51.2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8704" y="1919111"/>
            <a:ext cx="11644138" cy="3244263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9-02-14 at 3.51.1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1523" y="2100188"/>
            <a:ext cx="11473033" cy="2979049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9-02-14 at 3.52.3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2289747"/>
            <a:ext cx="10363200" cy="2888105"/>
          </a:xfrm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4 at 3.53.36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2578631"/>
            <a:ext cx="10363200" cy="2310338"/>
          </a:xfr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en-US" dirty="0"/>
          </a:p>
        </p:txBody>
      </p:sp>
      <p:pic>
        <p:nvPicPr>
          <p:cNvPr id="4" name="Content Placeholder 3" descr="Screen Shot 2019-02-14 at 3.18.4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48466" y="442384"/>
            <a:ext cx="6604000" cy="571500"/>
          </a:xfrm>
        </p:spPr>
      </p:pic>
      <p:pic>
        <p:nvPicPr>
          <p:cNvPr id="7" name="Picture 6" descr="Screen Shot 2019-02-14 at 3.54.5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82" y="0"/>
            <a:ext cx="10829636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Comorbidity, social support, QoL and the feasibility of dialysis were reported as factors pertinent to clinicians’ decisions regarding suitability.</a:t>
            </a:r>
          </a:p>
          <a:p>
            <a:pPr>
              <a:buNone/>
            </a:pPr>
            <a:r>
              <a:rPr lang="en-IN" dirty="0" smtClean="0"/>
              <a:t> </a:t>
            </a:r>
          </a:p>
          <a:p>
            <a:r>
              <a:rPr lang="en-IN" dirty="0" smtClean="0"/>
              <a:t>The majority of renal centres practised multidisciplinary team ‘best interests’ decision-making and were unwilling to act against the wishes of relatives.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the study offer helpful theoretical conclusions</a:t>
            </a:r>
            <a:r>
              <a:rPr lang="en-IN" dirty="0" smtClean="0"/>
              <a:t>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No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596890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the study help me understand the context of my practice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endParaRPr lang="en-IN" dirty="0" smtClean="0"/>
          </a:p>
          <a:p>
            <a:r>
              <a:rPr lang="en-IN" dirty="0" smtClean="0"/>
              <a:t>Best interest</a:t>
            </a:r>
          </a:p>
          <a:p>
            <a:r>
              <a:rPr lang="en-IN" dirty="0" smtClean="0"/>
              <a:t>Advanced directive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3441392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Is this study results applicable in my setting?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No</a:t>
            </a:r>
          </a:p>
          <a:p>
            <a:endParaRPr lang="en-IN" dirty="0" smtClean="0"/>
          </a:p>
          <a:p>
            <a:r>
              <a:rPr lang="en-IN" dirty="0" smtClean="0"/>
              <a:t>Study is done in a very different set up. In India, cost of HD has to be paid by the patient/family. Decision is usually left to next of kin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5212700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this study help me understand my relationships with patients and their families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Yes </a:t>
            </a:r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1028238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148083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320</TotalTime>
  <Words>813</Words>
  <Application>Microsoft Office PowerPoint</Application>
  <PresentationFormat>Custom</PresentationFormat>
  <Paragraphs>72</Paragraphs>
  <Slides>28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CRITICAL APPRAISAL OF A QUALITATIVE STUDY</vt:lpstr>
      <vt:lpstr>Slide 2</vt:lpstr>
      <vt:lpstr>BACKGROUND</vt:lpstr>
      <vt:lpstr>Study Design</vt:lpstr>
      <vt:lpstr>Sampling</vt:lpstr>
      <vt:lpstr>Was the choice of participants explicit and comprehensive?</vt:lpstr>
      <vt:lpstr>Was data collection sufficiently comprehensive and detailed?</vt:lpstr>
      <vt:lpstr>Slide 8</vt:lpstr>
      <vt:lpstr>Slide 9</vt:lpstr>
      <vt:lpstr>Slide 10</vt:lpstr>
      <vt:lpstr>Slide 11</vt:lpstr>
      <vt:lpstr>Were the data analyzed appropriately and the findings corroborated adequately?</vt:lpstr>
      <vt:lpstr>Data Analysis</vt:lpstr>
      <vt:lpstr>Slide 14</vt:lpstr>
      <vt:lpstr>Slide 15</vt:lpstr>
      <vt:lpstr>What are the results of the study? </vt:lpstr>
      <vt:lpstr>Slide 17</vt:lpstr>
      <vt:lpstr>Slide 18</vt:lpstr>
      <vt:lpstr>Slide 19</vt:lpstr>
      <vt:lpstr>Slide 20</vt:lpstr>
      <vt:lpstr>Slide 21</vt:lpstr>
      <vt:lpstr>     </vt:lpstr>
      <vt:lpstr>Slide 23</vt:lpstr>
      <vt:lpstr>Does the study offer helpful theoretical conclusions? </vt:lpstr>
      <vt:lpstr>Does the study help me understand the context of my practice?</vt:lpstr>
      <vt:lpstr>Is this study results applicable in my setting?</vt:lpstr>
      <vt:lpstr>Does this study help me understand my relationships with patients and their families?</vt:lpstr>
      <vt:lpstr>Thank You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QUALITATIVE STUDY</dc:title>
  <dc:creator>Jasper</dc:creator>
  <cp:lastModifiedBy>Vijay</cp:lastModifiedBy>
  <cp:revision>19</cp:revision>
  <dcterms:created xsi:type="dcterms:W3CDTF">2019-02-14T09:09:34Z</dcterms:created>
  <dcterms:modified xsi:type="dcterms:W3CDTF">2019-02-14T10:25:56Z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