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58" r:id="rId5"/>
    <p:sldId id="285" r:id="rId6"/>
    <p:sldId id="259" r:id="rId7"/>
    <p:sldId id="290" r:id="rId8"/>
    <p:sldId id="260" r:id="rId9"/>
    <p:sldId id="261" r:id="rId10"/>
    <p:sldId id="263" r:id="rId11"/>
    <p:sldId id="264" r:id="rId12"/>
    <p:sldId id="276" r:id="rId13"/>
    <p:sldId id="277" r:id="rId14"/>
    <p:sldId id="278" r:id="rId15"/>
    <p:sldId id="291" r:id="rId16"/>
    <p:sldId id="268" r:id="rId17"/>
    <p:sldId id="273" r:id="rId18"/>
    <p:sldId id="279" r:id="rId19"/>
    <p:sldId id="272" r:id="rId20"/>
    <p:sldId id="274" r:id="rId21"/>
    <p:sldId id="275" r:id="rId22"/>
    <p:sldId id="288" r:id="rId23"/>
    <p:sldId id="289" r:id="rId24"/>
    <p:sldId id="280" r:id="rId25"/>
    <p:sldId id="283" r:id="rId26"/>
    <p:sldId id="284" r:id="rId27"/>
    <p:sldId id="28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59E52-DDFD-4623-BE37-9D2DF0ED9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D60C1-74D4-48AA-B2F2-6DFE69621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85F8C-942F-4EE8-A3AB-528AE1B85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F47FD-AF07-422B-821C-8006F608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B0819-47B0-498A-BE8A-48D8050B5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6042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5B6E9-2696-4FCE-8C37-E9270920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1AC73-F718-45F3-A1B5-9B235BAED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EDC95-2C6E-4F3E-AF26-9038EDD31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3B1A5-D89E-46F9-897E-17F83F13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33E10-D099-49B3-B13C-35A2D3A2E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3555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9E4F4-38CB-4880-8A96-E8047B028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AC1AA-8775-46AA-8E1C-47781A7D5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AFF45-58C6-4E42-B163-E4AA8EECF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EE1A6-9CD4-4E62-94ED-2B9508370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84C98-179F-44B0-9F16-8B00D0AA7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858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F0805-A88F-42E0-A2E1-B4FFFDC89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129E3-FDC3-47D8-B7ED-8C87879E8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BF2CD-7707-4715-920E-FECB346D8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8E0BE3-54B0-4766-A3D2-AC61D024D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C98996-ACF3-4434-842E-959975B18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11A85E-B18A-45D0-A733-919B6DFBC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4027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D4CBE-78B4-41F1-A1FF-3D0D68E68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02185F-849F-4C43-9F7D-50E948E66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13695-CDCA-4A60-809D-78245DC05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E9EF4-39F6-407D-A622-1EE47F925D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5DB87F-C879-4E90-AF6B-6100AA55F9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C26C3C-C56D-47DE-B340-BF1D687E2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43F6F9-188D-4FFF-B963-79F430C79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713406-F990-413B-BCE1-C3FECFF7E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258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0D58F-083B-4AA6-9629-E47D153A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196F47-FCA3-4293-B03A-5F62DE9DF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21D3F7-4100-4A5A-91F5-F8CD3FD46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511A1-4356-445A-A985-41B691BD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171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E14EF5-D192-4668-8A93-76E4D0B41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D88447-9BC3-4810-A57B-3892C78D5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BE94A-F11D-4CFC-87E8-B6F3D884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0639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FE2A2-8F28-4450-929E-7B5E342DB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B16A0-ED00-44A8-8001-BA54F6C36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57BB1-303D-45EA-AA55-6794BCBE7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5EBD81-4E40-48C3-B48D-E47276DE6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500E70-9E85-4304-8C77-AAF56DED7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00BF2-F61B-4100-ABC1-43FE7408F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028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5829E-BBF2-4E31-BB07-8A2FA77B7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A0A3E3-69F2-44DC-94E6-FF969E06F8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C638E-12E9-427A-BC93-A9B56A865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9C5AA9-A368-406F-BAF5-FFC7196F4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AF311-B40B-4912-804C-DFFF74AEC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33644-A9E2-4736-A6CB-E885B3DD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0C40F-09B7-4EFF-80AE-F2C565A72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ED60B5-1C1E-47A8-849C-ED8131BE6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5804B-912A-4919-981D-C4AD8AE6B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6C589-C148-485B-9A07-FA27F8782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BF0BE-9A14-4704-96A2-91CF3236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341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0CBC8B-4DAA-46F0-8CB0-E15A904BF3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407E04-9B81-4712-911C-748E2E7DE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8303C-7BF5-41A5-9302-D9E756CF4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3CD77-E5FF-45DC-A189-2A1F3AABF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610B8-4854-4E63-B45B-2F82F3B8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2321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944302-0455-4DDE-BBC1-DE612941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C6AAC-5619-4218-9810-63F7D6295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F8D57-1365-454A-85A6-63CB756D8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CAF90-10FF-47A8-9A59-90778AC88B5F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0BD8-225C-4F7B-B1A3-B87F70320B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8CF09-6C95-4FD0-9FFE-1D7A4170C3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F7056-F7BF-4FC6-9C69-6152F5BF20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264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6A4C1-CD0E-46F9-A52A-F88C1921DC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B2FA34-631A-401B-A898-D58F9685A9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1AAB94-D3BC-425B-9802-954FAA50D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2596"/>
            <a:ext cx="12192000" cy="535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47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05B74-F326-4270-ADCD-D17740821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999A6-66C2-4525-AAB4-CF864165E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Cardiovascular diseases are a major cause of  premature morbidity and mortality globally, with ischemic heart disease and stroke responsible for 24·4% of all  deaths in 2010</a:t>
            </a:r>
          </a:p>
          <a:p>
            <a:endParaRPr lang="en-US" dirty="0"/>
          </a:p>
          <a:p>
            <a:r>
              <a:rPr lang="en-US" dirty="0"/>
              <a:t>80% of these CVD deaths occur in low-and middle-income countries </a:t>
            </a:r>
            <a:br>
              <a:rPr lang="en-US" dirty="0"/>
            </a:br>
            <a:endParaRPr lang="en-US" dirty="0"/>
          </a:p>
          <a:p>
            <a:r>
              <a:rPr lang="en-US" dirty="0"/>
              <a:t> In India, CVD already cause about 27% of deaths, </a:t>
            </a: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008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A169D-5D89-4D31-BAD9-CB0F4F67C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6" y="454521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Currently single risk factor approach in India </a:t>
            </a:r>
          </a:p>
          <a:p>
            <a:endParaRPr lang="en-US" dirty="0"/>
          </a:p>
          <a:p>
            <a:r>
              <a:rPr lang="en-US" dirty="0"/>
              <a:t>National Program on prevention and control of Cancer, Diabetes, Cardiovascular diseases, and Stroke  - 2010</a:t>
            </a:r>
          </a:p>
          <a:p>
            <a:endParaRPr lang="en-US" dirty="0"/>
          </a:p>
          <a:p>
            <a:r>
              <a:rPr lang="en-US" dirty="0"/>
              <a:t>Advocates the use of BP lowering drugs in patients with intermediate CVD risk and BP levels ≥140/90 mmHg and those with high CVD risk and BP levels ≥130/80 mmHg </a:t>
            </a:r>
            <a:br>
              <a:rPr lang="en-US" dirty="0"/>
            </a:b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75ED46-DEB0-40F1-8653-9DFC1C1A2CF4}"/>
              </a:ext>
            </a:extLst>
          </p:cNvPr>
          <p:cNvSpPr/>
          <p:nvPr/>
        </p:nvSpPr>
        <p:spPr>
          <a:xfrm>
            <a:off x="0" y="5019238"/>
            <a:ext cx="11022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31413"/>
                </a:solidFill>
                <a:latin typeface="MvbrfxAdvTTb5929f4c"/>
              </a:rPr>
              <a:t>Government of India-WHO. National Programme for Prevention and Control of Diabetes, Cardiovascular Disease and Stroke - A manual for medical officer. 2008. URL: h</a:t>
            </a:r>
            <a:r>
              <a:rPr lang="en-US" dirty="0">
                <a:solidFill>
                  <a:srgbClr val="0000FF"/>
                </a:solidFill>
                <a:latin typeface="MvbrfxAdvTTb5929f4c"/>
              </a:rPr>
              <a:t>ttp://www.searo.who.int/india/topics/cardiovascular_</a:t>
            </a:r>
            <a:br>
              <a:rPr lang="en-US" dirty="0">
                <a:solidFill>
                  <a:srgbClr val="0000FF"/>
                </a:solidFill>
                <a:latin typeface="MvbrfxAdvTTb5929f4c"/>
              </a:rPr>
            </a:br>
            <a:r>
              <a:rPr lang="en-US" dirty="0">
                <a:solidFill>
                  <a:srgbClr val="0000FF"/>
                </a:solidFill>
                <a:latin typeface="MvbrfxAdvTTb5929f4c"/>
              </a:rPr>
              <a:t>diseases/NCD_Resources_COMBINED_MANUAL_for_medical_officer.pdf</a:t>
            </a:r>
            <a:r>
              <a:rPr lang="en-US" dirty="0"/>
              <a:t>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0996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DF2D7-AAC2-4EB7-878E-80D395F6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PICO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EAA6A-E01E-4D21-BE58-7AB7BE91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1496291"/>
            <a:ext cx="10938164" cy="4680672"/>
          </a:xfrm>
        </p:spPr>
        <p:txBody>
          <a:bodyPr>
            <a:normAutofit/>
          </a:bodyPr>
          <a:lstStyle/>
          <a:p>
            <a:r>
              <a:rPr lang="en-US" dirty="0"/>
              <a:t>P - Adults more than 40 years of age in  district in South India </a:t>
            </a:r>
          </a:p>
          <a:p>
            <a:endParaRPr lang="en-US" dirty="0"/>
          </a:p>
          <a:p>
            <a:r>
              <a:rPr lang="en-US" dirty="0"/>
              <a:t>I – Absolute CVD risk approach </a:t>
            </a:r>
          </a:p>
          <a:p>
            <a:endParaRPr lang="en-US" dirty="0"/>
          </a:p>
          <a:p>
            <a:r>
              <a:rPr lang="en-US" dirty="0"/>
              <a:t>C – Single risk factor  approach</a:t>
            </a:r>
          </a:p>
          <a:p>
            <a:endParaRPr lang="en-US" dirty="0"/>
          </a:p>
          <a:p>
            <a:r>
              <a:rPr lang="en-US" dirty="0"/>
              <a:t>O – Efficiency of BP lowering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816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CBAD6-21A3-42CB-A389-081B0323C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30058-48E8-46B2-8AD7-041D4001D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Objectives </a:t>
            </a:r>
          </a:p>
          <a:p>
            <a:endParaRPr lang="en-US" dirty="0"/>
          </a:p>
          <a:p>
            <a:r>
              <a:rPr lang="en-US" dirty="0"/>
              <a:t>Describe current BP treatment patterns</a:t>
            </a:r>
          </a:p>
          <a:p>
            <a:r>
              <a:rPr lang="en-US" dirty="0"/>
              <a:t>To compare the efficiency of single risk factor and absolute CVD risk approaches to BP lowering in this setting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8110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07531-AE65-4533-9ED4-4F8D8DFD9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3" y="124691"/>
            <a:ext cx="10515600" cy="1325563"/>
          </a:xfrm>
        </p:spPr>
        <p:txBody>
          <a:bodyPr/>
          <a:lstStyle/>
          <a:p>
            <a:r>
              <a:rPr lang="en-IN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4CB3B-C03A-4292-B3B9-F3B2B0DC5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529542"/>
            <a:ext cx="11538064" cy="5203767"/>
          </a:xfrm>
        </p:spPr>
        <p:txBody>
          <a:bodyPr>
            <a:normAutofit/>
          </a:bodyPr>
          <a:lstStyle/>
          <a:p>
            <a:r>
              <a:rPr lang="en-IN" dirty="0" err="1"/>
              <a:t>Crossectional</a:t>
            </a:r>
            <a:r>
              <a:rPr lang="en-IN" dirty="0"/>
              <a:t> study </a:t>
            </a:r>
          </a:p>
          <a:p>
            <a:endParaRPr lang="en-IN" dirty="0"/>
          </a:p>
          <a:p>
            <a:r>
              <a:rPr lang="en-IN" dirty="0"/>
              <a:t>18 PHCs selected in the West Godavari district AP</a:t>
            </a:r>
          </a:p>
          <a:p>
            <a:pPr lvl="1"/>
            <a:r>
              <a:rPr lang="en-IN" dirty="0"/>
              <a:t>From 2 revenue </a:t>
            </a:r>
            <a:r>
              <a:rPr lang="en-IN" dirty="0" err="1"/>
              <a:t>districs</a:t>
            </a:r>
            <a:r>
              <a:rPr lang="en-IN" dirty="0"/>
              <a:t>  (15+3)</a:t>
            </a:r>
          </a:p>
          <a:p>
            <a:pPr lvl="1"/>
            <a:endParaRPr lang="en-IN" dirty="0"/>
          </a:p>
          <a:p>
            <a:r>
              <a:rPr lang="en-IN" dirty="0"/>
              <a:t>3 villages selected from each PHC randomly 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All eligible persons above 40 were identified and interviewed after consent was taken</a:t>
            </a:r>
          </a:p>
        </p:txBody>
      </p:sp>
    </p:spTree>
    <p:extLst>
      <p:ext uri="{BB962C8B-B14F-4D97-AF65-F5344CB8AC3E}">
        <p14:creationId xmlns:p14="http://schemas.microsoft.com/office/powerpoint/2010/main" val="3207388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C12E4-C426-4B3F-8DCB-AE5BD126E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E5725-0FA4-43E1-9416-917D07600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Questionnaire with data on CVD risk factors, sociodemographic variables, current drug treatments </a:t>
            </a:r>
          </a:p>
          <a:p>
            <a:endParaRPr lang="en-IN" dirty="0"/>
          </a:p>
          <a:p>
            <a:r>
              <a:rPr lang="en-IN" dirty="0"/>
              <a:t>BP recorded (Automated sphygmomanometer, average of 2 readings)</a:t>
            </a:r>
          </a:p>
          <a:p>
            <a:endParaRPr lang="en-IN" dirty="0"/>
          </a:p>
          <a:p>
            <a:r>
              <a:rPr lang="en-IN" dirty="0"/>
              <a:t>Capillary blood glucose recorded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4258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DC231-8891-4AE0-9BFF-2BAFA418C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266007"/>
            <a:ext cx="11887200" cy="59109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Ten year risk of fatal or non-fatal major CVD event (myocardial infarction or stroke) was estimated using algorithms based on the World Health Organization/ International Society for Hypertension (WHO/ISH) risk</a:t>
            </a:r>
            <a:br>
              <a:rPr lang="en-US" dirty="0"/>
            </a:br>
            <a:r>
              <a:rPr lang="en-US" dirty="0"/>
              <a:t>charts </a:t>
            </a:r>
          </a:p>
          <a:p>
            <a:endParaRPr lang="en-US" dirty="0"/>
          </a:p>
          <a:p>
            <a:r>
              <a:rPr lang="en-US" dirty="0"/>
              <a:t>To estimate the population distribution of CVD risk, pre-treatment BP levels were imputed for all participants reporting use of BP lowering medications. </a:t>
            </a:r>
          </a:p>
          <a:p>
            <a:endParaRPr lang="en-US" dirty="0"/>
          </a:p>
          <a:p>
            <a:r>
              <a:rPr lang="en-US" dirty="0"/>
              <a:t>This was done by using the method described by Wald and Law for calculating the pre-treatment systolic and diastolic BP levels, as 80% of the high-risk patients on BP lowering treatment in the current study were on a single drug</a:t>
            </a:r>
            <a:br>
              <a:rPr lang="en-US" dirty="0"/>
            </a:br>
            <a:r>
              <a:rPr lang="en-US" dirty="0"/>
              <a:t>regimen </a:t>
            </a: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6732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08874-639D-4537-A3DD-13F18B86C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09" y="714895"/>
            <a:ext cx="11454937" cy="5902036"/>
          </a:xfrm>
        </p:spPr>
        <p:txBody>
          <a:bodyPr>
            <a:normAutofit/>
          </a:bodyPr>
          <a:lstStyle/>
          <a:p>
            <a:r>
              <a:rPr lang="en-US" dirty="0"/>
              <a:t>The risk charts allocate individuals into the 5 risks groups: &lt; 10%, 10–19%, 20–29%, 30–39%, and ≥ 40%. </a:t>
            </a:r>
          </a:p>
          <a:p>
            <a:endParaRPr lang="en-US" dirty="0"/>
          </a:p>
          <a:p>
            <a:r>
              <a:rPr lang="en-US" dirty="0"/>
              <a:t>Any patient with established coronary heart disease, cerebrovascular disease, peripheral vascular disease or with a BP &gt; 160/100 mmHg are </a:t>
            </a:r>
            <a:r>
              <a:rPr lang="en-US" dirty="0" err="1"/>
              <a:t>categorised</a:t>
            </a:r>
            <a:r>
              <a:rPr lang="en-US" dirty="0"/>
              <a:t> as high risk without the need for formal risk assessment.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High risk  - 10-year risk of ≥30% + established CVD and BP &gt; 160/100 mmHg </a:t>
            </a:r>
          </a:p>
          <a:p>
            <a:r>
              <a:rPr lang="en-US" dirty="0"/>
              <a:t>Intermediate risk - 20–30%  10 year risk</a:t>
            </a:r>
          </a:p>
          <a:p>
            <a:r>
              <a:rPr lang="en-US" dirty="0"/>
              <a:t>Low risk  -  &lt; 20% 10 year risk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6198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2C534-2373-407D-AB1B-765C94828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654"/>
            <a:ext cx="12070080" cy="656915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BP lowering treatment paradigms </a:t>
            </a:r>
          </a:p>
          <a:p>
            <a:endParaRPr lang="en-US" dirty="0"/>
          </a:p>
          <a:p>
            <a:r>
              <a:rPr lang="en-US" dirty="0"/>
              <a:t>1) current practice</a:t>
            </a:r>
          </a:p>
          <a:p>
            <a:endParaRPr lang="en-US" dirty="0"/>
          </a:p>
          <a:p>
            <a:r>
              <a:rPr lang="en-US" dirty="0"/>
              <a:t> 2) treating people with “hypertension” using the 140/90 mmHg threshold</a:t>
            </a:r>
          </a:p>
          <a:p>
            <a:endParaRPr lang="en-US" dirty="0"/>
          </a:p>
          <a:p>
            <a:r>
              <a:rPr lang="en-US" dirty="0"/>
              <a:t>3) treatment according to the new Indian NPCDCS guidelines (drug therapy</a:t>
            </a:r>
            <a:br>
              <a:rPr lang="en-US" dirty="0"/>
            </a:br>
            <a:r>
              <a:rPr lang="en-US" dirty="0"/>
              <a:t>recommended in patients with CVD risk 20–30% and BP levels ≥140/90 mmHg or CVD risk of ≥30% and BP levels ≥130/80 mmHg</a:t>
            </a:r>
          </a:p>
          <a:p>
            <a:endParaRPr lang="en-US" dirty="0"/>
          </a:p>
          <a:p>
            <a:r>
              <a:rPr lang="en-US" dirty="0"/>
              <a:t> 4) treating everyone in the intermediate and high risk categories (regardless of BP </a:t>
            </a:r>
          </a:p>
          <a:p>
            <a:endParaRPr lang="en-US" dirty="0"/>
          </a:p>
          <a:p>
            <a:r>
              <a:rPr lang="en-US" dirty="0"/>
              <a:t>5) treating only those in the high risk category (regardless of BP level)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3801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45558-8A73-402F-8172-A4822D26D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E3A1B-EBA9-44FE-86DD-38C5D40F5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231880" cy="4807931"/>
          </a:xfrm>
        </p:spPr>
        <p:txBody>
          <a:bodyPr>
            <a:normAutofit fontScale="92500"/>
          </a:bodyPr>
          <a:lstStyle/>
          <a:p>
            <a:r>
              <a:rPr lang="en-US" dirty="0"/>
              <a:t>Cost-effectiveness of each of the strategies relative to current practice in terms of cost per disability adjusted life years (DALYS) averted were estimated. </a:t>
            </a:r>
          </a:p>
          <a:p>
            <a:endParaRPr lang="en-US" dirty="0"/>
          </a:p>
          <a:p>
            <a:r>
              <a:rPr lang="en-US" dirty="0"/>
              <a:t>Costs of CV medication and potential savings associated with reduced </a:t>
            </a:r>
            <a:r>
              <a:rPr lang="en-US" dirty="0" err="1"/>
              <a:t>hospitalisation</a:t>
            </a:r>
            <a:r>
              <a:rPr lang="en-US" dirty="0"/>
              <a:t> from CVD events over 10 years </a:t>
            </a:r>
          </a:p>
          <a:p>
            <a:r>
              <a:rPr lang="en-US" dirty="0"/>
              <a:t>Medication cost was assumed to be 10 cents per day  [6.4 Rs]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Cost of hospitalization was estimated to be 200 USD for each event [Rs 12,800]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8219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D394A-C5B0-40A3-BA1D-DFCCC57AC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Are the results valid?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235DE-32C1-44A7-A16E-E378F44EA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9740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8D0D0-454E-48D1-9BCE-4ACCD508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35" y="498764"/>
            <a:ext cx="11004665" cy="5678199"/>
          </a:xfrm>
        </p:spPr>
        <p:txBody>
          <a:bodyPr/>
          <a:lstStyle/>
          <a:p>
            <a:r>
              <a:rPr lang="en-IN" b="1" dirty="0"/>
              <a:t>Did the recommendations consider all relevant patient groups, management options and possible outcomes?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Did the investigators adopt a sufficiently broad view point ?</a:t>
            </a:r>
          </a:p>
          <a:p>
            <a:pPr lvl="1"/>
            <a:endParaRPr lang="en-IN" dirty="0"/>
          </a:p>
          <a:p>
            <a:pPr lvl="2"/>
            <a:r>
              <a:rPr lang="en-IN" dirty="0"/>
              <a:t>Yes, society at large </a:t>
            </a:r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lvl="1"/>
            <a:r>
              <a:rPr lang="en-IN" dirty="0"/>
              <a:t>Are the results reported separately for the relevant sub groups?</a:t>
            </a:r>
          </a:p>
          <a:p>
            <a:pPr lvl="2"/>
            <a:endParaRPr lang="en-IN" dirty="0"/>
          </a:p>
          <a:p>
            <a:pPr lvl="2"/>
            <a:r>
              <a:rPr lang="en-IN" dirty="0"/>
              <a:t>No</a:t>
            </a:r>
          </a:p>
          <a:p>
            <a:pPr lvl="1"/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7849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A1F3B-5085-4E75-B32E-146D1BC7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3DA9F-0C11-4373-8353-933D53933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Is there a systematic review and summary of evidence linking options to outcomes for each relevant question?   - Yes</a:t>
            </a:r>
          </a:p>
          <a:p>
            <a:endParaRPr lang="en-IN" dirty="0"/>
          </a:p>
          <a:p>
            <a:pPr lvl="1"/>
            <a:r>
              <a:rPr lang="en-IN" dirty="0"/>
              <a:t>Were the costs measured accurately?</a:t>
            </a:r>
          </a:p>
          <a:p>
            <a:pPr lvl="2"/>
            <a:r>
              <a:rPr lang="en-IN" dirty="0"/>
              <a:t>No [medications, </a:t>
            </a:r>
            <a:r>
              <a:rPr lang="en-IN" dirty="0" err="1"/>
              <a:t>hopsitalization</a:t>
            </a:r>
            <a:r>
              <a:rPr lang="en-IN" dirty="0"/>
              <a:t>; but hospitalisation costs underestimated]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Did the investigators consider the timing of the costs and the consequences?</a:t>
            </a:r>
          </a:p>
          <a:p>
            <a:pPr lvl="2"/>
            <a:r>
              <a:rPr lang="en-IN" dirty="0"/>
              <a:t>Yes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31384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8C241-875E-40CE-9537-2189F00C0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E8946-22A8-409E-AC75-BF159CDEE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eligible study population (age ≥ 40 years) from 54 villages was 74,402. Data were collected from 62,254 </a:t>
            </a:r>
          </a:p>
          <a:p>
            <a:endParaRPr lang="en-US" dirty="0"/>
          </a:p>
          <a:p>
            <a:pPr lvl="1"/>
            <a:r>
              <a:rPr lang="en-US" dirty="0"/>
              <a:t>10,332 (13·9%) were not available for interview and 1816 (2·4%) refused participation. </a:t>
            </a: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7715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315E1-A1E1-4BAE-8021-E04584649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7FEB1-6408-4811-87DC-AC646A3CD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3CAFF3-8FF4-4261-A398-A999DF31F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58969"/>
            <a:ext cx="8591550" cy="6705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D7E4D1-C492-4181-A37D-C88155757725}"/>
              </a:ext>
            </a:extLst>
          </p:cNvPr>
          <p:cNvSpPr/>
          <p:nvPr/>
        </p:nvSpPr>
        <p:spPr>
          <a:xfrm>
            <a:off x="4909351" y="1047565"/>
            <a:ext cx="976544" cy="1732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FBBD05-B8E4-4E90-864D-88C072B14A43}"/>
              </a:ext>
            </a:extLst>
          </p:cNvPr>
          <p:cNvSpPr/>
          <p:nvPr/>
        </p:nvSpPr>
        <p:spPr>
          <a:xfrm>
            <a:off x="4910970" y="2700291"/>
            <a:ext cx="976544" cy="1732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E3F5CB-0746-400B-8664-8569255B2CFC}"/>
              </a:ext>
            </a:extLst>
          </p:cNvPr>
          <p:cNvSpPr/>
          <p:nvPr/>
        </p:nvSpPr>
        <p:spPr>
          <a:xfrm>
            <a:off x="4909351" y="1996844"/>
            <a:ext cx="976544" cy="1732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1C2760-E962-43C0-95EB-E72431E47E07}"/>
              </a:ext>
            </a:extLst>
          </p:cNvPr>
          <p:cNvSpPr/>
          <p:nvPr/>
        </p:nvSpPr>
        <p:spPr>
          <a:xfrm>
            <a:off x="4909351" y="1758102"/>
            <a:ext cx="976544" cy="1732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7D098F-36DE-4B30-9349-F54165E6650D}"/>
              </a:ext>
            </a:extLst>
          </p:cNvPr>
          <p:cNvSpPr/>
          <p:nvPr/>
        </p:nvSpPr>
        <p:spPr>
          <a:xfrm>
            <a:off x="4909351" y="5723823"/>
            <a:ext cx="976544" cy="25972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C57455-A53A-44A4-83F2-703B576C7D52}"/>
              </a:ext>
            </a:extLst>
          </p:cNvPr>
          <p:cNvSpPr/>
          <p:nvPr/>
        </p:nvSpPr>
        <p:spPr>
          <a:xfrm>
            <a:off x="4909351" y="6242482"/>
            <a:ext cx="976544" cy="1732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492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6EC0C-EB77-424A-8C2C-9C417B34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F3F9A-C4B3-49D4-A598-FAD6F84CB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058CD3-4CE6-4CFB-A521-A49397117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69" y="0"/>
            <a:ext cx="1141777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5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AB01E-1064-40D7-BAC0-F604D3D79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results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602B9-11DF-49EF-B6E5-3A21F1D5A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8176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02AE3-0958-4455-85AF-1A2617D7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3078C-6771-41FD-BD30-226AAAA39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88ED22-63B6-41B0-96CC-676720159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0311"/>
            <a:ext cx="12192000" cy="477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95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6F958-0489-4AA6-88EA-6039F8235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What were the incremental costs and effects of each strategy 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40E84-145F-44B1-BE97-A29C3F1C9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DB0C08-2FFF-4E39-96CC-4BE8973D1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8988"/>
            <a:ext cx="12192000" cy="418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34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0DCF1-A8B6-40B6-8EB4-38927E9B9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0A431-F23A-4228-9DC5-A3D4D08AA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Image result for cost effectiveness plane">
            <a:extLst>
              <a:ext uri="{FF2B5EF4-FFF2-40B4-BE49-F238E27FC236}">
                <a16:creationId xmlns:a16="http://schemas.microsoft.com/office/drawing/2014/main" id="{E1DBD961-9EC1-4AED-AD9F-12B01E244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99" y="365125"/>
            <a:ext cx="11029272" cy="568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812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4C29F-7EAD-42E8-B227-0200FB588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3528C-3C7A-4317-A612-E884730A0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 descr="1&#10;">
            <a:extLst>
              <a:ext uri="{FF2B5EF4-FFF2-40B4-BE49-F238E27FC236}">
                <a16:creationId xmlns:a16="http://schemas.microsoft.com/office/drawing/2014/main" id="{E0FA6F84-0B71-47FB-A990-9CDF245FB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284" y="144905"/>
            <a:ext cx="10123516" cy="6713095"/>
          </a:xfrm>
          <a:prstGeom prst="rect">
            <a:avLst/>
          </a:prstGeom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8DE9B0AD-D534-4AF1-8707-73FECDE9527A}"/>
              </a:ext>
            </a:extLst>
          </p:cNvPr>
          <p:cNvSpPr/>
          <p:nvPr/>
        </p:nvSpPr>
        <p:spPr>
          <a:xfrm>
            <a:off x="8929246" y="1200614"/>
            <a:ext cx="1491126" cy="1029323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00" dirty="0"/>
              <a:t>&gt; 45</a:t>
            </a:r>
          </a:p>
        </p:txBody>
      </p:sp>
      <p:sp>
        <p:nvSpPr>
          <p:cNvPr id="6" name="Star: 5 Points 5" descr="1">
            <a:extLst>
              <a:ext uri="{FF2B5EF4-FFF2-40B4-BE49-F238E27FC236}">
                <a16:creationId xmlns:a16="http://schemas.microsoft.com/office/drawing/2014/main" id="{A878A787-D4FF-455A-AD43-22FDB32A0DAB}"/>
              </a:ext>
            </a:extLst>
          </p:cNvPr>
          <p:cNvSpPr/>
          <p:nvPr/>
        </p:nvSpPr>
        <p:spPr>
          <a:xfrm>
            <a:off x="6089959" y="1494070"/>
            <a:ext cx="1147652" cy="898851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00" dirty="0"/>
              <a:t>New </a:t>
            </a: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1FFF2FB7-407F-41DC-86F1-BB01C17AEDEF}"/>
              </a:ext>
            </a:extLst>
          </p:cNvPr>
          <p:cNvSpPr/>
          <p:nvPr/>
        </p:nvSpPr>
        <p:spPr>
          <a:xfrm>
            <a:off x="7072352" y="2056201"/>
            <a:ext cx="923466" cy="1029324"/>
          </a:xfrm>
          <a:prstGeom prst="star5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00" dirty="0"/>
              <a:t>IR</a:t>
            </a: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F47AFC25-26B1-4C3B-BE5E-70DCEB48357B}"/>
              </a:ext>
            </a:extLst>
          </p:cNvPr>
          <p:cNvSpPr/>
          <p:nvPr/>
        </p:nvSpPr>
        <p:spPr>
          <a:xfrm>
            <a:off x="6968783" y="3937765"/>
            <a:ext cx="923466" cy="72301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00" dirty="0"/>
              <a:t>HR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E1C59079-2825-4DF6-8463-156643902443}"/>
              </a:ext>
            </a:extLst>
          </p:cNvPr>
          <p:cNvSpPr/>
          <p:nvPr/>
        </p:nvSpPr>
        <p:spPr>
          <a:xfrm>
            <a:off x="7947762" y="2407879"/>
            <a:ext cx="1159491" cy="1025424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00" dirty="0"/>
              <a:t>140/90</a:t>
            </a:r>
          </a:p>
        </p:txBody>
      </p:sp>
    </p:spTree>
    <p:extLst>
      <p:ext uri="{BB962C8B-B14F-4D97-AF65-F5344CB8AC3E}">
        <p14:creationId xmlns:p14="http://schemas.microsoft.com/office/powerpoint/2010/main" val="2973137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58449-974B-430A-BCB3-27FA333DE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F05D7-F6B3-40D7-B2F5-AB4D36ED1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801AFB-086F-45B8-AD5F-3F02B98C0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8988"/>
            <a:ext cx="12192000" cy="418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54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A23E8-C6A4-4119-A260-9287E099D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505" y="498764"/>
            <a:ext cx="11992495" cy="6201294"/>
          </a:xfrm>
        </p:spPr>
        <p:txBody>
          <a:bodyPr>
            <a:normAutofit lnSpcReduction="10000"/>
          </a:bodyPr>
          <a:lstStyle/>
          <a:p>
            <a:endParaRPr lang="en-IN" dirty="0"/>
          </a:p>
          <a:p>
            <a:r>
              <a:rPr lang="en-IN" dirty="0"/>
              <a:t>Do incremental costs and effects differ between subgroups?</a:t>
            </a:r>
          </a:p>
          <a:p>
            <a:pPr lvl="1"/>
            <a:r>
              <a:rPr lang="en-IN" dirty="0"/>
              <a:t>N/A</a:t>
            </a:r>
          </a:p>
          <a:p>
            <a:endParaRPr lang="en-IN" dirty="0"/>
          </a:p>
          <a:p>
            <a:r>
              <a:rPr lang="en-IN" dirty="0"/>
              <a:t>How much does allowance for uncertainty change the result?</a:t>
            </a:r>
          </a:p>
          <a:p>
            <a:pPr lvl="1"/>
            <a:r>
              <a:rPr lang="en-IN" dirty="0"/>
              <a:t> </a:t>
            </a:r>
            <a:r>
              <a:rPr lang="en-US" dirty="0"/>
              <a:t>Sensitivity analyses were performed with the following differing assumptions to those made for the primary analyses: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1) relative risk reduction of CVD events with BP lowering drug therapy (10% and 20%)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 2) estimated pre-treatment BP levels for those already on treatment (10 mmHg lower SBP and 5 mmHg lower DBP; and 5 mmHg lower SBP and 3 mmHg lower DBP); and </a:t>
            </a:r>
          </a:p>
          <a:p>
            <a:pPr lvl="1"/>
            <a:r>
              <a:rPr lang="en-US" dirty="0"/>
              <a:t>3) average 10-year CVD risk for individuals with an estimated risk in the &gt; 40% band using the WHO/ISH charts (40% and 60%)</a:t>
            </a:r>
          </a:p>
          <a:p>
            <a:r>
              <a:rPr lang="en-US" dirty="0"/>
              <a:t>Differences between treatment paradigms remained broadly similar </a:t>
            </a:r>
            <a:br>
              <a:rPr lang="en-US" dirty="0"/>
            </a:br>
            <a:endParaRPr lang="en-IN" dirty="0"/>
          </a:p>
          <a:p>
            <a:pPr lvl="1"/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8042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0D887-FE96-4D16-8240-1BDC88358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I apply the results to patient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7222F-827D-4469-8C71-800D777D1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1065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3A97D-0C43-4ED9-9014-E23EC7FD8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56012-4AEA-4EB1-81E6-565BE739F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Are the treatment benefits worth the risks and costs?</a:t>
            </a:r>
          </a:p>
          <a:p>
            <a:endParaRPr lang="en-IN" dirty="0"/>
          </a:p>
          <a:p>
            <a:pPr lvl="1"/>
            <a:r>
              <a:rPr lang="en-IN" dirty="0"/>
              <a:t>Yes</a:t>
            </a:r>
          </a:p>
          <a:p>
            <a:endParaRPr lang="en-IN" dirty="0"/>
          </a:p>
          <a:p>
            <a:r>
              <a:rPr lang="en-IN" dirty="0"/>
              <a:t>Can I expect similar costs in my setting? </a:t>
            </a:r>
          </a:p>
          <a:p>
            <a:pPr lvl="1"/>
            <a:r>
              <a:rPr lang="en-IN" dirty="0"/>
              <a:t>Medications  - similar costs </a:t>
            </a:r>
          </a:p>
          <a:p>
            <a:pPr lvl="1"/>
            <a:r>
              <a:rPr lang="en-IN" dirty="0"/>
              <a:t>Hospitalisations – higher costs </a:t>
            </a:r>
          </a:p>
        </p:txBody>
      </p:sp>
    </p:spTree>
    <p:extLst>
      <p:ext uri="{BB962C8B-B14F-4D97-AF65-F5344CB8AC3E}">
        <p14:creationId xmlns:p14="http://schemas.microsoft.com/office/powerpoint/2010/main" val="2990414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5EBC-3146-45C1-92C1-B202773B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97D82-C4AE-418E-AC9F-43AAFFBF2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absolute risk approach to BP lowering treatment is  cost-effective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In those with high risk it is cost saving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9374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835</Words>
  <Application>Microsoft Office PowerPoint</Application>
  <PresentationFormat>Widescreen</PresentationFormat>
  <Paragraphs>119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MvbrfxAdvTTb5929f4c</vt:lpstr>
      <vt:lpstr>Office Theme</vt:lpstr>
      <vt:lpstr>PowerPoint Presentation</vt:lpstr>
      <vt:lpstr>Background</vt:lpstr>
      <vt:lpstr>PowerPoint Presentation</vt:lpstr>
      <vt:lpstr>PICO statement</vt:lpstr>
      <vt:lpstr>PowerPoint Presentation</vt:lpstr>
      <vt:lpstr>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 the results valid?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the results </vt:lpstr>
      <vt:lpstr>PowerPoint Presentation</vt:lpstr>
      <vt:lpstr>What were the incremental costs and effects of each strategy ? </vt:lpstr>
      <vt:lpstr>PowerPoint Presentation</vt:lpstr>
      <vt:lpstr>PowerPoint Presentation</vt:lpstr>
      <vt:lpstr>PowerPoint Presentation</vt:lpstr>
      <vt:lpstr>PowerPoint Presentation</vt:lpstr>
      <vt:lpstr>How can I apply the results to patient care?</vt:lpstr>
      <vt:lpstr>PowerPoint Presentation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george</dc:creator>
  <cp:lastModifiedBy>john george</cp:lastModifiedBy>
  <cp:revision>20</cp:revision>
  <dcterms:created xsi:type="dcterms:W3CDTF">2019-01-08T05:46:48Z</dcterms:created>
  <dcterms:modified xsi:type="dcterms:W3CDTF">2019-01-08T09:49:20Z</dcterms:modified>
</cp:coreProperties>
</file>