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26"/>
  </p:notesMasterIdLst>
  <p:handoutMasterIdLst>
    <p:handoutMasterId r:id="rId27"/>
  </p:handoutMasterIdLst>
  <p:sldIdLst>
    <p:sldId id="256" r:id="rId2"/>
    <p:sldId id="279" r:id="rId3"/>
    <p:sldId id="257" r:id="rId4"/>
    <p:sldId id="265" r:id="rId5"/>
    <p:sldId id="266" r:id="rId6"/>
    <p:sldId id="280" r:id="rId7"/>
    <p:sldId id="267" r:id="rId8"/>
    <p:sldId id="258" r:id="rId9"/>
    <p:sldId id="268" r:id="rId10"/>
    <p:sldId id="269" r:id="rId11"/>
    <p:sldId id="260" r:id="rId12"/>
    <p:sldId id="261" r:id="rId13"/>
    <p:sldId id="262" r:id="rId14"/>
    <p:sldId id="263" r:id="rId15"/>
    <p:sldId id="264" r:id="rId16"/>
    <p:sldId id="270" r:id="rId17"/>
    <p:sldId id="281" r:id="rId18"/>
    <p:sldId id="284" r:id="rId19"/>
    <p:sldId id="282" r:id="rId20"/>
    <p:sldId id="285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4995" autoAdjust="0"/>
    <p:restoredTop sz="94614" autoAdjust="0"/>
  </p:normalViewPr>
  <p:slideViewPr>
    <p:cSldViewPr snapToGrid="0">
      <p:cViewPr>
        <p:scale>
          <a:sx n="80" d="100"/>
          <a:sy n="80" d="100"/>
        </p:scale>
        <p:origin x="-960" y="-4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pPr/>
              <a:t>2/2/19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pPr/>
              <a:t>2/2/19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Physicians at the sites determine the final diagnoses and diagnostic codes, which are selected from a standardized list of 522 diagnostic entities, some of which are etiologic (such as Streptococcus pneumoniae) and others of which are syndromic (such as cough).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6A16D-F911-43B3-A5AF-16A01B541B6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680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2/2/19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63E2-E931-4653-BB33-A910E07D11B2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2/2/19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A1F43-559A-4B47-A959-EFB6142CA3A9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1AED-24AE-4AC7-940D-F7106D2788A3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5771-5E10-4A19-AB0E-909293152332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6FD5-B03F-45D5-A178-114C548C0032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12C0-B102-441D-AA86-2C80DFA84E68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0B12-F9DE-47EF-A076-CF602073F1B2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2EE9-AF66-483C-961F-59B9F002993E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AFD5-7FA3-40FB-875B-457FB46B25A4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8B93266-8FB4-430B-8AE3-3A53F50E1A0B}" type="datetime1">
              <a:rPr lang="en-US" smtClean="0"/>
              <a:pPr/>
              <a:t>2/2/19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Vijay Alexander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Critical appraisal  of study on differential diagnosis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477322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4" name="Content Placeholder 3" descr="Screen Shot 2019-02-02 at 9.02.15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71600" y="1625600"/>
            <a:ext cx="10058400" cy="4216400"/>
          </a:xfrm>
        </p:spPr>
      </p:pic>
      <p:pic>
        <p:nvPicPr>
          <p:cNvPr id="5" name="Picture 4" descr="Screen Shot 2019-02-02 at 9.02.2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75" y="908050"/>
            <a:ext cx="3060700" cy="13589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</a:t>
            </a:r>
            <a:r>
              <a:rPr lang="en-IN" dirty="0" smtClean="0"/>
              <a:t>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Bacterial meningitis is a global public health concern, with several responsible etiologic agents that vary by age group and geographical area.</a:t>
            </a:r>
          </a:p>
          <a:p>
            <a:r>
              <a:rPr lang="en-US" dirty="0" smtClean="0"/>
              <a:t>The etiologic agents responsible for bacterial meningitis vary by age group.</a:t>
            </a:r>
            <a:r>
              <a:rPr lang="en-US" dirty="0" smtClean="0"/>
              <a:t> </a:t>
            </a:r>
          </a:p>
          <a:p>
            <a:r>
              <a:rPr lang="en-US" dirty="0" smtClean="0"/>
              <a:t>Among </a:t>
            </a:r>
            <a:r>
              <a:rPr lang="en-US" dirty="0" smtClean="0"/>
              <a:t>neonates, most cases of bacterial meningitis are due to group B Streptococcus </a:t>
            </a:r>
            <a:r>
              <a:rPr lang="en-US" dirty="0" err="1" smtClean="0"/>
              <a:t>agalactiae</a:t>
            </a:r>
            <a:r>
              <a:rPr lang="en-US" dirty="0" smtClean="0"/>
              <a:t>, Escherichia coli, and </a:t>
            </a:r>
            <a:r>
              <a:rPr lang="en-US" dirty="0" err="1" smtClean="0"/>
              <a:t>Listeria</a:t>
            </a:r>
            <a:r>
              <a:rPr lang="en-US" dirty="0" smtClean="0"/>
              <a:t> </a:t>
            </a:r>
            <a:r>
              <a:rPr lang="en-US" dirty="0" err="1" smtClean="0"/>
              <a:t>monocytogenes</a:t>
            </a:r>
            <a:r>
              <a:rPr lang="en-US" dirty="0" smtClean="0"/>
              <a:t>, while most cases in children and adults are caused by Streptococcus </a:t>
            </a:r>
            <a:r>
              <a:rPr lang="en-US" dirty="0" err="1" smtClean="0"/>
              <a:t>pneumoniae</a:t>
            </a:r>
            <a:r>
              <a:rPr lang="en-US" dirty="0" smtClean="0"/>
              <a:t> and </a:t>
            </a:r>
            <a:r>
              <a:rPr lang="en-US" dirty="0" err="1" smtClean="0"/>
              <a:t>Neisseria</a:t>
            </a:r>
            <a:r>
              <a:rPr lang="en-US" dirty="0" smtClean="0"/>
              <a:t> </a:t>
            </a:r>
            <a:r>
              <a:rPr lang="en-US" dirty="0" err="1" smtClean="0"/>
              <a:t>meningitidis</a:t>
            </a:r>
            <a:r>
              <a:rPr lang="en-US" dirty="0" smtClean="0"/>
              <a:t>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Although </a:t>
            </a:r>
            <a:r>
              <a:rPr lang="en-US" dirty="0" err="1" smtClean="0"/>
              <a:t>Haemophilus</a:t>
            </a:r>
            <a:r>
              <a:rPr lang="en-US" dirty="0" smtClean="0"/>
              <a:t> </a:t>
            </a:r>
            <a:r>
              <a:rPr lang="en-US" dirty="0" err="1" smtClean="0"/>
              <a:t>influenzae</a:t>
            </a:r>
            <a:r>
              <a:rPr lang="en-US" dirty="0" smtClean="0"/>
              <a:t> is implicated in bacterial meningitis in all age groups, it is preponderant in children </a:t>
            </a:r>
          </a:p>
          <a:p>
            <a:r>
              <a:rPr lang="en-US" dirty="0" smtClean="0"/>
              <a:t>The differences in etiology by age and region are yet to be systematically reviewed on a global scale</a:t>
            </a:r>
            <a:r>
              <a:rPr lang="en-US" dirty="0" smtClean="0"/>
              <a:t>.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756874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 :  Patients</a:t>
            </a:r>
            <a:r>
              <a:rPr lang="en-IN" dirty="0" smtClean="0"/>
              <a:t> with a diagnosis of bacterial meningitis </a:t>
            </a:r>
          </a:p>
          <a:p>
            <a:r>
              <a:rPr lang="en-IN" dirty="0" smtClean="0"/>
              <a:t>E :</a:t>
            </a:r>
            <a:r>
              <a:rPr lang="en-IN" dirty="0" smtClean="0"/>
              <a:t> Evaluation </a:t>
            </a:r>
            <a:r>
              <a:rPr lang="en-IN" dirty="0" smtClean="0"/>
              <a:t>for</a:t>
            </a:r>
            <a:r>
              <a:rPr lang="en-IN" dirty="0" smtClean="0"/>
              <a:t> </a:t>
            </a:r>
            <a:r>
              <a:rPr lang="en-IN" dirty="0" smtClean="0"/>
              <a:t>etiological agent</a:t>
            </a:r>
            <a:endParaRPr lang="en-IN" dirty="0" smtClean="0"/>
          </a:p>
          <a:p>
            <a:r>
              <a:rPr lang="en-IN" dirty="0" smtClean="0"/>
              <a:t>O : Final Diagnosis and Outcome for the patients</a:t>
            </a:r>
          </a:p>
          <a:p>
            <a:r>
              <a:rPr lang="en-IN" dirty="0" smtClean="0"/>
              <a:t>T:</a:t>
            </a:r>
            <a:r>
              <a:rPr lang="en-IN" dirty="0" smtClean="0"/>
              <a:t>  Variable, Articles published in the last 5 years were included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039562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 – systematic review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C</a:t>
            </a:r>
            <a:r>
              <a:rPr lang="en-IN" dirty="0" smtClean="0"/>
              <a:t>omputer</a:t>
            </a:r>
            <a:r>
              <a:rPr lang="en-IN" dirty="0"/>
              <a:t>-based search of </a:t>
            </a:r>
            <a:r>
              <a:rPr lang="en-IN" dirty="0" smtClean="0"/>
              <a:t>the PUBMED </a:t>
            </a:r>
            <a:r>
              <a:rPr lang="en-IN" dirty="0"/>
              <a:t>and EMBASE databases </a:t>
            </a:r>
            <a:endParaRPr lang="en-IN" dirty="0" smtClean="0"/>
          </a:p>
          <a:p>
            <a:r>
              <a:rPr lang="en-IN" dirty="0" smtClean="0"/>
              <a:t>Studies </a:t>
            </a:r>
            <a:r>
              <a:rPr lang="en-IN" dirty="0"/>
              <a:t>published in </a:t>
            </a:r>
            <a:r>
              <a:rPr lang="en-IN" dirty="0" smtClean="0"/>
              <a:t>English </a:t>
            </a:r>
          </a:p>
          <a:p>
            <a:r>
              <a:rPr lang="en-IN" dirty="0" smtClean="0"/>
              <a:t>Studies selection process : 2 sets of authors , reviewed and choose. Third author in case of disagreement.</a:t>
            </a:r>
            <a:endParaRPr lang="en-IN" dirty="0" smtClean="0"/>
          </a:p>
          <a:p>
            <a:r>
              <a:rPr lang="en-US" dirty="0" smtClean="0"/>
              <a:t>For each selected article, two researchers extracted the following data to an Excel spreadsheet: study characteristics (country, design, study period, and setting), study population (case definition, exclusion criteria, sample size, age, and sex), and etiological agents</a:t>
            </a:r>
          </a:p>
          <a:p>
            <a:pPr>
              <a:buNone/>
            </a:pPr>
            <a:r>
              <a:rPr lang="en-IN" dirty="0" smtClean="0"/>
              <a:t/>
            </a:r>
            <a:br>
              <a:rPr lang="en-IN" dirty="0" smtClean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274478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2 at 9.35.14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90625" y="1651000"/>
            <a:ext cx="10296672" cy="373380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Screen Shot 2019-02-02 at 9.19.17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6375" y="415924"/>
            <a:ext cx="6223000" cy="5688837"/>
          </a:xfrm>
        </p:spPr>
      </p:pic>
      <p:pic>
        <p:nvPicPr>
          <p:cNvPr id="6" name="Picture 5" descr="Screen Shot 2019-02-02 at 9.19.31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279" y="825500"/>
            <a:ext cx="6103846" cy="512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012159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2275800-B98B-49CC-A125-B9B97CA0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the study patients represent the full spectrum of those with this clinical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A1DACD2-249D-4222-8947-A2635E5B207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Did the investigators define the clinical problem clearly ?</a:t>
            </a:r>
          </a:p>
          <a:p>
            <a:pPr marL="45720" indent="0">
              <a:buNone/>
            </a:pPr>
            <a:r>
              <a:rPr lang="en-US" dirty="0" smtClean="0"/>
              <a:t>As it was a systematic review ,  broad definition included.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Were the study patients collected from all relevant clinical settings</a:t>
            </a:r>
            <a:r>
              <a:rPr lang="en-US" dirty="0" smtClean="0"/>
              <a:t>?</a:t>
            </a:r>
          </a:p>
          <a:p>
            <a:pPr marL="45720" indent="0">
              <a:buNone/>
            </a:pPr>
            <a:r>
              <a:rPr lang="en-US" dirty="0" smtClean="0"/>
              <a:t>This was a global study. </a:t>
            </a:r>
            <a:r>
              <a:rPr lang="en-US" dirty="0" smtClean="0"/>
              <a:t>Data were stratified by six geographic regions in accordance with the World Health Organization (WHO) regional classification of Member States (African region, Region of the Americas, South-East Asian region, European region, Eastern Mediterranean region [including Israel], and Western Pacific region).</a:t>
            </a:r>
            <a:r>
              <a:rPr lang="en-US" dirty="0" smtClean="0"/>
              <a:t>  </a:t>
            </a:r>
            <a:r>
              <a:rPr lang="en-US" dirty="0" smtClean="0"/>
              <a:t>The data</a:t>
            </a:r>
            <a:r>
              <a:rPr lang="en-US" dirty="0" smtClean="0"/>
              <a:t> also included patients from all age-groups.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5118810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study patients recruited consecutively from the clinical settings ?</a:t>
            </a:r>
            <a:endParaRPr lang="en-IN" dirty="0" smtClean="0"/>
          </a:p>
          <a:p>
            <a:pPr marL="45720" indent="0">
              <a:buNone/>
            </a:pPr>
            <a:r>
              <a:rPr lang="en-IN" dirty="0" smtClean="0"/>
              <a:t>    N</a:t>
            </a:r>
            <a:r>
              <a:rPr lang="en-IN" dirty="0" smtClean="0"/>
              <a:t>ot </a:t>
            </a:r>
            <a:r>
              <a:rPr lang="en-IN" dirty="0" smtClean="0"/>
              <a:t>mentioned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Did the study patients exhibit, the full clinical spectrum of this presenting complaints?</a:t>
            </a:r>
          </a:p>
          <a:p>
            <a:pPr marL="45720" indent="0">
              <a:buNone/>
            </a:pPr>
            <a:r>
              <a:rPr lang="en-IN" dirty="0" smtClean="0"/>
              <a:t>Details – not available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666011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 descr="Screen Shot 2019-02-02 at 9.28.13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90384" y="1444625"/>
            <a:ext cx="11482516" cy="3933825"/>
          </a:xfrm>
        </p:spPr>
      </p:pic>
      <p:sp>
        <p:nvSpPr>
          <p:cNvPr id="8" name="Frame 7"/>
          <p:cNvSpPr/>
          <p:nvPr/>
        </p:nvSpPr>
        <p:spPr>
          <a:xfrm>
            <a:off x="7159625" y="2333625"/>
            <a:ext cx="1905000" cy="2889250"/>
          </a:xfrm>
          <a:prstGeom prst="frame">
            <a:avLst>
              <a:gd name="adj1" fmla="val 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460673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3759490-C884-45BF-8B37-D5ACB08B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the diagnostic evaluation definitive?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FEABC86-EEF7-4573-B0FB-E786661429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Was the diagnostic evaluation sufficiently comprehensive?</a:t>
            </a:r>
          </a:p>
          <a:p>
            <a:endParaRPr lang="en-US" dirty="0"/>
          </a:p>
          <a:p>
            <a:r>
              <a:rPr lang="en-US" dirty="0" smtClean="0"/>
              <a:t>No</a:t>
            </a:r>
            <a:r>
              <a:rPr lang="en-US" dirty="0" smtClean="0"/>
              <a:t>t mentioned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6062592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5076DCC-DBC7-4AC0-B9CE-056CA2FC5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3C58E2F-993B-45E3-9D62-F27A5EDA4D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Was the diagnostic evaluation consistently applied to all patients?</a:t>
            </a:r>
          </a:p>
          <a:p>
            <a:endParaRPr lang="en-US" dirty="0" smtClean="0"/>
          </a:p>
          <a:p>
            <a:r>
              <a:rPr lang="en-US" dirty="0" smtClean="0"/>
              <a:t>Case definition for each study mentioned for each study in supplementary appendix – Most studies used clinical features + CSF culture / PCR / LAT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8085261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8759B48-E075-4275-A5D8-C95670F1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CD9B5E6-2E59-4002-B86E-48826607017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Were the diagnostic labels assigned reproducibly? </a:t>
            </a:r>
          </a:p>
          <a:p>
            <a:endParaRPr lang="en-US" dirty="0"/>
          </a:p>
          <a:p>
            <a:r>
              <a:rPr lang="en-US" dirty="0"/>
              <a:t>Yes </a:t>
            </a:r>
          </a:p>
          <a:p>
            <a:endParaRPr lang="en-US" dirty="0"/>
          </a:p>
          <a:p>
            <a:r>
              <a:rPr lang="en-US" dirty="0" smtClean="0"/>
              <a:t>Final Diagnostic labels were created and data from studies were allotted to such labels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0520123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C9D519A-BFEF-41D4-ACAC-26F6D621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5D77FF6-5C63-4F1F-B794-E5847DECBE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Were there few patients left undiagnosed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No</a:t>
            </a:r>
            <a:endParaRPr lang="en-US" dirty="0" smtClean="0"/>
          </a:p>
          <a:p>
            <a:r>
              <a:rPr lang="en-US" dirty="0" smtClean="0"/>
              <a:t>Most studies included patients </a:t>
            </a:r>
            <a:r>
              <a:rPr lang="en-US" dirty="0" smtClean="0"/>
              <a:t>in whom a bacterial pathogen was identified based on culture/PCR/LAT.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810717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6C6E0CA-34B5-44A8-8D86-1D8308A9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06A7DE0-02B3-4E12-AAA7-472508E950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For undiagnosed patients, was follow-up sufficiently long and complete?</a:t>
            </a:r>
          </a:p>
          <a:p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No mention of undiagnosed patients made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803664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1143000"/>
          </a:xfrm>
        </p:spPr>
        <p:txBody>
          <a:bodyPr/>
          <a:lstStyle/>
          <a:p>
            <a:r>
              <a:rPr lang="en-IN" dirty="0" smtClean="0"/>
              <a:t>What were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5400" y="1451428"/>
            <a:ext cx="9601200" cy="4114800"/>
          </a:xfrm>
        </p:spPr>
        <p:txBody>
          <a:bodyPr/>
          <a:lstStyle/>
          <a:p>
            <a:r>
              <a:rPr lang="en-IN" dirty="0"/>
              <a:t>What were the diagnoses and </a:t>
            </a:r>
            <a:r>
              <a:rPr lang="en-IN" dirty="0" smtClean="0"/>
              <a:t>their probabilities?</a:t>
            </a:r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08231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2 at 9.44.51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98250" y="238125"/>
            <a:ext cx="11608000" cy="6008477"/>
          </a:xfrm>
        </p:spPr>
      </p:pic>
      <p:sp>
        <p:nvSpPr>
          <p:cNvPr id="5" name="Frame 4"/>
          <p:cNvSpPr/>
          <p:nvPr/>
        </p:nvSpPr>
        <p:spPr>
          <a:xfrm>
            <a:off x="10239375" y="1539875"/>
            <a:ext cx="1905000" cy="4778375"/>
          </a:xfrm>
          <a:prstGeom prst="frame">
            <a:avLst>
              <a:gd name="adj1" fmla="val 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5962650" y="1571625"/>
            <a:ext cx="1720850" cy="4724400"/>
          </a:xfrm>
          <a:prstGeom prst="frame">
            <a:avLst>
              <a:gd name="adj1" fmla="val 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4" name="Content Placeholder 3" descr="Screen Shot 2019-02-02 at 9.45.15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9200" y="1581516"/>
            <a:ext cx="10363200" cy="4304568"/>
          </a:xfrm>
        </p:spPr>
      </p:pic>
      <p:pic>
        <p:nvPicPr>
          <p:cNvPr id="5" name="Picture 4" descr="Screen Shot 2019-02-02 at 9.45.4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1132211"/>
            <a:ext cx="10255250" cy="423100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10080625" y="2095500"/>
            <a:ext cx="1778000" cy="4032250"/>
          </a:xfrm>
          <a:prstGeom prst="frame">
            <a:avLst>
              <a:gd name="adj1" fmla="val 267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3889375" y="2206625"/>
            <a:ext cx="1238250" cy="269875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4" name="Content Placeholder 3" descr="Screen Shot 2019-02-02 at 9.45.46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90625" y="758404"/>
            <a:ext cx="10429875" cy="458042"/>
          </a:xfrm>
        </p:spPr>
      </p:pic>
      <p:pic>
        <p:nvPicPr>
          <p:cNvPr id="5" name="Picture 4" descr="Screen Shot 2019-02-02 at 9.46.20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49" y="1455832"/>
            <a:ext cx="10477501" cy="2327261"/>
          </a:xfrm>
          <a:prstGeom prst="rect">
            <a:avLst/>
          </a:prstGeom>
        </p:spPr>
      </p:pic>
      <p:pic>
        <p:nvPicPr>
          <p:cNvPr id="6" name="Picture 5" descr="Screen Shot 2019-02-02 at 9.46.31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944" y="3723871"/>
            <a:ext cx="10448739" cy="1943504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10207625" y="1889125"/>
            <a:ext cx="1492250" cy="1206500"/>
          </a:xfrm>
          <a:prstGeom prst="frame">
            <a:avLst>
              <a:gd name="adj1" fmla="val 59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2 at 9.53.36 a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98625" y="250307"/>
            <a:ext cx="8540750" cy="6327207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How precise are the estimates of disease</a:t>
            </a:r>
            <a:br>
              <a:rPr lang="en-IN" dirty="0"/>
            </a:br>
            <a:r>
              <a:rPr lang="en-IN" dirty="0"/>
              <a:t>probability?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Large heterogeneity was found between the included studies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Strep </a:t>
            </a:r>
            <a:r>
              <a:rPr lang="en-US" dirty="0" err="1" smtClean="0"/>
              <a:t>pneumoniae</a:t>
            </a:r>
            <a:r>
              <a:rPr lang="en-US" dirty="0" smtClean="0"/>
              <a:t> was the most common etiological agent in all age groups</a:t>
            </a:r>
          </a:p>
          <a:p>
            <a:pPr lvl="1"/>
            <a:r>
              <a:rPr lang="en-US" dirty="0" smtClean="0"/>
              <a:t>Weighted mean : 41.17</a:t>
            </a:r>
          </a:p>
          <a:p>
            <a:pPr lvl="1"/>
            <a:r>
              <a:rPr lang="en-US" dirty="0" smtClean="0"/>
              <a:t>95 % CI ( 34.1 – 48.3)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 – 97.3  </a:t>
            </a:r>
          </a:p>
          <a:p>
            <a:endParaRPr lang="en-IN" dirty="0" smtClean="0"/>
          </a:p>
          <a:p>
            <a:r>
              <a:rPr lang="en-IN" dirty="0" smtClean="0"/>
              <a:t>Hence the estimates have low precision.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8211334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Are the study patients and clinical</a:t>
            </a:r>
            <a:br>
              <a:rPr lang="en-IN" dirty="0"/>
            </a:br>
            <a:r>
              <a:rPr lang="en-IN" dirty="0"/>
              <a:t>setting similar to mine?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This was global study with care taken to include all major geographic locations. </a:t>
            </a:r>
          </a:p>
          <a:p>
            <a:r>
              <a:rPr lang="en-IN" dirty="0" smtClean="0"/>
              <a:t>The important pathogens identified is similar to the pathogens we encounter in our clinical practice as well. 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0007897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381000"/>
            <a:ext cx="10040258" cy="1868714"/>
          </a:xfrm>
        </p:spPr>
        <p:txBody>
          <a:bodyPr>
            <a:normAutofit fontScale="90000"/>
          </a:bodyPr>
          <a:lstStyle/>
          <a:p>
            <a:r>
              <a:rPr lang="en-IN" dirty="0"/>
              <a:t>Is it unlikely that the </a:t>
            </a:r>
            <a:r>
              <a:rPr lang="en-IN" dirty="0" smtClean="0"/>
              <a:t>disease possibilities </a:t>
            </a:r>
            <a:r>
              <a:rPr lang="en-IN" dirty="0"/>
              <a:t>or probabilities </a:t>
            </a:r>
            <a:r>
              <a:rPr lang="en-IN" dirty="0" smtClean="0"/>
              <a:t>have changed </a:t>
            </a:r>
            <a:r>
              <a:rPr lang="en-IN" dirty="0"/>
              <a:t>since this evidence </a:t>
            </a:r>
            <a:r>
              <a:rPr lang="en-IN" dirty="0" smtClean="0"/>
              <a:t>was gathered</a:t>
            </a:r>
            <a:r>
              <a:rPr lang="en-IN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5400" y="2423886"/>
            <a:ext cx="9764486" cy="3519714"/>
          </a:xfrm>
        </p:spPr>
        <p:txBody>
          <a:bodyPr/>
          <a:lstStyle/>
          <a:p>
            <a:r>
              <a:rPr lang="en-IN" dirty="0" smtClean="0"/>
              <a:t>No</a:t>
            </a:r>
          </a:p>
          <a:p>
            <a:r>
              <a:rPr lang="en-IN" dirty="0" smtClean="0"/>
              <a:t>This study has included data from 2012 – 2017 and was published in 2018.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612869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644" y="2720439"/>
            <a:ext cx="9601200" cy="1143000"/>
          </a:xfrm>
        </p:spPr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362486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mp:transition xmlns:mp="http://schemas.microsoft.com/office/mac/powerpoint/2008/main" spd="med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269</TotalTime>
  <Words>718</Words>
  <Application>Microsoft Office PowerPoint</Application>
  <PresentationFormat>Custom</PresentationFormat>
  <Paragraphs>71</Paragraphs>
  <Slides>24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Equity</vt:lpstr>
      <vt:lpstr>Critical appraisal  of study on differential diagnosis</vt:lpstr>
      <vt:lpstr>    </vt:lpstr>
      <vt:lpstr>Background</vt:lpstr>
      <vt:lpstr>PICOT</vt:lpstr>
      <vt:lpstr>Study design – systematic review</vt:lpstr>
      <vt:lpstr>Slide 6</vt:lpstr>
      <vt:lpstr>Slide 7</vt:lpstr>
      <vt:lpstr>Did the study patients represent the full spectrum of those with this clinical problem?</vt:lpstr>
      <vt:lpstr>Slide 9</vt:lpstr>
      <vt:lpstr>Slide 10</vt:lpstr>
      <vt:lpstr>Was the diagnostic evaluation definitive?</vt:lpstr>
      <vt:lpstr>Slide 12</vt:lpstr>
      <vt:lpstr>Slide 13</vt:lpstr>
      <vt:lpstr>Slide 14</vt:lpstr>
      <vt:lpstr>Slide 15</vt:lpstr>
      <vt:lpstr>What were the results?</vt:lpstr>
      <vt:lpstr>Slide 17</vt:lpstr>
      <vt:lpstr>      </vt:lpstr>
      <vt:lpstr>    </vt:lpstr>
      <vt:lpstr>Slide 20</vt:lpstr>
      <vt:lpstr>How precise are the estimates of disease probability?</vt:lpstr>
      <vt:lpstr>Are the study patients and clinical setting similar to mine?</vt:lpstr>
      <vt:lpstr>Is it unlikely that the disease possibilities or probabilities have changed since this evidence was gathered?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 of study on differential diagnosis</dc:title>
  <dc:creator>Jasper</dc:creator>
  <cp:lastModifiedBy>Vijay</cp:lastModifiedBy>
  <cp:revision>28</cp:revision>
  <dcterms:created xsi:type="dcterms:W3CDTF">2019-02-02T03:26:37Z</dcterms:created>
  <dcterms:modified xsi:type="dcterms:W3CDTF">2019-02-02T05:43:24Z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