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90" r:id="rId6"/>
    <p:sldId id="261" r:id="rId7"/>
    <p:sldId id="281" r:id="rId8"/>
    <p:sldId id="282" r:id="rId9"/>
    <p:sldId id="265" r:id="rId10"/>
    <p:sldId id="266" r:id="rId11"/>
    <p:sldId id="267" r:id="rId12"/>
    <p:sldId id="268" r:id="rId13"/>
    <p:sldId id="283" r:id="rId14"/>
    <p:sldId id="284" r:id="rId15"/>
    <p:sldId id="285" r:id="rId16"/>
    <p:sldId id="287" r:id="rId17"/>
    <p:sldId id="286" r:id="rId18"/>
    <p:sldId id="288" r:id="rId19"/>
    <p:sldId id="289" r:id="rId20"/>
    <p:sldId id="271" r:id="rId21"/>
    <p:sldId id="272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178" y="-17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446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2636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3034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4250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423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9160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760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182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212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3135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54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EE9AB-1739-437A-BDB6-711928B4E1F2}" type="datetimeFigureOut">
              <a:rPr lang="en-IN" smtClean="0"/>
              <a:t>05-02-2019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3633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0549" y="5860110"/>
            <a:ext cx="9144000" cy="932291"/>
          </a:xfrm>
        </p:spPr>
        <p:txBody>
          <a:bodyPr/>
          <a:lstStyle/>
          <a:p>
            <a:r>
              <a:rPr lang="en-IN" dirty="0" smtClean="0"/>
              <a:t>                                                                                      </a:t>
            </a:r>
            <a:r>
              <a:rPr lang="en-IN" dirty="0" err="1" smtClean="0"/>
              <a:t>Asha</a:t>
            </a:r>
            <a:r>
              <a:rPr lang="en-IN" dirty="0" smtClean="0"/>
              <a:t> </a:t>
            </a:r>
            <a:r>
              <a:rPr lang="en-IN" dirty="0" err="1" smtClean="0"/>
              <a:t>Mathai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44" y="130092"/>
            <a:ext cx="11235193" cy="5419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9275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Systemic </a:t>
            </a:r>
            <a:r>
              <a:rPr lang="en-US" dirty="0"/>
              <a:t>lupus </a:t>
            </a:r>
            <a:r>
              <a:rPr lang="en-US" dirty="0" err="1"/>
              <a:t>erythematosus</a:t>
            </a:r>
            <a:r>
              <a:rPr lang="en-US" dirty="0"/>
              <a:t> (SLE)-associated PAH is most commonly reported in Asian countries </a:t>
            </a: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ccording </a:t>
            </a:r>
            <a:r>
              <a:rPr lang="en-US" dirty="0"/>
              <a:t>to a meta-analysis </a:t>
            </a:r>
            <a:r>
              <a:rPr lang="en-US" dirty="0" smtClean="0"/>
              <a:t>, the </a:t>
            </a:r>
            <a:r>
              <a:rPr lang="en-US" dirty="0"/>
              <a:t>5-year pooled survival rate was 68% for patients with SLE-associated PAH  </a:t>
            </a:r>
            <a:r>
              <a:rPr lang="en-US" dirty="0" smtClean="0"/>
              <a:t>compared with  92–94%in patients without PAH </a:t>
            </a:r>
          </a:p>
          <a:p>
            <a:r>
              <a:rPr lang="en-US" dirty="0"/>
              <a:t>C</a:t>
            </a:r>
            <a:r>
              <a:rPr lang="en-US" dirty="0" smtClean="0"/>
              <a:t>linical </a:t>
            </a:r>
            <a:r>
              <a:rPr lang="en-US" dirty="0"/>
              <a:t>outcome of SLE patients is dramatically worsened after developing PAH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477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Multicenter </a:t>
            </a:r>
            <a:r>
              <a:rPr lang="en-US" dirty="0"/>
              <a:t>prospective cohort </a:t>
            </a:r>
            <a:r>
              <a:rPr lang="en-US" dirty="0" smtClean="0"/>
              <a:t>study</a:t>
            </a:r>
          </a:p>
          <a:p>
            <a:r>
              <a:rPr lang="en-US" dirty="0" smtClean="0"/>
              <a:t>14 </a:t>
            </a:r>
            <a:r>
              <a:rPr lang="en-US" dirty="0"/>
              <a:t>referral centers of CTD-associated PAH were qualified as patients enrollment centers</a:t>
            </a:r>
            <a:endParaRPr lang="en-IN" dirty="0"/>
          </a:p>
          <a:p>
            <a:r>
              <a:rPr lang="en-US" dirty="0" smtClean="0"/>
              <a:t>Patients </a:t>
            </a:r>
            <a:r>
              <a:rPr lang="en-US" dirty="0"/>
              <a:t>who visited the referral centers from November 2006 to May 2016 and met </a:t>
            </a:r>
            <a:r>
              <a:rPr lang="en-US" dirty="0" smtClean="0"/>
              <a:t>the criteria </a:t>
            </a:r>
            <a:r>
              <a:rPr lang="en-US" dirty="0"/>
              <a:t>were enrolled in the CSTAR-PAH </a:t>
            </a:r>
            <a:r>
              <a:rPr lang="en-US" dirty="0" smtClean="0"/>
              <a:t>cohort</a:t>
            </a:r>
          </a:p>
          <a:p>
            <a:r>
              <a:rPr lang="en-US" dirty="0"/>
              <a:t>The CSTAR registry is a nationwide registry involving 104 rheumatology centers covering 30 provinces in China </a:t>
            </a:r>
            <a:r>
              <a:rPr lang="en-US" dirty="0" smtClean="0"/>
              <a:t>.</a:t>
            </a:r>
          </a:p>
          <a:p>
            <a:pPr marL="457200" lvl="1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278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</a:t>
            </a:r>
            <a:r>
              <a:rPr lang="en-IN" dirty="0" smtClean="0"/>
              <a:t>:</a:t>
            </a:r>
            <a:r>
              <a:rPr lang="en-US" dirty="0"/>
              <a:t> </a:t>
            </a:r>
            <a:r>
              <a:rPr lang="en-US" dirty="0" smtClean="0"/>
              <a:t>Patients with SLE </a:t>
            </a:r>
            <a:r>
              <a:rPr lang="en-US" dirty="0"/>
              <a:t>confirmed by the 2012 Systemic Lupus International Collaborating Clinics (SLICC) classification criteria </a:t>
            </a:r>
            <a:r>
              <a:rPr lang="en-US" dirty="0" smtClean="0"/>
              <a:t>and with PAH</a:t>
            </a:r>
            <a:r>
              <a:rPr lang="en-IN" dirty="0" smtClean="0"/>
              <a:t> </a:t>
            </a:r>
          </a:p>
          <a:p>
            <a:r>
              <a:rPr lang="en-IN" dirty="0" smtClean="0"/>
              <a:t>T</a:t>
            </a:r>
            <a:r>
              <a:rPr lang="en-IN" dirty="0" smtClean="0"/>
              <a:t>: </a:t>
            </a:r>
            <a:r>
              <a:rPr lang="en-US" dirty="0"/>
              <a:t>November 2006 to May 2016 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440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Aim</a:t>
            </a:r>
          </a:p>
          <a:p>
            <a:r>
              <a:rPr lang="en-US" dirty="0" smtClean="0"/>
              <a:t> To </a:t>
            </a:r>
            <a:r>
              <a:rPr lang="en-US" dirty="0"/>
              <a:t>identify the long-term clinical outcomes and prognostic factors of patients with SLE-associated PAH confirmed by right heart catheterization</a:t>
            </a:r>
          </a:p>
        </p:txBody>
      </p:sp>
    </p:spTree>
    <p:extLst>
      <p:ext uri="{BB962C8B-B14F-4D97-AF65-F5344CB8AC3E}">
        <p14:creationId xmlns:p14="http://schemas.microsoft.com/office/powerpoint/2010/main" val="351595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 smtClean="0"/>
              <a:t>     Primary Outcome</a:t>
            </a:r>
            <a:endParaRPr lang="en-IN" dirty="0" smtClean="0"/>
          </a:p>
          <a:p>
            <a:pPr lvl="1"/>
            <a:r>
              <a:rPr lang="en-US" dirty="0"/>
              <a:t>D</a:t>
            </a:r>
            <a:r>
              <a:rPr lang="en-US" dirty="0" smtClean="0"/>
              <a:t>eath </a:t>
            </a:r>
            <a:r>
              <a:rPr lang="en-US" dirty="0"/>
              <a:t>from any cause. 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2800" dirty="0" smtClean="0"/>
              <a:t>Secondary outcome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chieving </a:t>
            </a:r>
            <a:r>
              <a:rPr lang="en-US" dirty="0"/>
              <a:t>the integrated treatment goal recommended by the European Society of Cardiology (ESC) and the European Respiratory Society (ERS) </a:t>
            </a: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Treatment </a:t>
            </a:r>
            <a:r>
              <a:rPr lang="en-US" dirty="0"/>
              <a:t>goal was defined as achieved when all of the following four aspects were reached, including</a:t>
            </a:r>
            <a:r>
              <a:rPr lang="en-US" dirty="0" smtClean="0"/>
              <a:t>: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/>
              <a:t>1) clinical symptoms: no signs of right heart failure, syncope or </a:t>
            </a:r>
            <a:r>
              <a:rPr lang="en-US" dirty="0" smtClean="0"/>
              <a:t>progression</a:t>
            </a:r>
          </a:p>
          <a:p>
            <a:pPr lvl="1"/>
            <a:r>
              <a:rPr lang="en-US" dirty="0" smtClean="0"/>
              <a:t>2</a:t>
            </a:r>
            <a:r>
              <a:rPr lang="en-US" dirty="0"/>
              <a:t>) WHO FC I or II, or 6MWD &gt; 380–440 </a:t>
            </a:r>
            <a:r>
              <a:rPr lang="en-US" dirty="0" smtClean="0"/>
              <a:t>m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3) serology: BNP &lt; 50 </a:t>
            </a:r>
            <a:r>
              <a:rPr lang="en-US" dirty="0" err="1"/>
              <a:t>ng</a:t>
            </a:r>
            <a:r>
              <a:rPr lang="en-US" dirty="0"/>
              <a:t>/L or NT-</a:t>
            </a:r>
            <a:r>
              <a:rPr lang="en-US" dirty="0" err="1"/>
              <a:t>proBNP</a:t>
            </a:r>
            <a:r>
              <a:rPr lang="en-US" dirty="0"/>
              <a:t> &lt; 300 </a:t>
            </a:r>
            <a:r>
              <a:rPr lang="en-US" dirty="0" err="1" smtClean="0"/>
              <a:t>ng</a:t>
            </a:r>
            <a:r>
              <a:rPr lang="en-US" dirty="0" smtClean="0"/>
              <a:t>/L</a:t>
            </a:r>
            <a:endParaRPr lang="en-US" dirty="0"/>
          </a:p>
          <a:p>
            <a:pPr lvl="1"/>
            <a:r>
              <a:rPr lang="en-US" dirty="0" smtClean="0"/>
              <a:t> </a:t>
            </a:r>
            <a:r>
              <a:rPr lang="en-US" dirty="0"/>
              <a:t>4) cardiac imaging: normal right atrial area according to </a:t>
            </a:r>
            <a:r>
              <a:rPr lang="en-US" dirty="0" smtClean="0"/>
              <a:t>echocardiography.</a:t>
            </a:r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9192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Inclusion criteria</a:t>
            </a:r>
            <a:r>
              <a:rPr lang="en-IN" dirty="0" smtClean="0"/>
              <a:t>:</a:t>
            </a:r>
          </a:p>
          <a:p>
            <a:pPr marL="0" indent="0">
              <a:buNone/>
            </a:pPr>
            <a:endParaRPr lang="en-IN" dirty="0" smtClean="0"/>
          </a:p>
          <a:p>
            <a:pPr lvl="1"/>
            <a:r>
              <a:rPr lang="en-US" dirty="0" smtClean="0"/>
              <a:t>Patients with diagnosis </a:t>
            </a:r>
            <a:r>
              <a:rPr lang="en-US" dirty="0"/>
              <a:t>of SLE confirmed by </a:t>
            </a:r>
            <a:r>
              <a:rPr lang="en-US" dirty="0" smtClean="0"/>
              <a:t>SLICC criteria and </a:t>
            </a:r>
            <a:r>
              <a:rPr lang="en-US" dirty="0"/>
              <a:t>the diagnosis of PAH based </a:t>
            </a:r>
            <a:r>
              <a:rPr lang="en-US" dirty="0" smtClean="0"/>
              <a:t>on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mean </a:t>
            </a:r>
            <a:r>
              <a:rPr lang="en-US" dirty="0"/>
              <a:t>pulmonary arterial pressure (</a:t>
            </a:r>
            <a:r>
              <a:rPr lang="en-US" dirty="0" err="1"/>
              <a:t>mPAP</a:t>
            </a:r>
            <a:r>
              <a:rPr lang="en-US" dirty="0"/>
              <a:t>) ≥ 25 mmHg at </a:t>
            </a:r>
            <a:r>
              <a:rPr lang="en-US" dirty="0" smtClean="0"/>
              <a:t>rest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pulmonary arterial wedge pressure (PAWP) ≤ 15 </a:t>
            </a:r>
            <a:r>
              <a:rPr lang="en-US" dirty="0" smtClean="0"/>
              <a:t>mmHg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pulmonary </a:t>
            </a:r>
            <a:r>
              <a:rPr lang="en-US" dirty="0"/>
              <a:t>vascular resistance (PVR) &gt; 3 Wood unit </a:t>
            </a:r>
            <a:endParaRPr lang="en-IN" dirty="0"/>
          </a:p>
          <a:p>
            <a:pPr lvl="1"/>
            <a:endParaRPr lang="en-IN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Exclusion criteria</a:t>
            </a:r>
          </a:p>
          <a:p>
            <a:endParaRPr lang="en-US" dirty="0" smtClean="0"/>
          </a:p>
          <a:p>
            <a:r>
              <a:rPr lang="en-US" sz="2200" dirty="0" smtClean="0"/>
              <a:t>Patients </a:t>
            </a:r>
            <a:r>
              <a:rPr lang="en-US" sz="2200" dirty="0"/>
              <a:t>with other types of pulmonary hypertension </a:t>
            </a:r>
            <a:endParaRPr lang="en-US" sz="2200" dirty="0" smtClean="0"/>
          </a:p>
          <a:p>
            <a:r>
              <a:rPr lang="en-US" sz="2200" dirty="0" smtClean="0"/>
              <a:t>TLC &lt; </a:t>
            </a:r>
            <a:r>
              <a:rPr lang="en-US" sz="2200" dirty="0"/>
              <a:t>60% </a:t>
            </a:r>
            <a:endParaRPr lang="en-US" sz="2200" dirty="0" smtClean="0"/>
          </a:p>
          <a:p>
            <a:r>
              <a:rPr lang="en-US" sz="2200" dirty="0" smtClean="0"/>
              <a:t>ventilation </a:t>
            </a:r>
            <a:r>
              <a:rPr lang="en-US" sz="2200" dirty="0"/>
              <a:t>perfusion </a:t>
            </a:r>
            <a:r>
              <a:rPr lang="en-US" sz="2200" dirty="0" err="1"/>
              <a:t>scintigraphy</a:t>
            </a:r>
            <a:r>
              <a:rPr lang="en-US" sz="2200" dirty="0"/>
              <a:t> (V/Q) or computed tomographic pulmonary angiography (CTPA) showing pulmonary thromboembolism </a:t>
            </a:r>
            <a:endParaRPr lang="en-US" sz="2200" dirty="0" smtClean="0"/>
          </a:p>
          <a:p>
            <a:r>
              <a:rPr lang="en-US" sz="2200" dirty="0" smtClean="0"/>
              <a:t>overlapping </a:t>
            </a:r>
            <a:r>
              <a:rPr lang="en-US" sz="2200" dirty="0"/>
              <a:t>CTD, such as </a:t>
            </a:r>
            <a:r>
              <a:rPr lang="en-US" sz="2200" dirty="0" err="1"/>
              <a:t>SSc</a:t>
            </a:r>
            <a:r>
              <a:rPr lang="en-US" sz="2200" dirty="0"/>
              <a:t>, or other </a:t>
            </a:r>
            <a:r>
              <a:rPr lang="en-US" sz="2200" dirty="0" smtClean="0"/>
              <a:t>CTDs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44219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Cumulative probabilities of survival and not achieving the treatment goal were calculated with the Kaplan-Meier </a:t>
            </a:r>
            <a:r>
              <a:rPr lang="en-US" dirty="0" smtClean="0"/>
              <a:t>estimator</a:t>
            </a:r>
          </a:p>
          <a:p>
            <a:r>
              <a:rPr lang="en-US" dirty="0"/>
              <a:t>Baseline factors </a:t>
            </a:r>
            <a:r>
              <a:rPr lang="en-US" dirty="0" smtClean="0"/>
              <a:t>were </a:t>
            </a:r>
            <a:r>
              <a:rPr lang="en-US" dirty="0"/>
              <a:t>analyzed by </a:t>
            </a:r>
            <a:r>
              <a:rPr lang="en-US" dirty="0" err="1"/>
              <a:t>univariate</a:t>
            </a:r>
            <a:r>
              <a:rPr lang="en-US" dirty="0"/>
              <a:t> Cox </a:t>
            </a:r>
            <a:r>
              <a:rPr lang="en-US" dirty="0" smtClean="0"/>
              <a:t>regression</a:t>
            </a:r>
          </a:p>
          <a:p>
            <a:r>
              <a:rPr lang="en-US" dirty="0"/>
              <a:t>Variables with clinical relevance selected by </a:t>
            </a:r>
            <a:r>
              <a:rPr lang="en-US" dirty="0" err="1"/>
              <a:t>univariate</a:t>
            </a:r>
            <a:r>
              <a:rPr lang="en-US" dirty="0"/>
              <a:t> </a:t>
            </a:r>
            <a:r>
              <a:rPr lang="en-US" dirty="0" smtClean="0"/>
              <a:t>analysis were </a:t>
            </a:r>
            <a:r>
              <a:rPr lang="en-US" dirty="0"/>
              <a:t>further subjected to multivariate </a:t>
            </a:r>
            <a:r>
              <a:rPr lang="en-US" dirty="0" smtClean="0"/>
              <a:t>analysis.</a:t>
            </a:r>
          </a:p>
          <a:p>
            <a:r>
              <a:rPr lang="en-US" dirty="0" smtClean="0"/>
              <a:t>P </a:t>
            </a:r>
            <a:r>
              <a:rPr lang="en-US" dirty="0"/>
              <a:t>values &lt; 0.05 were considered significant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414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serious was</a:t>
            </a:r>
            <a:br>
              <a:rPr lang="en-IN" dirty="0" smtClean="0"/>
            </a:br>
            <a:r>
              <a:rPr lang="en-IN" dirty="0" smtClean="0"/>
              <a:t> the risk of bias?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Was the sample of  patients representative?</a:t>
            </a:r>
          </a:p>
          <a:p>
            <a:pPr lvl="1"/>
            <a:r>
              <a:rPr lang="en-IN" dirty="0" smtClean="0"/>
              <a:t>Conducted in china</a:t>
            </a:r>
          </a:p>
          <a:p>
            <a:pPr lvl="1"/>
            <a:r>
              <a:rPr lang="en-IN" dirty="0" smtClean="0"/>
              <a:t>Referred patients from 14 centres were included in nation wide </a:t>
            </a:r>
            <a:r>
              <a:rPr lang="en-IN" dirty="0" err="1" smtClean="0"/>
              <a:t>registery</a:t>
            </a:r>
            <a:endParaRPr lang="en-IN" dirty="0" smtClean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2200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365126"/>
            <a:ext cx="11170920" cy="239174"/>
          </a:xfrm>
        </p:spPr>
        <p:txBody>
          <a:bodyPr>
            <a:noAutofit/>
          </a:bodyPr>
          <a:lstStyle/>
          <a:p>
            <a:r>
              <a:rPr lang="en-IN" sz="3600" dirty="0" smtClean="0"/>
              <a:t>Were patients </a:t>
            </a:r>
            <a:r>
              <a:rPr lang="en-IN" sz="3600" dirty="0" smtClean="0"/>
              <a:t>classified </a:t>
            </a:r>
            <a:r>
              <a:rPr lang="en-IN" sz="3600" dirty="0" smtClean="0"/>
              <a:t>into </a:t>
            </a:r>
            <a:r>
              <a:rPr lang="en-IN" sz="3600" dirty="0" err="1" smtClean="0"/>
              <a:t>prognostically</a:t>
            </a:r>
            <a:r>
              <a:rPr lang="en-IN" sz="3600" dirty="0"/>
              <a:t> </a:t>
            </a:r>
            <a:r>
              <a:rPr lang="en-IN" sz="3600" dirty="0" smtClean="0"/>
              <a:t>similar </a:t>
            </a:r>
            <a:r>
              <a:rPr lang="en-IN" sz="3600" dirty="0" smtClean="0"/>
              <a:t>group?</a:t>
            </a:r>
            <a:endParaRPr lang="en-IN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62" y="863516"/>
            <a:ext cx="4785145" cy="591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485" y="813849"/>
            <a:ext cx="5208104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437" y="5376986"/>
            <a:ext cx="5216055" cy="140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58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dirty="0" smtClean="0"/>
              <a:t>Was follow up </a:t>
            </a:r>
            <a:br>
              <a:rPr lang="en-IN" sz="3600" dirty="0" smtClean="0"/>
            </a:br>
            <a:r>
              <a:rPr lang="en-IN" sz="3600" dirty="0" smtClean="0"/>
              <a:t>sufficiently complete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993" y="1970972"/>
            <a:ext cx="468630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032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Were outcome criteria objective and unbiased?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3850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results?</a:t>
            </a:r>
            <a:br>
              <a:rPr lang="en-IN" dirty="0"/>
            </a:br>
            <a:r>
              <a:rPr lang="en-IN" dirty="0"/>
              <a:t>How likely are the results over time?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42 </a:t>
            </a:r>
            <a:r>
              <a:rPr lang="en-US" dirty="0"/>
              <a:t>(14.9%) deaths </a:t>
            </a:r>
            <a:endParaRPr lang="en-US" dirty="0" smtClean="0"/>
          </a:p>
          <a:p>
            <a:r>
              <a:rPr lang="en-US" dirty="0" smtClean="0"/>
              <a:t>1-</a:t>
            </a:r>
            <a:r>
              <a:rPr lang="en-US" dirty="0"/>
              <a:t>, 3- and 5-year survival rates for patients with SLE-associated PAH were 92.1%, 84.8% and 72.9%, respectively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mean survival time was 7.0 years.</a:t>
            </a:r>
          </a:p>
        </p:txBody>
      </p:sp>
    </p:spTree>
    <p:extLst>
      <p:ext uri="{BB962C8B-B14F-4D97-AF65-F5344CB8AC3E}">
        <p14:creationId xmlns:p14="http://schemas.microsoft.com/office/powerpoint/2010/main" val="973966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5969"/>
            <a:ext cx="8110330" cy="516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85390" y="1825625"/>
            <a:ext cx="8968409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97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40" y="373711"/>
            <a:ext cx="5615290" cy="6368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871" y="381662"/>
            <a:ext cx="5495925" cy="3641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5-Point Star 3"/>
          <p:cNvSpPr/>
          <p:nvPr/>
        </p:nvSpPr>
        <p:spPr>
          <a:xfrm>
            <a:off x="1296063" y="1526652"/>
            <a:ext cx="270344" cy="19083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1297389" y="1933493"/>
            <a:ext cx="270344" cy="19083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1534604" y="4222144"/>
            <a:ext cx="270344" cy="19083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1470992" y="3450866"/>
            <a:ext cx="270344" cy="19083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1216551" y="4524293"/>
            <a:ext cx="270344" cy="19083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6901733" y="429371"/>
            <a:ext cx="270344" cy="190831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28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82" y="1901652"/>
            <a:ext cx="6217920" cy="381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482177" y="2156302"/>
            <a:ext cx="4269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TGA </a:t>
            </a:r>
            <a:r>
              <a:rPr lang="en-US" dirty="0"/>
              <a:t>was identified as a factor positively associated with survival in </a:t>
            </a:r>
            <a:r>
              <a:rPr lang="en-US" dirty="0" err="1"/>
              <a:t>univariate</a:t>
            </a:r>
            <a:r>
              <a:rPr lang="en-US" dirty="0"/>
              <a:t> time-dependent Cox regression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(</a:t>
            </a:r>
            <a:r>
              <a:rPr lang="en-US" dirty="0"/>
              <a:t>HR = 0.18, 95% CI: 0.05 to 0.59, P = 0.005)</a:t>
            </a:r>
          </a:p>
        </p:txBody>
      </p:sp>
    </p:spTree>
    <p:extLst>
      <p:ext uri="{BB962C8B-B14F-4D97-AF65-F5344CB8AC3E}">
        <p14:creationId xmlns:p14="http://schemas.microsoft.com/office/powerpoint/2010/main" val="1704664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9" y="71562"/>
            <a:ext cx="5001370" cy="667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1789045" y="866692"/>
            <a:ext cx="111318" cy="133183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xplosion 1 6"/>
          <p:cNvSpPr/>
          <p:nvPr/>
        </p:nvSpPr>
        <p:spPr>
          <a:xfrm>
            <a:off x="2044811" y="1106556"/>
            <a:ext cx="111318" cy="133183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xplosion 1 7"/>
          <p:cNvSpPr/>
          <p:nvPr/>
        </p:nvSpPr>
        <p:spPr>
          <a:xfrm>
            <a:off x="2132276" y="2100470"/>
            <a:ext cx="111318" cy="133183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xplosion 1 8"/>
          <p:cNvSpPr/>
          <p:nvPr/>
        </p:nvSpPr>
        <p:spPr>
          <a:xfrm>
            <a:off x="2148179" y="2346960"/>
            <a:ext cx="111318" cy="133183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xplosion 1 9"/>
          <p:cNvSpPr/>
          <p:nvPr/>
        </p:nvSpPr>
        <p:spPr>
          <a:xfrm>
            <a:off x="2203837" y="2609352"/>
            <a:ext cx="111318" cy="133183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xplosion 1 10"/>
          <p:cNvSpPr/>
          <p:nvPr/>
        </p:nvSpPr>
        <p:spPr>
          <a:xfrm>
            <a:off x="2044811" y="2831990"/>
            <a:ext cx="111318" cy="133183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xplosion 1 11"/>
          <p:cNvSpPr/>
          <p:nvPr/>
        </p:nvSpPr>
        <p:spPr>
          <a:xfrm>
            <a:off x="2052763" y="5066306"/>
            <a:ext cx="111318" cy="133183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766560" y="2447174"/>
            <a:ext cx="53194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115 (43.7%) patients achieved the treatment </a:t>
            </a:r>
            <a:r>
              <a:rPr lang="en-US" dirty="0" smtClean="0">
                <a:solidFill>
                  <a:prstClr val="black"/>
                </a:solidFill>
              </a:rPr>
              <a:t>goal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1-, 3- and 5-year TGA rates were 31.5%, 53.6% and 62.7%, respectively </a:t>
            </a:r>
            <a:endParaRPr lang="en-US" dirty="0" smtClean="0">
              <a:solidFill>
                <a:prstClr val="black"/>
              </a:solidFill>
            </a:endParaRP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 The median time from baseline to TGA was 2.5 years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18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57" y="127220"/>
            <a:ext cx="6629448" cy="6432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662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P</a:t>
            </a:r>
            <a:r>
              <a:rPr lang="en-US" dirty="0" smtClean="0"/>
              <a:t>atients </a:t>
            </a:r>
            <a:r>
              <a:rPr lang="en-US" dirty="0"/>
              <a:t>with baseline </a:t>
            </a:r>
            <a:r>
              <a:rPr lang="en-US" dirty="0" err="1"/>
              <a:t>serositis</a:t>
            </a:r>
            <a:r>
              <a:rPr lang="en-US" dirty="0"/>
              <a:t> were more likely to reach TGA after IST compared to non-IST </a:t>
            </a:r>
            <a:r>
              <a:rPr lang="en-US" dirty="0" smtClean="0"/>
              <a:t>recipients</a:t>
            </a:r>
          </a:p>
          <a:p>
            <a:r>
              <a:rPr lang="en-US" dirty="0" smtClean="0"/>
              <a:t> HR </a:t>
            </a:r>
            <a:r>
              <a:rPr lang="en-US" dirty="0"/>
              <a:t>= 2.47, 95% CI: 1.21 to 4.17, P = </a:t>
            </a:r>
            <a:r>
              <a:rPr lang="en-US" dirty="0" smtClean="0"/>
              <a:t>0.013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25" y="379151"/>
            <a:ext cx="10026650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089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precise are the estimates of likelihood?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8666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can I apply the results to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the study patients and their management similar to those in my practice</a:t>
            </a:r>
            <a:r>
              <a:rPr lang="en-IN" dirty="0" smtClean="0"/>
              <a:t>?</a:t>
            </a:r>
          </a:p>
          <a:p>
            <a:pPr marL="457200" lvl="1" indent="0">
              <a:buNone/>
            </a:pPr>
            <a:endParaRPr lang="en-IN" dirty="0"/>
          </a:p>
          <a:p>
            <a:pPr marL="457200" lvl="1" indent="0">
              <a:buNone/>
            </a:pPr>
            <a:endParaRPr lang="en-IN" dirty="0" smtClean="0"/>
          </a:p>
          <a:p>
            <a:pPr marL="457200" lvl="1" indent="0">
              <a:buNone/>
            </a:pPr>
            <a:endParaRPr lang="en-IN" dirty="0" smtClean="0"/>
          </a:p>
          <a:p>
            <a:r>
              <a:rPr lang="en-IN" dirty="0" smtClean="0"/>
              <a:t>Was follow up sufficiently long?</a:t>
            </a:r>
          </a:p>
          <a:p>
            <a:pPr lvl="1"/>
            <a:r>
              <a:rPr lang="en-IN" dirty="0" smtClean="0"/>
              <a:t>Followed up for 5 years</a:t>
            </a:r>
            <a:endParaRPr lang="en-IN" dirty="0" smtClean="0"/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924359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Can I use the results in management of patients in management of patients in my practice?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0547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652</Words>
  <Application>Microsoft Office PowerPoint</Application>
  <PresentationFormat>Custom</PresentationFormat>
  <Paragraphs>86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Background</vt:lpstr>
      <vt:lpstr>Study design</vt:lpstr>
      <vt:lpstr>PowerPoint Presentation</vt:lpstr>
      <vt:lpstr>PowerPoint Presentation</vt:lpstr>
      <vt:lpstr>PowerPoint Presentation</vt:lpstr>
      <vt:lpstr>PowerPoint Presentation</vt:lpstr>
      <vt:lpstr>Statistical Analysis</vt:lpstr>
      <vt:lpstr>How serious was  the risk of bias?</vt:lpstr>
      <vt:lpstr>Were patients classified into prognostically similar group?</vt:lpstr>
      <vt:lpstr>Was follow up  sufficiently complete?</vt:lpstr>
      <vt:lpstr>Were outcome criteria objective and unbiased?</vt:lpstr>
      <vt:lpstr>What are the results? How likely are the results over time?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precise are the estimates of likelihood?</vt:lpstr>
      <vt:lpstr>How can I apply the results to patient care?</vt:lpstr>
      <vt:lpstr>Can I use the results in management of patients in management of patients in my practice?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User</cp:lastModifiedBy>
  <cp:revision>43</cp:revision>
  <dcterms:created xsi:type="dcterms:W3CDTF">2018-12-19T03:37:23Z</dcterms:created>
  <dcterms:modified xsi:type="dcterms:W3CDTF">2019-02-05T09:54:39Z</dcterms:modified>
</cp:coreProperties>
</file>