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82" r:id="rId4"/>
    <p:sldId id="258" r:id="rId5"/>
    <p:sldId id="284" r:id="rId6"/>
    <p:sldId id="285" r:id="rId7"/>
    <p:sldId id="294" r:id="rId8"/>
    <p:sldId id="295" r:id="rId9"/>
    <p:sldId id="263" r:id="rId10"/>
    <p:sldId id="296" r:id="rId11"/>
    <p:sldId id="305" r:id="rId12"/>
    <p:sldId id="297" r:id="rId13"/>
    <p:sldId id="304" r:id="rId14"/>
    <p:sldId id="303" r:id="rId15"/>
    <p:sldId id="298" r:id="rId16"/>
    <p:sldId id="300" r:id="rId17"/>
    <p:sldId id="259" r:id="rId18"/>
    <p:sldId id="260" r:id="rId19"/>
    <p:sldId id="261" r:id="rId20"/>
    <p:sldId id="262" r:id="rId21"/>
    <p:sldId id="30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6E95E-6F03-4BE0-9DC0-4678179DDD27}" type="datetimeFigureOut">
              <a:rPr lang="en-IN" smtClean="0"/>
              <a:t>09-01-2019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02DC2-3B91-4C90-8CC7-773B3A1C2F5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7513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sz="1200" dirty="0"/>
              <a:t>Moderate renal impairment defined as </a:t>
            </a:r>
            <a:r>
              <a:rPr lang="en-IN" sz="1200" dirty="0" err="1"/>
              <a:t>CrCl</a:t>
            </a:r>
            <a:r>
              <a:rPr lang="en-IN" sz="1200" dirty="0"/>
              <a:t> or </a:t>
            </a:r>
            <a:r>
              <a:rPr lang="en-IN" sz="1200" dirty="0" err="1"/>
              <a:t>eGFR</a:t>
            </a:r>
            <a:r>
              <a:rPr lang="en-IN" sz="1200" dirty="0"/>
              <a:t> between 15 and 60 </a:t>
            </a:r>
            <a:r>
              <a:rPr lang="en-IN" sz="1200" dirty="0" err="1"/>
              <a:t>mL</a:t>
            </a:r>
            <a:r>
              <a:rPr lang="en-IN" sz="1200" dirty="0"/>
              <a:t>/min (CKD stage G3 and G4). Non-</a:t>
            </a:r>
            <a:r>
              <a:rPr lang="en-IN" sz="1200" dirty="0" err="1"/>
              <a:t>valvular</a:t>
            </a:r>
            <a:r>
              <a:rPr lang="en-IN" sz="1200" dirty="0"/>
              <a:t> AF was diagnosed with electrocardiography. Patients were excluded if they had </a:t>
            </a:r>
            <a:r>
              <a:rPr lang="en-IN" sz="1200" dirty="0" err="1"/>
              <a:t>valvular</a:t>
            </a:r>
            <a:r>
              <a:rPr lang="en-IN" sz="1200" dirty="0"/>
              <a:t> AF, recent stroke, and conditions associated with an increased risk for bleeding</a:t>
            </a:r>
            <a:r>
              <a:rPr lang="en-IN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8FB6E-214C-4988-A8F6-77A22C308F40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343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85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85504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98513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76243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111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457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622530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01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9058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175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EEBBF0E-A694-452D-93F8-0C29D2913739}" type="datetimeFigureOut">
              <a:rPr lang="en-IN" smtClean="0"/>
              <a:t>08-01-2019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46D114-BB5A-409A-B180-65A6E1A7BD86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5372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9DED9-DD6F-42E1-A85A-8CC89D53CD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37C4F9-1F45-43DB-8E2F-07D295C791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BE45B0-16AC-4B56-9F8F-682592C09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4" y="166127"/>
            <a:ext cx="11909151" cy="419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6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A571F-7355-40CE-9E98-FAB4A5DC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0623F-C123-4BD1-833C-09BDCEA7D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04C9C8-0D50-484D-92D7-4767DFEB5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5485"/>
            <a:ext cx="11536743" cy="282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57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IN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Vitamins and minerals are commonly used as dietary supplements to promote health and prevent chronic diseases </a:t>
            </a:r>
          </a:p>
          <a:p>
            <a:endParaRPr lang="en-US" dirty="0"/>
          </a:p>
          <a:p>
            <a:r>
              <a:rPr lang="en-US" dirty="0"/>
              <a:t>Cancer and CVD have several shared risk factors, including inflammation, oxidative stress, and methionine metabolism. </a:t>
            </a: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A2363-0F0C-49A6-BE12-FDF481221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Research question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9BDBF-90C3-4D09-83BF-BC1F4C387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563804" cy="4189614"/>
          </a:xfrm>
        </p:spPr>
        <p:txBody>
          <a:bodyPr/>
          <a:lstStyle/>
          <a:p>
            <a:r>
              <a:rPr lang="en-US" dirty="0"/>
              <a:t>Does vitamin and mineral supplements in community-dwelling, nutrient-sufficient adults effect primary prevention of cardiovascular disease (CVD) and cancer.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8155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8188" y="233082"/>
            <a:ext cx="10542494" cy="638287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Participants : </a:t>
            </a:r>
            <a:r>
              <a:rPr lang="en-US" sz="2800" dirty="0">
                <a:solidFill>
                  <a:schemeClr val="tx1"/>
                </a:solidFill>
              </a:rPr>
              <a:t>Nutritionally sufficient adults with no chronic diseases</a:t>
            </a:r>
            <a:endParaRPr lang="en-IN" sz="2800" dirty="0"/>
          </a:p>
          <a:p>
            <a:endParaRPr lang="en-IN" dirty="0"/>
          </a:p>
          <a:p>
            <a:r>
              <a:rPr lang="en-US" sz="2800" dirty="0">
                <a:solidFill>
                  <a:srgbClr val="FF0000"/>
                </a:solidFill>
              </a:rPr>
              <a:t>Intervention</a:t>
            </a:r>
            <a:r>
              <a:rPr lang="en-US" sz="2800" dirty="0"/>
              <a:t> : </a:t>
            </a:r>
            <a:r>
              <a:rPr lang="en-IN" sz="2800" dirty="0">
                <a:solidFill>
                  <a:srgbClr val="242021"/>
                </a:solidFill>
                <a:latin typeface="Syntax-Roman"/>
              </a:rPr>
              <a:t>Vitamin and mineral supplements</a:t>
            </a:r>
            <a:r>
              <a:rPr lang="en-IN" sz="2800" dirty="0"/>
              <a:t> </a:t>
            </a:r>
            <a:br>
              <a:rPr lang="en-IN" sz="2800" dirty="0"/>
            </a:br>
            <a:endParaRPr lang="en-IN" sz="2800" dirty="0"/>
          </a:p>
          <a:p>
            <a:r>
              <a:rPr lang="en-IN" sz="2800" dirty="0">
                <a:solidFill>
                  <a:srgbClr val="FF0000"/>
                </a:solidFill>
              </a:rPr>
              <a:t>Control </a:t>
            </a:r>
            <a:r>
              <a:rPr lang="en-IN" sz="2800" dirty="0"/>
              <a:t>: Placebo </a:t>
            </a:r>
          </a:p>
          <a:p>
            <a:endParaRPr lang="en-IN" sz="2800" dirty="0"/>
          </a:p>
          <a:p>
            <a:r>
              <a:rPr lang="en-US" sz="2800" dirty="0">
                <a:solidFill>
                  <a:srgbClr val="FF0000"/>
                </a:solidFill>
              </a:rPr>
              <a:t>Outcome :</a:t>
            </a:r>
            <a:r>
              <a:rPr lang="en-US" sz="2800" dirty="0"/>
              <a:t> </a:t>
            </a:r>
          </a:p>
          <a:p>
            <a:pPr>
              <a:buFontTx/>
              <a:buChar char="-"/>
            </a:pPr>
            <a:r>
              <a:rPr lang="en-US" sz="2800" dirty="0"/>
              <a:t>Composite </a:t>
            </a:r>
            <a:r>
              <a:rPr lang="en-IN" sz="2800" dirty="0"/>
              <a:t>of CVD and cancer </a:t>
            </a:r>
          </a:p>
          <a:p>
            <a:endParaRPr lang="en-IN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dirty="0"/>
              <a:t>Was the search for relevant studies exhaustive?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439" y="2481310"/>
            <a:ext cx="10972800" cy="4189614"/>
          </a:xfrm>
        </p:spPr>
        <p:txBody>
          <a:bodyPr>
            <a:normAutofit/>
          </a:bodyPr>
          <a:lstStyle/>
          <a:p>
            <a:r>
              <a:rPr lang="en-US" dirty="0"/>
              <a:t>MEDLINE, </a:t>
            </a:r>
            <a:r>
              <a:rPr lang="en-US" dirty="0" err="1"/>
              <a:t>Embase</a:t>
            </a:r>
            <a:r>
              <a:rPr lang="en-US" dirty="0"/>
              <a:t>, Cochrane Central Register of Controlled Trials, Cochrane Database of Systematic Reviews, and Database of Abstracts of Reviews of Effects from January 2005</a:t>
            </a:r>
            <a:br>
              <a:rPr lang="en-US" dirty="0"/>
            </a:br>
            <a:r>
              <a:rPr lang="en-US" dirty="0"/>
              <a:t>through 29 January 2013 </a:t>
            </a:r>
          </a:p>
          <a:p>
            <a:endParaRPr lang="en-US" dirty="0"/>
          </a:p>
          <a:p>
            <a:r>
              <a:rPr lang="en-US" dirty="0"/>
              <a:t>Inclusion criteria – studies with </a:t>
            </a:r>
          </a:p>
          <a:p>
            <a:pPr lvl="1"/>
            <a:r>
              <a:rPr lang="en-US" dirty="0"/>
              <a:t>Nutrient-sufficient adults who had no chronic disease and were performed in countries with a Human Development Index of  ‘very high’</a:t>
            </a:r>
          </a:p>
          <a:p>
            <a:pPr lvl="1"/>
            <a:r>
              <a:rPr lang="en-US" dirty="0"/>
              <a:t> Supplement doses to be lower than the upper tolerable limit set by the U.S. Food and Nutrition Board</a:t>
            </a:r>
          </a:p>
          <a:p>
            <a:pPr lvl="1"/>
            <a:r>
              <a:rPr lang="en-US" dirty="0"/>
              <a:t>RCT – primary or secondary prevention</a:t>
            </a:r>
          </a:p>
          <a:p>
            <a:pPr lvl="1"/>
            <a:r>
              <a:rPr lang="en-IN" dirty="0"/>
              <a:t>Observational studies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B471B-F9D9-498B-A076-5224D329D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15153"/>
            <a:ext cx="10901082" cy="64008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One investigator abstracted study design information, baseline population characteristics, intervention details, disease incidence, mortality, and harms data from all included studies into a standardized evidence table </a:t>
            </a:r>
          </a:p>
          <a:p>
            <a:endParaRPr lang="en-US" dirty="0"/>
          </a:p>
          <a:p>
            <a:r>
              <a:rPr lang="en-US" dirty="0"/>
              <a:t>Two investigators independently assessed each study’s quality as “good,” “fair,” or “poor” by using predefined quality criteria based on USPSTF methods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Second investigator checked these data for accuracy. </a:t>
            </a:r>
            <a:br>
              <a:rPr lang="en-US" dirty="0"/>
            </a:br>
            <a:endParaRPr lang="en-US" dirty="0"/>
          </a:p>
          <a:p>
            <a:r>
              <a:rPr lang="en-US" dirty="0"/>
              <a:t>All poor studies were excluded</a:t>
            </a:r>
          </a:p>
        </p:txBody>
      </p:sp>
    </p:spTree>
    <p:extLst>
      <p:ext uri="{BB962C8B-B14F-4D97-AF65-F5344CB8AC3E}">
        <p14:creationId xmlns:p14="http://schemas.microsoft.com/office/powerpoint/2010/main" val="1629305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2F2106-98DC-4E5F-B671-F0DCBA027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643447" cy="853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574CC7-1FCE-4FF9-8AC7-034643A1F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49" y="0"/>
            <a:ext cx="5879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634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C924-EA0A-41C1-98CD-C03514177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1C7E5-AC44-4EB7-9B38-7C988A186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93786A-CAED-4815-AD46-AD652734E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388" y="48560"/>
            <a:ext cx="10611904" cy="66032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754924-5B07-4640-A078-0CAC038643EB}"/>
              </a:ext>
            </a:extLst>
          </p:cNvPr>
          <p:cNvSpPr txBox="1"/>
          <p:nvPr/>
        </p:nvSpPr>
        <p:spPr>
          <a:xfrm>
            <a:off x="5020234" y="1478817"/>
            <a:ext cx="5611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C284BA-FDA0-47FE-934D-801206449649}"/>
              </a:ext>
            </a:extLst>
          </p:cNvPr>
          <p:cNvSpPr txBox="1"/>
          <p:nvPr/>
        </p:nvSpPr>
        <p:spPr>
          <a:xfrm>
            <a:off x="5020233" y="3005520"/>
            <a:ext cx="5611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Yes,  unpublished reports 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E3218-34F5-4683-9801-DC623EECF7DE}"/>
              </a:ext>
            </a:extLst>
          </p:cNvPr>
          <p:cNvSpPr txBox="1"/>
          <p:nvPr/>
        </p:nvSpPr>
        <p:spPr>
          <a:xfrm>
            <a:off x="5020233" y="4442556"/>
            <a:ext cx="5611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A81102-1A0D-4AB8-9124-702199D3F557}"/>
              </a:ext>
            </a:extLst>
          </p:cNvPr>
          <p:cNvSpPr txBox="1"/>
          <p:nvPr/>
        </p:nvSpPr>
        <p:spPr>
          <a:xfrm>
            <a:off x="5020233" y="5784854"/>
            <a:ext cx="5611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181736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DC02D-582C-4508-B501-6E2543D80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B89A9-E811-4B63-8718-1D9BCC29F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658668-BA4C-4630-B901-6D7B208A5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1538"/>
            <a:ext cx="12192000" cy="483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23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290F7-ED97-4123-8BE2-D1CF957C2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B1494-8291-4828-B468-6AB799354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AFD484-EC0D-4624-AC8B-28ED2BF31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8603"/>
            <a:ext cx="12192000" cy="50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31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58688-9F92-4A33-86C9-E0828849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81EB9-3B91-4304-A125-1DF1FE955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B3CAE-DD89-4A5D-81EE-1230AD52F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01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63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801FA-2EC2-456C-8DFF-8AD6125F3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Results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AAC98-BAB0-4B9E-84ED-0B9DC4AB8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7847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E539E-9F33-49D9-B0E6-484610C5D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676A6-EFEF-4C59-9786-358A9D3B3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6A29-01CD-48A4-A839-AA9BDFF89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8" y="1290605"/>
            <a:ext cx="9953625" cy="55434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635DE8-59B6-4769-A54A-4F0C3582C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678" y="382385"/>
            <a:ext cx="9953625" cy="533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D86362-8ED9-4E42-97F5-2BDFE84DA375}"/>
              </a:ext>
            </a:extLst>
          </p:cNvPr>
          <p:cNvSpPr/>
          <p:nvPr/>
        </p:nvSpPr>
        <p:spPr>
          <a:xfrm>
            <a:off x="5859263" y="2000273"/>
            <a:ext cx="2743198" cy="1570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EB9DC1-1017-434F-98DA-C019151BF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677" y="865070"/>
            <a:ext cx="9953625" cy="4168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0466CA-FDF0-453D-93C0-5ED350A9E1DF}"/>
              </a:ext>
            </a:extLst>
          </p:cNvPr>
          <p:cNvSpPr txBox="1"/>
          <p:nvPr/>
        </p:nvSpPr>
        <p:spPr>
          <a:xfrm>
            <a:off x="11105963" y="1488806"/>
            <a:ext cx="1180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ER- CR = 0.006</a:t>
            </a:r>
          </a:p>
          <a:p>
            <a:endParaRPr lang="en-IN" sz="1200" dirty="0"/>
          </a:p>
          <a:p>
            <a:r>
              <a:rPr lang="en-IN" sz="1200" dirty="0"/>
              <a:t>NNH  = 164</a:t>
            </a:r>
          </a:p>
        </p:txBody>
      </p:sp>
    </p:spTree>
    <p:extLst>
      <p:ext uri="{BB962C8B-B14F-4D97-AF65-F5344CB8AC3E}">
        <p14:creationId xmlns:p14="http://schemas.microsoft.com/office/powerpoint/2010/main" val="264631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2F9D2-C0E5-4F9A-84DC-0CC4B3E6F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64383-E4E9-4AC3-80A8-AC496EEDD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D0CFE-47D6-464F-8298-70BEACBEB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22"/>
            <a:ext cx="12134850" cy="695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CBDAE8-1515-443D-B4EC-98C572C8D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" y="730047"/>
            <a:ext cx="12077699" cy="606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39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367E-F8DE-4A0D-A340-28FDB44F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0D7DB-E42E-4E70-979B-84C7A0D1A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D6506E-702A-4FC9-AF97-F309127E1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708" y="-1"/>
            <a:ext cx="10413507" cy="689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44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E716D-9B3A-41FA-B1AF-18053DCF2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2506D-1F59-4573-A252-CAB8276D7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How precise are the results?</a:t>
            </a:r>
          </a:p>
          <a:p>
            <a:endParaRPr lang="en-IN" dirty="0"/>
          </a:p>
          <a:p>
            <a:pPr lvl="1"/>
            <a:r>
              <a:rPr lang="en-IN" dirty="0"/>
              <a:t>Narrow confidence intervals </a:t>
            </a:r>
          </a:p>
        </p:txBody>
      </p:sp>
    </p:spTree>
    <p:extLst>
      <p:ext uri="{BB962C8B-B14F-4D97-AF65-F5344CB8AC3E}">
        <p14:creationId xmlns:p14="http://schemas.microsoft.com/office/powerpoint/2010/main" val="4249715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8FB84-E587-4966-AA2D-F323CEA8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976" y="358589"/>
            <a:ext cx="10408024" cy="5521004"/>
          </a:xfrm>
        </p:spPr>
        <p:txBody>
          <a:bodyPr/>
          <a:lstStyle/>
          <a:p>
            <a:r>
              <a:rPr lang="en-IN" b="1" dirty="0"/>
              <a:t>Were the results similar from study to study </a:t>
            </a:r>
          </a:p>
          <a:p>
            <a:endParaRPr lang="en-IN" dirty="0"/>
          </a:p>
          <a:p>
            <a:pPr lvl="1"/>
            <a:r>
              <a:rPr lang="en-IN" dirty="0"/>
              <a:t>No I</a:t>
            </a:r>
            <a:r>
              <a:rPr lang="en-IN" baseline="30000" dirty="0"/>
              <a:t>2 </a:t>
            </a:r>
            <a:r>
              <a:rPr lang="en-IN" dirty="0"/>
              <a:t>, visually overlap of CIs present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7127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4FC2D-2B99-4ED0-ACF8-BBBBA1F36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694" y="573741"/>
            <a:ext cx="10542494" cy="5970494"/>
          </a:xfrm>
        </p:spPr>
        <p:txBody>
          <a:bodyPr/>
          <a:lstStyle/>
          <a:p>
            <a:r>
              <a:rPr lang="en-IN" dirty="0"/>
              <a:t>How can I best interpret the results to apply them to care of my patients? </a:t>
            </a:r>
          </a:p>
          <a:p>
            <a:pPr lvl="1"/>
            <a:r>
              <a:rPr lang="en-IN" dirty="0"/>
              <a:t>Racial differences,  Countries with Human development Index, baseline nutritional status may be lower </a:t>
            </a:r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  <a:p>
            <a:r>
              <a:rPr lang="en-IN" dirty="0"/>
              <a:t>Were all patient important outcomes considered?</a:t>
            </a:r>
          </a:p>
          <a:p>
            <a:pPr lvl="1"/>
            <a:r>
              <a:rPr lang="en-IN" dirty="0"/>
              <a:t> Yes 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2143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34569-D5E2-46EB-ADF1-A1807380D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Are the benefits worth the costs and potential risks </a:t>
            </a:r>
          </a:p>
          <a:p>
            <a:pPr lvl="1"/>
            <a:r>
              <a:rPr lang="en-IN" dirty="0"/>
              <a:t>No benefit demonstrated </a:t>
            </a:r>
          </a:p>
        </p:txBody>
      </p:sp>
    </p:spTree>
    <p:extLst>
      <p:ext uri="{BB962C8B-B14F-4D97-AF65-F5344CB8AC3E}">
        <p14:creationId xmlns:p14="http://schemas.microsoft.com/office/powerpoint/2010/main" val="3136141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315A3-5FBF-4898-9438-4FE71915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09130-5DAB-4C69-B5E9-7F6BD3022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1631577"/>
            <a:ext cx="10545875" cy="4625788"/>
          </a:xfrm>
        </p:spPr>
        <p:txBody>
          <a:bodyPr/>
          <a:lstStyle/>
          <a:p>
            <a:r>
              <a:rPr lang="en-IN" dirty="0"/>
              <a:t>In nutrient sufficient adults without co morbid illnesses, there is no benefit or harm with multivitamin supplements </a:t>
            </a:r>
          </a:p>
        </p:txBody>
      </p:sp>
    </p:spTree>
    <p:extLst>
      <p:ext uri="{BB962C8B-B14F-4D97-AF65-F5344CB8AC3E}">
        <p14:creationId xmlns:p14="http://schemas.microsoft.com/office/powerpoint/2010/main" val="367216763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2638</TotalTime>
  <Words>341</Words>
  <Application>Microsoft Office PowerPoint</Application>
  <PresentationFormat>Widescreen</PresentationFormat>
  <Paragraphs>60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Gill Sans MT</vt:lpstr>
      <vt:lpstr>Impact</vt:lpstr>
      <vt:lpstr>Syntax-Roman</vt:lpstr>
      <vt:lpstr>Badge</vt:lpstr>
      <vt:lpstr>PowerPoint Presentation</vt:lpstr>
      <vt:lpstr>PowerPoint Presentation</vt:lpstr>
      <vt:lpstr>Background</vt:lpstr>
      <vt:lpstr>Research question </vt:lpstr>
      <vt:lpstr>PowerPoint Presentation</vt:lpstr>
      <vt:lpstr>Was the search for relevant studies exhaustive?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george</dc:creator>
  <cp:lastModifiedBy>john george</cp:lastModifiedBy>
  <cp:revision>19</cp:revision>
  <dcterms:created xsi:type="dcterms:W3CDTF">2019-01-08T07:45:08Z</dcterms:created>
  <dcterms:modified xsi:type="dcterms:W3CDTF">2019-01-10T03:43:24Z</dcterms:modified>
</cp:coreProperties>
</file>