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notesMasterIdLst>
    <p:notesMasterId r:id="rId32"/>
  </p:notesMasterIdLst>
  <p:sldIdLst>
    <p:sldId id="319" r:id="rId2"/>
    <p:sldId id="324" r:id="rId3"/>
    <p:sldId id="257" r:id="rId4"/>
    <p:sldId id="321" r:id="rId5"/>
    <p:sldId id="325" r:id="rId6"/>
    <p:sldId id="265" r:id="rId7"/>
    <p:sldId id="264" r:id="rId8"/>
    <p:sldId id="301" r:id="rId9"/>
    <p:sldId id="270" r:id="rId10"/>
    <p:sldId id="309" r:id="rId11"/>
    <p:sldId id="285" r:id="rId12"/>
    <p:sldId id="275" r:id="rId13"/>
    <p:sldId id="279" r:id="rId14"/>
    <p:sldId id="271" r:id="rId15"/>
    <p:sldId id="272" r:id="rId16"/>
    <p:sldId id="312" r:id="rId17"/>
    <p:sldId id="281" r:id="rId18"/>
    <p:sldId id="294" r:id="rId19"/>
    <p:sldId id="282" r:id="rId20"/>
    <p:sldId id="284" r:id="rId21"/>
    <p:sldId id="283" r:id="rId22"/>
    <p:sldId id="322" r:id="rId23"/>
    <p:sldId id="286" r:id="rId24"/>
    <p:sldId id="288" r:id="rId25"/>
    <p:sldId id="295" r:id="rId26"/>
    <p:sldId id="320" r:id="rId27"/>
    <p:sldId id="297" r:id="rId28"/>
    <p:sldId id="303" r:id="rId29"/>
    <p:sldId id="290" r:id="rId30"/>
    <p:sldId id="323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18F6510-A804-4FD1-9ACD-7CB60301F75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FBDB02-AB47-4AE0-8067-D06DF6CCE0F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E151D3-40F0-47BC-890A-4C94BB3C456B}" type="datetimeFigureOut">
              <a:rPr lang="en-IN" smtClean="0"/>
              <a:t>02-01-2019</a:t>
            </a:fld>
            <a:endParaRPr lang="en-IN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148AE29-CC98-4A65-9F22-5063675E8D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8441428-E6D1-4F49-A789-7CB17290B0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826388-9E53-4992-846F-B71911DF1A7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C6A4F5-E847-4E1C-B5D7-CFFFB96F17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2FA581-304E-4F48-8B0A-B99B035895B2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Absence of prior M. tuberculosis infection or sensitization with environmental mycobacteria is associated with higher efficacy of BCG against pulmonary tuberculosis and possibly against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miliary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meningeal tuberculosis. Evaluations of new tuberculosis vaccines should account for the possibility that prior infection may mask or block their effects.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Protection appeared greatest in children stringently tuberculin tested, to try to exclude prior infection with Mycobacterium tuberculosis or sensitization to environmental mycobacteria (rate ratio [RR], 0.26; 95% confidence interval [CI], .18-.37), or infants (RR, 0.41; 95% CI, .29-.58). 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Protection against meningeal and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miliary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tuberculosis was also high in infants (RR, 0.1; 95% CI, .01-.77) and children stringently tuberculin tested (RR, 0.08; 95% CI, .03-.25).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F011F2-F9A5-4750-90A7-E3F59E912430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1452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an SD of 3.0 </a:t>
            </a:r>
          </a:p>
          <a:p>
            <a:r>
              <a:rPr lang="en-US" dirty="0"/>
              <a:t>Repeated-measures ANOVA with a sample size of 90 (45 in each group)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2FA581-304E-4F48-8B0A-B99B035895B2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2369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91CE-6BCA-4C19-97B2-8748AA85A3B3}" type="datetimeFigureOut">
              <a:rPr lang="en-IN" smtClean="0"/>
              <a:t>02-01-2019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68F26-0960-4EC5-B0D7-57AE70C99C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29001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91CE-6BCA-4C19-97B2-8748AA85A3B3}" type="datetimeFigureOut">
              <a:rPr lang="en-IN" smtClean="0"/>
              <a:t>02-01-2019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68F26-0960-4EC5-B0D7-57AE70C99C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7127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91CE-6BCA-4C19-97B2-8748AA85A3B3}" type="datetimeFigureOut">
              <a:rPr lang="en-IN" smtClean="0"/>
              <a:t>02-01-2019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68F26-0960-4EC5-B0D7-57AE70C99C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7091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91CE-6BCA-4C19-97B2-8748AA85A3B3}" type="datetimeFigureOut">
              <a:rPr lang="en-IN" smtClean="0"/>
              <a:t>02-01-2019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68F26-0960-4EC5-B0D7-57AE70C99C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9424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91CE-6BCA-4C19-97B2-8748AA85A3B3}" type="datetimeFigureOut">
              <a:rPr lang="en-IN" smtClean="0"/>
              <a:t>02-01-2019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68F26-0960-4EC5-B0D7-57AE70C99C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8311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91CE-6BCA-4C19-97B2-8748AA85A3B3}" type="datetimeFigureOut">
              <a:rPr lang="en-IN" smtClean="0"/>
              <a:t>02-01-2019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68F26-0960-4EC5-B0D7-57AE70C99C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3622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91CE-6BCA-4C19-97B2-8748AA85A3B3}" type="datetimeFigureOut">
              <a:rPr lang="en-IN" smtClean="0"/>
              <a:t>02-01-2019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68F26-0960-4EC5-B0D7-57AE70C99C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0779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91CE-6BCA-4C19-97B2-8748AA85A3B3}" type="datetimeFigureOut">
              <a:rPr lang="en-IN" smtClean="0"/>
              <a:t>02-01-2019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68F26-0960-4EC5-B0D7-57AE70C99C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1877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91CE-6BCA-4C19-97B2-8748AA85A3B3}" type="datetimeFigureOut">
              <a:rPr lang="en-IN" smtClean="0"/>
              <a:t>02-01-2019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68F26-0960-4EC5-B0D7-57AE70C99C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9879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91CE-6BCA-4C19-97B2-8748AA85A3B3}" type="datetimeFigureOut">
              <a:rPr lang="en-IN" smtClean="0"/>
              <a:t>02-01-2019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68F26-0960-4EC5-B0D7-57AE70C99C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620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91CE-6BCA-4C19-97B2-8748AA85A3B3}" type="datetimeFigureOut">
              <a:rPr lang="en-IN" smtClean="0"/>
              <a:t>02-01-2019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68F26-0960-4EC5-B0D7-57AE70C99C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2874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A91CE-6BCA-4C19-97B2-8748AA85A3B3}" type="datetimeFigureOut">
              <a:rPr lang="en-IN" smtClean="0"/>
              <a:t>02-01-2019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68F26-0960-4EC5-B0D7-57AE70C99C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2287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7CD8E-0E3E-442E-BDA7-A071E94B9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7C500-5F2F-4DFD-953B-A1D2040AF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696C0F-1EA8-4359-9D8D-37E117612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119" y="365124"/>
            <a:ext cx="10416313" cy="6313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882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7B432-B075-4E24-9242-60163CF0F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24E87-7977-4B6D-BCF7-4BFCF8EEA1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A71B99-A8E5-4E22-AEC2-6902A87E70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362" y="1909762"/>
            <a:ext cx="10201275" cy="30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98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860" y="1509358"/>
            <a:ext cx="11614279" cy="5008691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Ketamine is a noncompetitive NMDA and glutamate receptor antagonist that decreases central sensitization </a:t>
            </a:r>
          </a:p>
          <a:p>
            <a:endParaRPr lang="en-US" dirty="0"/>
          </a:p>
          <a:p>
            <a:r>
              <a:rPr lang="en-US" dirty="0" err="1"/>
              <a:t>Subdissociative</a:t>
            </a:r>
            <a:r>
              <a:rPr lang="en-US" dirty="0"/>
              <a:t> doses (0.1 to 0.6 mg/kg; most commonly 0.3 mg/kg) maintains potent analgesic and amnestic effects that are accompanied by preservation of protective </a:t>
            </a:r>
            <a:r>
              <a:rPr lang="en-US" dirty="0" err="1"/>
              <a:t>airwayreflexes</a:t>
            </a:r>
            <a:r>
              <a:rPr lang="en-US" dirty="0"/>
              <a:t>, spontaneous respiration, and cardiopulmonary stability </a:t>
            </a:r>
          </a:p>
          <a:p>
            <a:endParaRPr lang="en-US" dirty="0"/>
          </a:p>
          <a:p>
            <a:r>
              <a:rPr lang="en-US" dirty="0"/>
              <a:t>Opioid-sparing effects and to be effective in providing analgesia for pain that is poorly controlled by opioids in a variety of settings outside of the ED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Two retrospective studies demonstrated that </a:t>
            </a:r>
            <a:r>
              <a:rPr lang="en-US" dirty="0" err="1"/>
              <a:t>subdissociative</a:t>
            </a:r>
            <a:r>
              <a:rPr lang="en-US" dirty="0"/>
              <a:t>-dose ketamine in the dosing range of 0.1 to 0.6 mg/kg, when administered as an adjunct to opioid analgesics, significantly reduced pain</a:t>
            </a:r>
            <a:br>
              <a:rPr lang="en-US" dirty="0"/>
            </a:br>
            <a:r>
              <a:rPr lang="en-US" dirty="0"/>
              <a:t>reported by patients in the ED  </a:t>
            </a:r>
            <a:br>
              <a:rPr lang="en-US" dirty="0"/>
            </a:br>
            <a:br>
              <a:rPr lang="en-US" dirty="0"/>
            </a:b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98325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BFE37-0E51-4519-9C6B-F7EB011D9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Hypothesis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B126C-B072-4978-8600-3D76717CA7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Ketamine administered as a single agent at 0.3 mg/kg will provide relief similar to that of a standard dose of morphine at 0.1 mg/kg for acute moderate to severe pain in the ED setting </a:t>
            </a:r>
            <a:br>
              <a:rPr lang="en-US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28820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79B95-A57C-4C36-9733-6F9BA42CF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Study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824BBD-02BA-415F-97C0-7F5D5BF53F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Double blinded parallel randomized control trial</a:t>
            </a:r>
          </a:p>
        </p:txBody>
      </p:sp>
    </p:spTree>
    <p:extLst>
      <p:ext uri="{BB962C8B-B14F-4D97-AF65-F5344CB8AC3E}">
        <p14:creationId xmlns:p14="http://schemas.microsoft.com/office/powerpoint/2010/main" val="274197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PICOT STATEMENT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209" y="1825625"/>
            <a:ext cx="11490648" cy="4885418"/>
          </a:xfrm>
        </p:spPr>
        <p:txBody>
          <a:bodyPr>
            <a:normAutofit lnSpcReduction="10000"/>
          </a:bodyPr>
          <a:lstStyle/>
          <a:p>
            <a:r>
              <a:rPr lang="en-IN" dirty="0"/>
              <a:t>P –  </a:t>
            </a:r>
            <a:r>
              <a:rPr lang="en-US" dirty="0"/>
              <a:t>Emergency Department patients with acute abdominal pain </a:t>
            </a:r>
            <a:br>
              <a:rPr lang="en-US" dirty="0"/>
            </a:br>
            <a:endParaRPr lang="en-IN" dirty="0"/>
          </a:p>
          <a:p>
            <a:r>
              <a:rPr lang="en-IN" dirty="0"/>
              <a:t>I –  IV Ketamine </a:t>
            </a:r>
            <a:br>
              <a:rPr lang="en-IN" dirty="0"/>
            </a:br>
            <a:endParaRPr lang="en-IN" dirty="0"/>
          </a:p>
          <a:p>
            <a:r>
              <a:rPr lang="en-IN" dirty="0"/>
              <a:t>C –IV Morphine </a:t>
            </a:r>
            <a:br>
              <a:rPr lang="en-IN" dirty="0"/>
            </a:br>
            <a:endParaRPr lang="en-IN" dirty="0"/>
          </a:p>
          <a:p>
            <a:r>
              <a:rPr lang="en-IN" dirty="0"/>
              <a:t>O –</a:t>
            </a:r>
          </a:p>
          <a:p>
            <a:pPr lvl="1"/>
            <a:r>
              <a:rPr lang="en-US" dirty="0"/>
              <a:t> Comparative reduction of numeric rating scale pain scores between recipients of</a:t>
            </a:r>
            <a:br>
              <a:rPr lang="en-US" dirty="0"/>
            </a:br>
            <a:r>
              <a:rPr lang="en-US" dirty="0"/>
              <a:t>ketamine and morphine at 30 minutes </a:t>
            </a:r>
          </a:p>
          <a:p>
            <a:pPr lvl="1"/>
            <a:r>
              <a:rPr lang="en-US" dirty="0"/>
              <a:t>Need for rescue analgesia at either 30 or 60 minutes </a:t>
            </a:r>
            <a:br>
              <a:rPr lang="en-US" dirty="0"/>
            </a:br>
            <a:br>
              <a:rPr lang="en-US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39299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Was the study population clearly defined?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228614" cy="48854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/>
              <a:t>INCLUSION CRITERIA</a:t>
            </a:r>
          </a:p>
          <a:p>
            <a:pPr marL="0" indent="0">
              <a:buNone/>
            </a:pPr>
            <a:endParaRPr lang="en-IN" dirty="0"/>
          </a:p>
          <a:p>
            <a:r>
              <a:rPr lang="en-US" dirty="0"/>
              <a:t>Age  - 18 to 55 years </a:t>
            </a:r>
          </a:p>
          <a:p>
            <a:endParaRPr lang="en-US" dirty="0"/>
          </a:p>
          <a:p>
            <a:r>
              <a:rPr lang="en-US" dirty="0"/>
              <a:t>Acute abdominal, flank, back, or musculoskeletal pain score of 5 or more on a standard 11- point (0 to 10) numeric rating scale </a:t>
            </a:r>
          </a:p>
          <a:p>
            <a:endParaRPr lang="en-US" dirty="0"/>
          </a:p>
          <a:p>
            <a:r>
              <a:rPr lang="en-US" dirty="0"/>
              <a:t>Requiring opioid analgesia, as determined by the treating attending</a:t>
            </a:r>
            <a:br>
              <a:rPr lang="en-US" dirty="0"/>
            </a:br>
            <a:r>
              <a:rPr lang="en-US" dirty="0"/>
              <a:t>physician </a:t>
            </a:r>
            <a:br>
              <a:rPr lang="en-US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54298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Was the study population clearly defined?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94780"/>
            <a:ext cx="10515600" cy="4723720"/>
          </a:xfrm>
        </p:spPr>
        <p:txBody>
          <a:bodyPr>
            <a:normAutofit fontScale="85000" lnSpcReduction="20000"/>
          </a:bodyPr>
          <a:lstStyle/>
          <a:p>
            <a:endParaRPr lang="en-IN" dirty="0"/>
          </a:p>
          <a:p>
            <a:r>
              <a:rPr lang="en-IN" dirty="0"/>
              <a:t>EXCLUSION CRITERIA:</a:t>
            </a:r>
          </a:p>
          <a:p>
            <a:r>
              <a:rPr lang="en-US" dirty="0"/>
              <a:t>Pregnancy, breast-feeding, </a:t>
            </a:r>
          </a:p>
          <a:p>
            <a:r>
              <a:rPr lang="en-US" dirty="0"/>
              <a:t>Altered mental status</a:t>
            </a:r>
          </a:p>
          <a:p>
            <a:r>
              <a:rPr lang="en-US" dirty="0"/>
              <a:t>Allergy to morphine or ketamine</a:t>
            </a:r>
          </a:p>
          <a:p>
            <a:r>
              <a:rPr lang="en-US" dirty="0"/>
              <a:t>Weight less than 46 kg or greater than 115 kg</a:t>
            </a:r>
          </a:p>
          <a:p>
            <a:r>
              <a:rPr lang="en-US" dirty="0"/>
              <a:t>Unstable vital signs </a:t>
            </a:r>
          </a:p>
          <a:p>
            <a:r>
              <a:rPr lang="en-US" dirty="0"/>
              <a:t>Acute head or eye injury, seizure, intracranial hypertension</a:t>
            </a:r>
          </a:p>
          <a:p>
            <a:r>
              <a:rPr lang="en-US" dirty="0"/>
              <a:t>Chronic pain, renal or hepatic insufficiency,</a:t>
            </a:r>
            <a:br>
              <a:rPr lang="en-US" dirty="0"/>
            </a:br>
            <a:endParaRPr lang="en-US" dirty="0"/>
          </a:p>
          <a:p>
            <a:r>
              <a:rPr lang="en-US" dirty="0"/>
              <a:t>Alcohol or drug abuse, psychiatric illness, or recent (4 hours before) opioid use </a:t>
            </a:r>
            <a:br>
              <a:rPr lang="en-US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77952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Were the outcome measures clearly defined?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820400" cy="4869089"/>
          </a:xfrm>
        </p:spPr>
        <p:txBody>
          <a:bodyPr>
            <a:normAutofit/>
          </a:bodyPr>
          <a:lstStyle/>
          <a:p>
            <a:r>
              <a:rPr lang="en-IN" dirty="0"/>
              <a:t>YES</a:t>
            </a:r>
          </a:p>
          <a:p>
            <a:endParaRPr lang="en-IN" dirty="0"/>
          </a:p>
          <a:p>
            <a:r>
              <a:rPr lang="en-IN" dirty="0"/>
              <a:t>The primary outcome - </a:t>
            </a:r>
            <a:r>
              <a:rPr lang="en-US" dirty="0"/>
              <a:t>comparative reduction of numeric rating scale pain scores between recipients of ketamine and morphine at 30 minutes </a:t>
            </a:r>
            <a:br>
              <a:rPr lang="en-US" dirty="0"/>
            </a:br>
            <a:br>
              <a:rPr lang="en-US" dirty="0"/>
            </a:br>
            <a:endParaRPr lang="en-IN" dirty="0"/>
          </a:p>
          <a:p>
            <a:r>
              <a:rPr lang="en-IN" dirty="0"/>
              <a:t>Secondary Outcomes </a:t>
            </a:r>
          </a:p>
          <a:p>
            <a:r>
              <a:rPr lang="en-US" dirty="0"/>
              <a:t>Need for rescue analgesia at either 30 or 60 minutes. </a:t>
            </a:r>
          </a:p>
          <a:p>
            <a:r>
              <a:rPr lang="en-US" dirty="0"/>
              <a:t>Vital sign changes and adverse events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204993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DCF76-46C0-420A-AFE8-5D8E7478F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52B74-F490-402B-8325-C36B4EE1C3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143" y="1530220"/>
            <a:ext cx="11308701" cy="5094515"/>
          </a:xfrm>
        </p:spPr>
        <p:txBody>
          <a:bodyPr/>
          <a:lstStyle/>
          <a:p>
            <a:r>
              <a:rPr lang="en-US" dirty="0"/>
              <a:t>0.3 mg/kg of ketamine or o.1 mg/kg of morphine given to patients with pain scores more than 5</a:t>
            </a:r>
          </a:p>
          <a:p>
            <a:endParaRPr lang="en-US" dirty="0"/>
          </a:p>
          <a:p>
            <a:r>
              <a:rPr lang="en-US" dirty="0"/>
              <a:t>Pain scores, vital signs, and adverse effects recorded at 15, 30, 60, 90, and 120 minutes</a:t>
            </a:r>
          </a:p>
          <a:p>
            <a:endParaRPr lang="en-US" dirty="0"/>
          </a:p>
          <a:p>
            <a:r>
              <a:rPr lang="en-US" dirty="0"/>
              <a:t>fentanyl 1 ug/kg was administered as a rescue analgesic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026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041294" cy="941161"/>
          </a:xfrm>
        </p:spPr>
        <p:txBody>
          <a:bodyPr>
            <a:normAutofit fontScale="90000"/>
          </a:bodyPr>
          <a:lstStyle/>
          <a:p>
            <a:r>
              <a:rPr lang="en-IN" dirty="0"/>
              <a:t>Were adequate number of people included in the study?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531" y="1690688"/>
            <a:ext cx="11402007" cy="5027353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To detect a difference of at least 1.3 change at 30 minutes</a:t>
            </a:r>
          </a:p>
          <a:p>
            <a:pPr marL="0" indent="0">
              <a:buNone/>
            </a:pPr>
            <a:br>
              <a:rPr lang="en-US" dirty="0"/>
            </a:br>
            <a:br>
              <a:rPr lang="en-US" dirty="0"/>
            </a:br>
            <a:endParaRPr lang="en-US" dirty="0"/>
          </a:p>
          <a:p>
            <a:r>
              <a:rPr lang="en-US" dirty="0"/>
              <a:t>sample size of 90 (45 in each group)</a:t>
            </a:r>
            <a:br>
              <a:rPr lang="en-US" dirty="0"/>
            </a:br>
            <a:endParaRPr lang="en-US" dirty="0"/>
          </a:p>
          <a:p>
            <a:r>
              <a:rPr lang="en-US" dirty="0"/>
              <a:t>83% power</a:t>
            </a:r>
            <a:endParaRPr lang="en-IN" dirty="0"/>
          </a:p>
          <a:p>
            <a:endParaRPr lang="en-US" dirty="0"/>
          </a:p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dirty="0"/>
              <a:t> = 0.05</a:t>
            </a:r>
          </a:p>
        </p:txBody>
      </p:sp>
    </p:spTree>
    <p:extLst>
      <p:ext uri="{BB962C8B-B14F-4D97-AF65-F5344CB8AC3E}">
        <p14:creationId xmlns:p14="http://schemas.microsoft.com/office/powerpoint/2010/main" val="1822683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8672" y="611232"/>
            <a:ext cx="8911687" cy="1039590"/>
          </a:xfrm>
        </p:spPr>
        <p:txBody>
          <a:bodyPr/>
          <a:lstStyle/>
          <a:p>
            <a:r>
              <a:rPr lang="en" dirty="0"/>
              <a:t>Were the patients randomized?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2535" y="1650822"/>
            <a:ext cx="9904767" cy="4133222"/>
          </a:xfrm>
        </p:spPr>
        <p:txBody>
          <a:bodyPr/>
          <a:lstStyle/>
          <a:p>
            <a:r>
              <a:rPr lang="en-IN" dirty="0"/>
              <a:t>Yes</a:t>
            </a:r>
          </a:p>
          <a:p>
            <a:endParaRPr lang="en-IN" dirty="0"/>
          </a:p>
          <a:p>
            <a:r>
              <a:rPr lang="en-IN" dirty="0"/>
              <a:t>Block randomization  - every 10 participants </a:t>
            </a:r>
            <a:r>
              <a:rPr lang="en-IN" dirty="0" err="1"/>
              <a:t>upto</a:t>
            </a:r>
            <a:r>
              <a:rPr lang="en-IN" dirty="0"/>
              <a:t> 90</a:t>
            </a:r>
          </a:p>
          <a:p>
            <a:endParaRPr lang="en-IN" dirty="0"/>
          </a:p>
          <a:p>
            <a:r>
              <a:rPr lang="en-IN" dirty="0"/>
              <a:t>Allocation was concealed</a:t>
            </a:r>
          </a:p>
        </p:txBody>
      </p:sp>
    </p:spTree>
    <p:extLst>
      <p:ext uri="{BB962C8B-B14F-4D97-AF65-F5344CB8AC3E}">
        <p14:creationId xmlns:p14="http://schemas.microsoft.com/office/powerpoint/2010/main" val="317967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To what extent was the study blinded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spcBef>
                <a:spcPts val="600"/>
              </a:spcBef>
            </a:pPr>
            <a:r>
              <a:rPr lang="en-US" dirty="0">
                <a:solidFill>
                  <a:schemeClr val="tx1"/>
                </a:solidFill>
                <a:latin typeface="Lato" panose="020B0604020202020204" charset="0"/>
                <a:ea typeface="Lato"/>
                <a:cs typeface="Lato"/>
                <a:sym typeface="Lato"/>
              </a:rPr>
              <a:t>Double blinded</a:t>
            </a:r>
          </a:p>
          <a:p>
            <a:pPr lvl="0">
              <a:spcBef>
                <a:spcPts val="600"/>
              </a:spcBef>
            </a:pPr>
            <a:endParaRPr lang="en-US" dirty="0">
              <a:latin typeface="Lato" panose="020B0604020202020204" charset="0"/>
              <a:ea typeface="Lato"/>
              <a:cs typeface="Lato"/>
              <a:sym typeface="Lato"/>
            </a:endParaRPr>
          </a:p>
          <a:p>
            <a:pPr lvl="0">
              <a:spcBef>
                <a:spcPts val="600"/>
              </a:spcBef>
            </a:pPr>
            <a:endParaRPr lang="en-US" dirty="0">
              <a:latin typeface="Lato" panose="020B0604020202020204" charset="0"/>
              <a:ea typeface="Lato"/>
              <a:cs typeface="Lato"/>
              <a:sym typeface="Lato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190929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 the intervention and control groups start with the same prognosis?</a:t>
            </a:r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7F770B-59CF-4AF4-BF29-0B27E099F5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02784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0E8028-7FD2-4C62-BFCF-5111934EA9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4B171A-AC53-4902-8E22-0FEA7E5545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930" y="0"/>
            <a:ext cx="8088140" cy="58118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277F98D-9CFB-47EB-BEC6-8D01ADD8AF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3330" y="5616802"/>
            <a:ext cx="8088140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7213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A005A-311F-42CA-8C74-9A93EB705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0D830BF-30EB-4197-A894-55091D3D6D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IN" dirty="0"/>
              <a:t>Mostly similar baseline characters</a:t>
            </a:r>
          </a:p>
          <a:p>
            <a:endParaRPr lang="en-IN" dirty="0"/>
          </a:p>
          <a:p>
            <a:r>
              <a:rPr lang="en-IN" dirty="0"/>
              <a:t>Randomisation achieved well matched characters</a:t>
            </a:r>
          </a:p>
        </p:txBody>
      </p:sp>
    </p:spTree>
    <p:extLst>
      <p:ext uri="{BB962C8B-B14F-4D97-AF65-F5344CB8AC3E}">
        <p14:creationId xmlns:p14="http://schemas.microsoft.com/office/powerpoint/2010/main" val="38988942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Were the groups prognostically balanced at the study completion?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614099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DC48E6-B754-4D33-A4AF-22BDEE9ECF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66" y="0"/>
            <a:ext cx="11462194" cy="667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5170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Was the follow up complete?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Yes the follow up was complete</a:t>
            </a:r>
          </a:p>
        </p:txBody>
      </p:sp>
    </p:spTree>
    <p:extLst>
      <p:ext uri="{BB962C8B-B14F-4D97-AF65-F5344CB8AC3E}">
        <p14:creationId xmlns:p14="http://schemas.microsoft.com/office/powerpoint/2010/main" val="16924494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Were the patients analyzed in the groups to which they were randomized?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Yes</a:t>
            </a:r>
          </a:p>
          <a:p>
            <a:r>
              <a:rPr lang="en-IN" dirty="0"/>
              <a:t>Intention to treat analysis</a:t>
            </a:r>
          </a:p>
        </p:txBody>
      </p:sp>
    </p:spTree>
    <p:extLst>
      <p:ext uri="{BB962C8B-B14F-4D97-AF65-F5344CB8AC3E}">
        <p14:creationId xmlns:p14="http://schemas.microsoft.com/office/powerpoint/2010/main" val="18771651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Was the study stopped prematurely?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11816548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01948-4335-45F5-B225-0F99A4906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3E950-1429-4050-AA28-EE841EDF6D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DA1C78-0398-4007-B77E-92A580516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6806" y="0"/>
            <a:ext cx="5418387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5F1BB08-F3A1-4482-A468-0DE46C1DF89C}"/>
              </a:ext>
            </a:extLst>
          </p:cNvPr>
          <p:cNvSpPr txBox="1"/>
          <p:nvPr/>
        </p:nvSpPr>
        <p:spPr>
          <a:xfrm>
            <a:off x="6095999" y="481159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FF5206-9662-4179-93EB-0EAF1A941E89}"/>
              </a:ext>
            </a:extLst>
          </p:cNvPr>
          <p:cNvSpPr txBox="1"/>
          <p:nvPr/>
        </p:nvSpPr>
        <p:spPr>
          <a:xfrm>
            <a:off x="5496267" y="6375947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No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E6E73D-09FD-4E8F-882C-D9DB85CDACA5}"/>
              </a:ext>
            </a:extLst>
          </p:cNvPr>
          <p:cNvSpPr txBox="1"/>
          <p:nvPr/>
        </p:nvSpPr>
        <p:spPr>
          <a:xfrm>
            <a:off x="5502699" y="5964897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Yes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0AA030-5165-4B08-9D81-58EF86AD63E4}"/>
              </a:ext>
            </a:extLst>
          </p:cNvPr>
          <p:cNvSpPr txBox="1"/>
          <p:nvPr/>
        </p:nvSpPr>
        <p:spPr>
          <a:xfrm>
            <a:off x="5502699" y="5550309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Yes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B514F5-8B79-4487-88F4-52B34012B14A}"/>
              </a:ext>
            </a:extLst>
          </p:cNvPr>
          <p:cNvSpPr txBox="1"/>
          <p:nvPr/>
        </p:nvSpPr>
        <p:spPr>
          <a:xfrm>
            <a:off x="5367302" y="4569467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Yes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3DFB19-C328-45BF-853E-51EA50E5DDF8}"/>
              </a:ext>
            </a:extLst>
          </p:cNvPr>
          <p:cNvSpPr txBox="1"/>
          <p:nvPr/>
        </p:nvSpPr>
        <p:spPr>
          <a:xfrm>
            <a:off x="5414339" y="3361463"/>
            <a:ext cx="31369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Only statistician, pharmacist and research manager were aware of group allocation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525E3C0-4EB7-4896-812E-0CBAD9AC87F5}"/>
              </a:ext>
            </a:extLst>
          </p:cNvPr>
          <p:cNvSpPr txBox="1"/>
          <p:nvPr/>
        </p:nvSpPr>
        <p:spPr>
          <a:xfrm>
            <a:off x="5439480" y="1278877"/>
            <a:ext cx="2363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Yes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5D56C87-35B7-41B9-A6C8-B3B239C070C5}"/>
              </a:ext>
            </a:extLst>
          </p:cNvPr>
          <p:cNvSpPr txBox="1"/>
          <p:nvPr/>
        </p:nvSpPr>
        <p:spPr>
          <a:xfrm>
            <a:off x="5496267" y="1698309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Yes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3A6F228-57D9-497B-995E-26690986BBB3}"/>
              </a:ext>
            </a:extLst>
          </p:cNvPr>
          <p:cNvSpPr txBox="1"/>
          <p:nvPr/>
        </p:nvSpPr>
        <p:spPr>
          <a:xfrm>
            <a:off x="5502699" y="2153459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33426163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Validity of the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195" y="1517715"/>
            <a:ext cx="11500700" cy="5222450"/>
          </a:xfrm>
        </p:spPr>
        <p:txBody>
          <a:bodyPr>
            <a:normAutofit fontScale="8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Lato" panose="020B0604020202020204" charset="0"/>
              </a:rPr>
              <a:t>Study population: </a:t>
            </a:r>
            <a:r>
              <a:rPr lang="en-US" dirty="0">
                <a:latin typeface="Lato" panose="020B0604020202020204" charset="0"/>
              </a:rPr>
              <a:t>well defined 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>
              <a:latin typeface="Lato" panose="020B060402020202020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Lato" panose="020B0604020202020204" charset="0"/>
              </a:rPr>
              <a:t>Outcomes: </a:t>
            </a:r>
            <a:r>
              <a:rPr lang="en-US" dirty="0">
                <a:latin typeface="Lato" panose="020B0604020202020204" charset="0"/>
              </a:rPr>
              <a:t>clearly defined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>
              <a:latin typeface="Lato" panose="020B060402020202020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Lato" panose="020B0604020202020204" charset="0"/>
              </a:rPr>
              <a:t>Randomization: </a:t>
            </a:r>
            <a:r>
              <a:rPr lang="en-US" dirty="0">
                <a:latin typeface="Lato" panose="020B0604020202020204" charset="0"/>
              </a:rPr>
              <a:t>adequate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>
              <a:latin typeface="Lato" panose="020B060402020202020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Lato" panose="020B0604020202020204" charset="0"/>
              </a:rPr>
              <a:t>Blinding: </a:t>
            </a:r>
            <a:r>
              <a:rPr lang="en-US" dirty="0">
                <a:latin typeface="Lato" panose="020B0604020202020204" charset="0"/>
              </a:rPr>
              <a:t>Adequate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>
              <a:latin typeface="Lato" panose="020B060402020202020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Lato" panose="020B0604020202020204" charset="0"/>
              </a:rPr>
              <a:t>Sample size calculation:</a:t>
            </a:r>
            <a:r>
              <a:rPr lang="en-US" dirty="0">
                <a:latin typeface="Lato" panose="020B0604020202020204" charset="0"/>
              </a:rPr>
              <a:t> adequate 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>
              <a:latin typeface="Lato" panose="020B060402020202020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Lato" panose="020B0604020202020204" charset="0"/>
              </a:rPr>
              <a:t>Intention treat analysis: </a:t>
            </a:r>
            <a:r>
              <a:rPr lang="en-US" dirty="0">
                <a:latin typeface="Lato" panose="020B0604020202020204" charset="0"/>
              </a:rPr>
              <a:t>done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>
              <a:latin typeface="Lato" panose="020B060402020202020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Lato" panose="020B0604020202020204" charset="0"/>
              </a:rPr>
              <a:t>Baseline characteristics: </a:t>
            </a:r>
            <a:r>
              <a:rPr lang="en-US" dirty="0">
                <a:latin typeface="Lato" panose="020B0604020202020204" charset="0"/>
              </a:rPr>
              <a:t>well matched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47979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9816"/>
            <a:ext cx="2351314" cy="1325563"/>
          </a:xfrm>
        </p:spPr>
        <p:txBody>
          <a:bodyPr/>
          <a:lstStyle/>
          <a:p>
            <a:r>
              <a:rPr lang="en-IN" dirty="0"/>
              <a:t>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709DBD-15AF-4DF8-8D51-A98011E95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975" y="76200"/>
            <a:ext cx="4933950" cy="6781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73EA311-45B6-4FCB-8224-C11AD0403C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3725" y="1047750"/>
            <a:ext cx="4724400" cy="39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2947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endParaRPr lang="en-IN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EFA643A-F7F2-4838-B715-23594F3D7B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AEDC00-9FD4-4545-8749-6F4095166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950" y="476250"/>
            <a:ext cx="9944100" cy="590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085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9783D-0FF7-4492-ADDE-B4E85220C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Adverse effects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C139FF-483A-459D-9BE2-49A5AF908C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5724" y="5805995"/>
            <a:ext cx="10439400" cy="686879"/>
          </a:xfrm>
        </p:spPr>
        <p:txBody>
          <a:bodyPr>
            <a:normAutofit fontScale="47500" lnSpcReduction="20000"/>
          </a:bodyPr>
          <a:lstStyle/>
          <a:p>
            <a:r>
              <a:rPr lang="en-US" dirty="0"/>
              <a:t>Ketamine recipients experienced a statistically significant increase in adverse effects immediately </a:t>
            </a:r>
            <a:r>
              <a:rPr lang="en-US" dirty="0" err="1"/>
              <a:t>postinjection</a:t>
            </a:r>
            <a:r>
              <a:rPr lang="en-US" dirty="0"/>
              <a:t> and at the 15-minute interval</a:t>
            </a:r>
          </a:p>
          <a:p>
            <a:r>
              <a:rPr lang="en-US" dirty="0"/>
              <a:t>dizziness and disorientation</a:t>
            </a:r>
            <a:br>
              <a:rPr lang="en-US" dirty="0"/>
            </a:b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B36D3A-61FE-4960-8C62-55627F26E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164" y="271941"/>
            <a:ext cx="4933950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8200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How can I apply the Result to patient care?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Ketamine given at sub </a:t>
            </a:r>
            <a:r>
              <a:rPr lang="en-IN" dirty="0" err="1"/>
              <a:t>dissocative</a:t>
            </a:r>
            <a:r>
              <a:rPr lang="en-IN" dirty="0"/>
              <a:t> doses has similar analgesic effects as compared with morphine and has no serious adverse effects.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576384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Were the Study Patients similar to my patients in practice?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Predominantly similar – but lesser musculoskeletal pain /trauma 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246360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281" y="2141537"/>
            <a:ext cx="10515600" cy="4351338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440192-909D-41C7-AB10-55DF374577C7}"/>
              </a:ext>
            </a:extLst>
          </p:cNvPr>
          <p:cNvSpPr txBox="1"/>
          <p:nvPr/>
        </p:nvSpPr>
        <p:spPr>
          <a:xfrm>
            <a:off x="1474236" y="1866121"/>
            <a:ext cx="100830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/>
              <a:t>Ketamine given at sub </a:t>
            </a:r>
            <a:r>
              <a:rPr lang="en-IN" sz="2800" dirty="0" err="1"/>
              <a:t>dissocative</a:t>
            </a:r>
            <a:r>
              <a:rPr lang="en-IN" sz="2800" dirty="0"/>
              <a:t> doses has similar analgesic effects as compared with morphine and has no serious adverse effects. </a:t>
            </a:r>
          </a:p>
          <a:p>
            <a:pPr lvl="1"/>
            <a:br>
              <a:rPr lang="en-US" sz="2800" dirty="0"/>
            </a:b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3282198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32C3E-F043-439F-B4DF-C23F2BF6C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80EB7-5873-4AF6-BCD5-2F8C06F87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1F18F7-A2BB-47C6-8145-85FD9241D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287" y="180975"/>
            <a:ext cx="8470176" cy="66770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2EE912-93B9-49A4-A97C-F0833FA93729}"/>
              </a:ext>
            </a:extLst>
          </p:cNvPr>
          <p:cNvSpPr txBox="1"/>
          <p:nvPr/>
        </p:nvSpPr>
        <p:spPr>
          <a:xfrm>
            <a:off x="3258105" y="1712699"/>
            <a:ext cx="5752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Difference in mean pain score at 30 min  - (4.1 – 3.9). </a:t>
            </a:r>
          </a:p>
          <a:p>
            <a:r>
              <a:rPr lang="en-IN" dirty="0"/>
              <a:t>Not statistically significant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0CCFF4-92F7-4B83-9F2E-72B1BECF2605}"/>
              </a:ext>
            </a:extLst>
          </p:cNvPr>
          <p:cNvSpPr txBox="1"/>
          <p:nvPr/>
        </p:nvSpPr>
        <p:spPr>
          <a:xfrm>
            <a:off x="3333565" y="2438037"/>
            <a:ext cx="5601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No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6D374B-ED59-42C9-B64A-CD8D2B5560A3}"/>
              </a:ext>
            </a:extLst>
          </p:cNvPr>
          <p:cNvSpPr txBox="1"/>
          <p:nvPr/>
        </p:nvSpPr>
        <p:spPr>
          <a:xfrm>
            <a:off x="3185603" y="4050632"/>
            <a:ext cx="3108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/>
              <a:t>More trauma/ MSK pain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9B2E18-36EA-42E7-8486-48BF4185D2C4}"/>
              </a:ext>
            </a:extLst>
          </p:cNvPr>
          <p:cNvSpPr txBox="1"/>
          <p:nvPr/>
        </p:nvSpPr>
        <p:spPr>
          <a:xfrm>
            <a:off x="3407545" y="4759001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/>
              <a:t>Yes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D95C2C-B8FB-461F-9A42-90355A403ACA}"/>
              </a:ext>
            </a:extLst>
          </p:cNvPr>
          <p:cNvSpPr txBox="1"/>
          <p:nvPr/>
        </p:nvSpPr>
        <p:spPr>
          <a:xfrm>
            <a:off x="3478566" y="5663227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/>
              <a:t>Yes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C141FEB-11A9-493B-B8C0-239564053C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0232" y="2251437"/>
            <a:ext cx="4259481" cy="1707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148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3757</TotalTime>
  <Words>781</Words>
  <Application>Microsoft Office PowerPoint</Application>
  <PresentationFormat>Widescreen</PresentationFormat>
  <Paragraphs>130</Paragraphs>
  <Slides>30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Calibri</vt:lpstr>
      <vt:lpstr>Calibri Light</vt:lpstr>
      <vt:lpstr>Lato</vt:lpstr>
      <vt:lpstr>Times New Roman</vt:lpstr>
      <vt:lpstr>Office Theme</vt:lpstr>
      <vt:lpstr>PowerPoint Presentation</vt:lpstr>
      <vt:lpstr>PowerPoint Presentation</vt:lpstr>
      <vt:lpstr>Background</vt:lpstr>
      <vt:lpstr>Hypothesis </vt:lpstr>
      <vt:lpstr>Study design</vt:lpstr>
      <vt:lpstr>PICOT STATEMENT</vt:lpstr>
      <vt:lpstr>Was the study population clearly defined?</vt:lpstr>
      <vt:lpstr>Was the study population clearly defined?</vt:lpstr>
      <vt:lpstr>Were the outcome measures clearly defined?</vt:lpstr>
      <vt:lpstr>Methodology</vt:lpstr>
      <vt:lpstr>Were adequate number of people included in the study?</vt:lpstr>
      <vt:lpstr>Were the patients randomized?</vt:lpstr>
      <vt:lpstr>To what extent was the study blinded</vt:lpstr>
      <vt:lpstr>Did the intervention and control groups start with the same prognosis?</vt:lpstr>
      <vt:lpstr>PowerPoint Presentation</vt:lpstr>
      <vt:lpstr>PowerPoint Presentation</vt:lpstr>
      <vt:lpstr>Were the groups prognostically balanced at the study completion?</vt:lpstr>
      <vt:lpstr>PowerPoint Presentation</vt:lpstr>
      <vt:lpstr>Was the follow up complete?</vt:lpstr>
      <vt:lpstr>Were the patients analyzed in the groups to which they were randomized?</vt:lpstr>
      <vt:lpstr>Was the study stopped prematurely?</vt:lpstr>
      <vt:lpstr>PowerPoint Presentation</vt:lpstr>
      <vt:lpstr>Validity of the study</vt:lpstr>
      <vt:lpstr>RESULTS</vt:lpstr>
      <vt:lpstr>PowerPoint Presentation</vt:lpstr>
      <vt:lpstr>Adverse effects</vt:lpstr>
      <vt:lpstr>How can I apply the Result to patient care?</vt:lpstr>
      <vt:lpstr>Were the Study Patients similar to my patients in practice?</vt:lpstr>
      <vt:lpstr>CONCLUSIONS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JOURNAL CLUB</dc:title>
  <dc:creator>jasee</dc:creator>
  <cp:lastModifiedBy>john george</cp:lastModifiedBy>
  <cp:revision>99</cp:revision>
  <dcterms:created xsi:type="dcterms:W3CDTF">2017-01-15T15:34:26Z</dcterms:created>
  <dcterms:modified xsi:type="dcterms:W3CDTF">2019-01-02T10:52:15Z</dcterms:modified>
</cp:coreProperties>
</file>