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57" r:id="rId4"/>
    <p:sldId id="258" r:id="rId5"/>
    <p:sldId id="259" r:id="rId6"/>
    <p:sldId id="281" r:id="rId7"/>
    <p:sldId id="260" r:id="rId8"/>
    <p:sldId id="278" r:id="rId9"/>
    <p:sldId id="284" r:id="rId10"/>
    <p:sldId id="282" r:id="rId11"/>
    <p:sldId id="283" r:id="rId12"/>
    <p:sldId id="262" r:id="rId13"/>
    <p:sldId id="263" r:id="rId14"/>
    <p:sldId id="286" r:id="rId15"/>
    <p:sldId id="277" r:id="rId16"/>
    <p:sldId id="287" r:id="rId17"/>
    <p:sldId id="265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48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171F3-8EC6-4ABE-8B76-EA5860748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A905B6-E99C-4546-B558-1B3F75691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DBBD3-EFBD-4E78-85B0-BB1DB418C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DA042-4370-465C-9EF0-B8052996D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40A75-7328-4B58-9717-B236BD619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4176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2C18A-1574-4BAD-81C5-635C3B810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46EA1-7547-4960-B8F4-8449E5BC6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DBEDA-4F38-4C2A-AAC5-73188A30B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DF525-FDE3-4773-BD9B-D23AF6E00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ED8AE-E3DB-4447-849F-6CE22EA2C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986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F5E3-EBE6-4282-8C02-BEBDB7C84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76565-63D8-4E6C-A561-B894DC575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500E4-B820-4BA1-A99A-3EA7154B6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84708-EB0D-4629-A932-4E45E090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FEBF1-B4D9-4021-A4F0-CBB0FEB37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8908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16200-6567-46FA-AF14-E1C4D1FE6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16E18-139F-480B-A380-995F035CA9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0C2BF6-BC36-4B11-A61B-BDE525BE4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84DA9-5B8B-4D07-953D-8F42C67CA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157F4-4B0C-4C64-942D-DF4629E9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3CBB71-F0B3-4C1C-8A42-66A416E0B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282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D8CB-F810-4FFB-951F-AAF1761A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70632-614C-4C24-925B-2EA0C86ED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8C247-2DB7-46CA-A57E-A7A7A1BA5A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09F46-0C28-4F56-B15E-3D50DE5BD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144FAA-C071-46F6-8139-7175DB14D8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125CDA-93AD-45F1-8D9C-1CFA01F4C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4CE771-724E-4C2C-ACC6-FA199A30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85E814-0ABF-4018-955E-8061C174C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5886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2A052-FD59-49F6-8C16-37D0E97DB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B7D068-FB23-4733-8EA3-DA975B7A9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EE864A-4149-4B15-A72A-6C701AF73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347002-A99E-4CCE-A31D-1B3F84EB7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1607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AD94AF-3D4B-46EC-967E-7CF352EAF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D59308-BCA7-4B8D-A555-54E4465E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83423-7038-4C5D-9559-617892A5B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191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BB84E-06C8-4FAC-AE74-D98C3FB4D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D75C7-4701-46E6-9D01-A70C4011D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5B031-FD45-4CD3-88F4-3B276C7DC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F8F5D-6250-41E6-80B9-182D9F69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86D437-A177-447C-BC26-0878F007B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C172A-E04B-4CBD-9667-AAF50015B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3417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BAC33-70C9-4130-A2E5-C056E18ED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F91602-C1DB-4971-B1AD-915F593D7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95D67-A0FD-4390-87A8-3F88ABC09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EB1B6-B1EB-4536-95C6-10800B219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D80CEC-6C34-4DBF-857E-931B1EC13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508F4-127D-4606-B69E-F6AB25366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528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02386-5451-4CC3-993E-87B7414D8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81DF7-FA4C-4301-9FB5-B36341526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86F5E-831A-4278-A675-6520B29FB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089FE-797A-4735-8D3F-89F833D0D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2D605-5C7E-42D7-A170-FA12717F6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69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579EE1-FD65-4418-9ACD-396851E2C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1C8F3A-ADED-45BB-829C-DE07DB488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9FDC9-C73A-4A44-8C1F-9ECA88137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0A174-F8CF-4F97-9D8C-62B3F8636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9CE5F-20C8-42FD-B2C9-AA5B1EBAE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910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38916F-F7A2-4E8A-93BA-735AA1CF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AD5FF7-2A7B-4365-B874-6D0D7F1D0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746BB-8267-4B89-BBF4-DBE8A28FF8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40492-1EF0-4D15-99F6-111714BB1F7D}" type="datetimeFigureOut">
              <a:rPr lang="en-IN" smtClean="0"/>
              <a:t>05-01-2019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68D6C-9DCB-4B63-AD87-D203651A9F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E2BD5-746A-4F61-8524-B79DED33F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E5871-0D66-4F6B-BFA6-D0E7145F3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671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699B-A50F-44E2-92D9-A82C986CDC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3C76B-918F-400C-A14C-470274676D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8EAC33-44D4-49D9-8421-447C0DAA4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29455"/>
            <a:ext cx="11971891" cy="350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6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3B9EA-DCC5-4EF2-ACEA-F00742FDD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DECCA-F5BB-4EC3-ABB2-7F6E0205F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9FABBA-FD6D-4E62-8D75-DC2E24B88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509" y="2822255"/>
            <a:ext cx="5145651" cy="1498733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A261B5-E7C7-4770-87D6-604F039D5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37" y="365125"/>
            <a:ext cx="11529726" cy="1873579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6944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D745E-649B-4D90-9240-A95002C55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BCC01-DC43-48BC-8AD3-3E4A7AFB5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82" y="1398494"/>
            <a:ext cx="10815918" cy="477846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Rotavirus causes severe gastroenteritis and affects most infants </a:t>
            </a:r>
          </a:p>
          <a:p>
            <a:endParaRPr lang="en-US" dirty="0"/>
          </a:p>
          <a:p>
            <a:r>
              <a:rPr lang="en-US" dirty="0"/>
              <a:t>In October 1998, distribution of RRV-TV began. </a:t>
            </a:r>
          </a:p>
          <a:p>
            <a:r>
              <a:rPr lang="en-US" dirty="0"/>
              <a:t>Between this time and May 27, 1999,  the Vaccine Adverse Event Reporting System received nine reports of intussusception among infants given RRV-TV, as compared with only four reports overall </a:t>
            </a:r>
            <a:br>
              <a:rPr lang="en-US" dirty="0"/>
            </a:br>
            <a:endParaRPr lang="en-US" dirty="0"/>
          </a:p>
          <a:p>
            <a:r>
              <a:rPr lang="en-US" dirty="0"/>
              <a:t>Temporary suspension of vaccination against rotavirus and the initiation of a case–control investigation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414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90CBA-FD04-46CB-BCE2-8A35DD633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03126-0537-4DA0-AE0D-B0037F5E1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Are infants receiving oral tetravalent rhesus–human </a:t>
            </a:r>
            <a:r>
              <a:rPr lang="en-IN" dirty="0" err="1"/>
              <a:t>reassortant</a:t>
            </a:r>
            <a:r>
              <a:rPr lang="en-IN" dirty="0"/>
              <a:t> rotavirus vaccine at an increased risk of developing intussusception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09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B804F-6130-4E5D-8BB1-9417C821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Methodology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8A236-FA3D-4DCB-9ECE-695BC493B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77282" cy="4667250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Case control study </a:t>
            </a:r>
          </a:p>
          <a:p>
            <a:endParaRPr lang="en-IN" dirty="0"/>
          </a:p>
          <a:p>
            <a:r>
              <a:rPr lang="en-IN" dirty="0"/>
              <a:t>Population  - infants </a:t>
            </a:r>
            <a:r>
              <a:rPr lang="en-IN" dirty="0" err="1"/>
              <a:t>atl</a:t>
            </a:r>
            <a:r>
              <a:rPr lang="en-US" dirty="0"/>
              <a:t>east 1 but less than 12 months old</a:t>
            </a:r>
          </a:p>
          <a:p>
            <a:endParaRPr lang="en-US" dirty="0"/>
          </a:p>
          <a:p>
            <a:r>
              <a:rPr lang="en-US" dirty="0"/>
              <a:t>Cases  - those with a discharge diagnosis of </a:t>
            </a:r>
            <a:r>
              <a:rPr lang="en-US" dirty="0" err="1"/>
              <a:t>i</a:t>
            </a:r>
            <a:r>
              <a:rPr lang="en-IN" dirty="0" err="1"/>
              <a:t>ntussusception</a:t>
            </a:r>
            <a:r>
              <a:rPr lang="en-IN" dirty="0"/>
              <a:t> </a:t>
            </a:r>
          </a:p>
          <a:p>
            <a:endParaRPr lang="en-IN" dirty="0"/>
          </a:p>
          <a:p>
            <a:r>
              <a:rPr lang="en-IN" dirty="0"/>
              <a:t>Controls  I</a:t>
            </a:r>
            <a:r>
              <a:rPr lang="en-US" dirty="0" err="1"/>
              <a:t>nfants</a:t>
            </a:r>
            <a:r>
              <a:rPr lang="en-US" dirty="0"/>
              <a:t> born in the same hospital in which the</a:t>
            </a:r>
            <a:br>
              <a:rPr lang="en-US" dirty="0"/>
            </a:br>
            <a:r>
              <a:rPr lang="en-US" dirty="0"/>
              <a:t>infants with intussusception had been born, with whom they were</a:t>
            </a:r>
            <a:br>
              <a:rPr lang="en-US" dirty="0"/>
            </a:br>
            <a:r>
              <a:rPr lang="en-US" dirty="0"/>
              <a:t>matched according to age</a:t>
            </a:r>
          </a:p>
          <a:p>
            <a:pPr lvl="1"/>
            <a:r>
              <a:rPr lang="en-US" dirty="0"/>
              <a:t>1:4 ratio</a:t>
            </a:r>
            <a:br>
              <a:rPr lang="en-US" dirty="0"/>
            </a:br>
            <a:br>
              <a:rPr lang="en-IN" dirty="0"/>
            </a:b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6385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65B31-70BD-46F0-AB19-ED236ECBC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51012"/>
            <a:ext cx="11707906" cy="660698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Cases</a:t>
            </a:r>
          </a:p>
          <a:p>
            <a:pPr lvl="1"/>
            <a:r>
              <a:rPr lang="en-IN" dirty="0"/>
              <a:t>Inclusion criteria </a:t>
            </a:r>
          </a:p>
          <a:p>
            <a:pPr lvl="1"/>
            <a:r>
              <a:rPr lang="en-IN" dirty="0"/>
              <a:t>Age  - 1-12 months </a:t>
            </a:r>
          </a:p>
          <a:p>
            <a:pPr lvl="1"/>
            <a:r>
              <a:rPr lang="en-IN" dirty="0"/>
              <a:t>Intussusception confirmed by </a:t>
            </a:r>
            <a:r>
              <a:rPr lang="en-US" dirty="0"/>
              <a:t>radiologic procedure, at surgery, or at autopsy 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Exclusion criteria </a:t>
            </a:r>
          </a:p>
          <a:p>
            <a:pPr lvl="1"/>
            <a:r>
              <a:rPr lang="en-US" dirty="0"/>
              <a:t>if the family did not reside in the United States 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Controls </a:t>
            </a:r>
          </a:p>
          <a:p>
            <a:pPr lvl="1"/>
            <a:r>
              <a:rPr lang="en-US" dirty="0"/>
              <a:t>Controls were infants born in the same hospital in which the infants with intussusception had been born </a:t>
            </a:r>
          </a:p>
          <a:p>
            <a:pPr lvl="1"/>
            <a:r>
              <a:rPr lang="en-US" dirty="0"/>
              <a:t>matching according to birth hospital and age  </a:t>
            </a:r>
          </a:p>
          <a:p>
            <a:pPr lvl="1"/>
            <a:r>
              <a:rPr lang="en-US" dirty="0"/>
              <a:t>Exclusion criteria </a:t>
            </a:r>
          </a:p>
          <a:p>
            <a:pPr lvl="1"/>
            <a:r>
              <a:rPr lang="en-US" dirty="0"/>
              <a:t>Adopted infants, </a:t>
            </a:r>
          </a:p>
          <a:p>
            <a:pPr lvl="1"/>
            <a:r>
              <a:rPr lang="en-US" dirty="0" err="1"/>
              <a:t>Hopitalisation</a:t>
            </a:r>
            <a:r>
              <a:rPr lang="en-US" dirty="0"/>
              <a:t> since birth, </a:t>
            </a:r>
          </a:p>
          <a:p>
            <a:pPr lvl="1"/>
            <a:r>
              <a:rPr lang="en-US" dirty="0"/>
              <a:t>Second-born of a pair of twins</a:t>
            </a:r>
          </a:p>
          <a:p>
            <a:pPr lvl="1"/>
            <a:r>
              <a:rPr lang="en-US" dirty="0"/>
              <a:t>Parents or guardians did not live in the United States.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672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1380E-3BB5-41BF-BDC6-98CF69062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59" y="143434"/>
            <a:ext cx="11851341" cy="6508377"/>
          </a:xfrm>
        </p:spPr>
        <p:txBody>
          <a:bodyPr>
            <a:normAutofit/>
          </a:bodyPr>
          <a:lstStyle/>
          <a:p>
            <a:r>
              <a:rPr lang="en-IN" dirty="0"/>
              <a:t>Medical history , hospital records were analysed for vaccination dates </a:t>
            </a:r>
          </a:p>
          <a:p>
            <a:endParaRPr lang="en-IN" dirty="0"/>
          </a:p>
          <a:p>
            <a:r>
              <a:rPr lang="en-IN" dirty="0"/>
              <a:t>parents or guardians interviewed for demographic data, dietary practices</a:t>
            </a:r>
          </a:p>
          <a:p>
            <a:endParaRPr lang="en-IN" dirty="0"/>
          </a:p>
          <a:p>
            <a:r>
              <a:rPr lang="en-IN" dirty="0"/>
              <a:t>Medical providers interviewed about </a:t>
            </a:r>
            <a:r>
              <a:rPr lang="en-US" dirty="0"/>
              <a:t>conditions associated with intussusception and on symptoms of illness at visits within two weeks before the reference date 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Matched odds ratios for intussusception during predefined risk periods within the first 21 days after vaccination (0 to 2, 3 to 14, 3 to 7, 8 to 14, and 15 to 21 days after vaccination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3733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C360B-F6E0-4C92-995B-5D2F58747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259FA-1EB0-44CC-BB42-66EDBBB4B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4" name="Picture 3" descr="A screenshot of text&#10;&#10;Description automatically generated">
            <a:extLst>
              <a:ext uri="{FF2B5EF4-FFF2-40B4-BE49-F238E27FC236}">
                <a16:creationId xmlns:a16="http://schemas.microsoft.com/office/drawing/2014/main" id="{C2DFD234-3161-4B97-BE4F-D4A2C8B23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133" y="0"/>
            <a:ext cx="6729733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8A7B3A2-191B-4019-8766-04EE53C80EB6}"/>
              </a:ext>
            </a:extLst>
          </p:cNvPr>
          <p:cNvSpPr/>
          <p:nvPr/>
        </p:nvSpPr>
        <p:spPr>
          <a:xfrm>
            <a:off x="5335571" y="2799761"/>
            <a:ext cx="3280528" cy="19796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81297A-06F4-4E40-90BD-59FF231F091C}"/>
              </a:ext>
            </a:extLst>
          </p:cNvPr>
          <p:cNvSpPr/>
          <p:nvPr/>
        </p:nvSpPr>
        <p:spPr>
          <a:xfrm>
            <a:off x="5335571" y="3654459"/>
            <a:ext cx="3280528" cy="19796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59B866-CB95-4D6A-BF1A-82B633DC8149}"/>
              </a:ext>
            </a:extLst>
          </p:cNvPr>
          <p:cNvSpPr/>
          <p:nvPr/>
        </p:nvSpPr>
        <p:spPr>
          <a:xfrm>
            <a:off x="5335571" y="6077981"/>
            <a:ext cx="3280528" cy="19796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2010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0E5292-2FC1-4E74-AD0D-B0E599681C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448265"/>
              </p:ext>
            </p:extLst>
          </p:nvPr>
        </p:nvGraphicFramePr>
        <p:xfrm>
          <a:off x="412376" y="358589"/>
          <a:ext cx="10685930" cy="5916706"/>
        </p:xfrm>
        <a:graphic>
          <a:graphicData uri="http://schemas.openxmlformats.org/drawingml/2006/table">
            <a:tbl>
              <a:tblPr/>
              <a:tblGrid>
                <a:gridCol w="10685930">
                  <a:extLst>
                    <a:ext uri="{9D8B030D-6E8A-4147-A177-3AD203B41FA5}">
                      <a16:colId xmlns:a16="http://schemas.microsoft.com/office/drawing/2014/main" val="4182336951"/>
                    </a:ext>
                  </a:extLst>
                </a:gridCol>
              </a:tblGrid>
              <a:tr h="5916706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Did the investigators demonstrate similarity with respect to all known determinants of outcome</a:t>
                      </a:r>
                    </a:p>
                    <a:p>
                      <a:pPr marL="914400" lvl="1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No</a:t>
                      </a: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Did they adjust for differences in the analysis?</a:t>
                      </a:r>
                    </a:p>
                    <a:p>
                      <a:pPr marL="971550" lvl="1" indent="-514350">
                        <a:buFont typeface="Arial" panose="020B0604020202020204" pitchFamily="34" charset="0"/>
                        <a:buChar char="•"/>
                      </a:pPr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Yes</a:t>
                      </a:r>
                      <a:endParaRPr lang="en-US" sz="32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83376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15D0048-E985-4238-AC70-2E97F2C4A70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35966400" y="-126837"/>
            <a:ext cx="82080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178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803BA-8C1F-4EF1-BBAC-84088619D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4D4149-EF94-4A65-BF06-1C1CD4E9BE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7716994"/>
              </p:ext>
            </p:extLst>
          </p:nvPr>
        </p:nvGraphicFramePr>
        <p:xfrm>
          <a:off x="318248" y="0"/>
          <a:ext cx="9923929" cy="4840941"/>
        </p:xfrm>
        <a:graphic>
          <a:graphicData uri="http://schemas.openxmlformats.org/drawingml/2006/table">
            <a:tbl>
              <a:tblPr/>
              <a:tblGrid>
                <a:gridCol w="9923929">
                  <a:extLst>
                    <a:ext uri="{9D8B030D-6E8A-4147-A177-3AD203B41FA5}">
                      <a16:colId xmlns:a16="http://schemas.microsoft.com/office/drawing/2014/main" val="243114583"/>
                    </a:ext>
                  </a:extLst>
                </a:gridCol>
              </a:tblGrid>
              <a:tr h="4840941">
                <a:tc>
                  <a:txBody>
                    <a:bodyPr/>
                    <a:lstStyle/>
                    <a:p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Were exposed patients equally likely to be identified in the two groups?</a:t>
                      </a: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Yes</a:t>
                      </a:r>
                      <a:endParaRPr lang="en-US" sz="32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70937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AEA97A3-EDC7-4EAC-A5B1-3FE60B80219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29789715" y="0"/>
            <a:ext cx="701398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22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B4DB900-510B-4FCA-BFC4-4819BA4178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4700041"/>
              </p:ext>
            </p:extLst>
          </p:nvPr>
        </p:nvGraphicFramePr>
        <p:xfrm>
          <a:off x="161365" y="1"/>
          <a:ext cx="11815482" cy="4480560"/>
        </p:xfrm>
        <a:graphic>
          <a:graphicData uri="http://schemas.openxmlformats.org/drawingml/2006/table">
            <a:tbl>
              <a:tblPr/>
              <a:tblGrid>
                <a:gridCol w="11815482">
                  <a:extLst>
                    <a:ext uri="{9D8B030D-6E8A-4147-A177-3AD203B41FA5}">
                      <a16:colId xmlns:a16="http://schemas.microsoft.com/office/drawing/2014/main" val="3882662416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Were the outcomes and exposures measured in the same way in the groups being compared </a:t>
                      </a: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Yes </a:t>
                      </a: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endParaRPr lang="en-US" sz="32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95896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5CD93B1B-6CCB-4A5C-A4E7-FFEF00EBB55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32631528" y="-29211"/>
            <a:ext cx="784591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90D1A9E-5DBF-417D-A6BD-46B728EF4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395157"/>
              </p:ext>
            </p:extLst>
          </p:nvPr>
        </p:nvGraphicFramePr>
        <p:xfrm>
          <a:off x="161365" y="4509773"/>
          <a:ext cx="11815482" cy="2124109"/>
        </p:xfrm>
        <a:graphic>
          <a:graphicData uri="http://schemas.openxmlformats.org/drawingml/2006/table">
            <a:tbl>
              <a:tblPr/>
              <a:tblGrid>
                <a:gridCol w="11815482">
                  <a:extLst>
                    <a:ext uri="{9D8B030D-6E8A-4147-A177-3AD203B41FA5}">
                      <a16:colId xmlns:a16="http://schemas.microsoft.com/office/drawing/2014/main" val="576410700"/>
                    </a:ext>
                  </a:extLst>
                </a:gridCol>
              </a:tblGrid>
              <a:tr h="2124109">
                <a:tc>
                  <a:txBody>
                    <a:bodyPr/>
                    <a:lstStyle/>
                    <a:p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Was the follow-up sufficiently complete?</a:t>
                      </a: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Yes</a:t>
                      </a:r>
                      <a:endParaRPr lang="en-US" sz="32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448942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40954E73-621A-4898-BA29-50DE817B0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381106"/>
            <a:ext cx="393729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115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E0854-5758-4012-AFE2-D637418BF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242E8-4121-4B4D-B218-68A7E5AF8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FD5205-1D68-43FA-B739-D891EA155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421" y="0"/>
            <a:ext cx="8909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97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43A3B-3845-4250-804C-F1A59A26F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684DC-E4BB-4D15-8788-0467D4BCA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F1DB21-22D5-4539-BA30-6C67D01D2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440" y="0"/>
            <a:ext cx="7865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86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C3EE1-3712-4817-A14B-FC9AF1D0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8FDCBD-7E76-429C-83AD-794D78AFC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554022"/>
              </p:ext>
            </p:extLst>
          </p:nvPr>
        </p:nvGraphicFramePr>
        <p:xfrm>
          <a:off x="838200" y="1936375"/>
          <a:ext cx="10869706" cy="2008096"/>
        </p:xfrm>
        <a:graphic>
          <a:graphicData uri="http://schemas.openxmlformats.org/drawingml/2006/table">
            <a:tbl>
              <a:tblPr/>
              <a:tblGrid>
                <a:gridCol w="10869706">
                  <a:extLst>
                    <a:ext uri="{9D8B030D-6E8A-4147-A177-3AD203B41FA5}">
                      <a16:colId xmlns:a16="http://schemas.microsoft.com/office/drawing/2014/main" val="1988869607"/>
                    </a:ext>
                  </a:extLst>
                </a:gridCol>
              </a:tblGrid>
              <a:tr h="2008096">
                <a:tc>
                  <a:txBody>
                    <a:bodyPr/>
                    <a:lstStyle/>
                    <a:p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How strong is the association between exposure outcomes?</a:t>
                      </a:r>
                    </a:p>
                    <a:p>
                      <a:endParaRPr lang="en-US" sz="3200" b="0" i="0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endParaRPr lang="en-US" sz="32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267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8490036-DFB0-47B7-83BC-4126FF02F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110419"/>
              </p:ext>
            </p:extLst>
          </p:nvPr>
        </p:nvGraphicFramePr>
        <p:xfrm>
          <a:off x="838200" y="3944471"/>
          <a:ext cx="10869706" cy="2008096"/>
        </p:xfrm>
        <a:graphic>
          <a:graphicData uri="http://schemas.openxmlformats.org/drawingml/2006/table">
            <a:tbl>
              <a:tblPr/>
              <a:tblGrid>
                <a:gridCol w="10869706">
                  <a:extLst>
                    <a:ext uri="{9D8B030D-6E8A-4147-A177-3AD203B41FA5}">
                      <a16:colId xmlns:a16="http://schemas.microsoft.com/office/drawing/2014/main" val="1350944757"/>
                    </a:ext>
                  </a:extLst>
                </a:gridCol>
              </a:tblGrid>
              <a:tr h="2008096">
                <a:tc>
                  <a:txBody>
                    <a:bodyPr/>
                    <a:lstStyle/>
                    <a:p>
                      <a:r>
                        <a:rPr lang="en-US" sz="3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How precise is the estimate of risk?</a:t>
                      </a:r>
                      <a:endParaRPr lang="en-US" sz="32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089653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FCC06153-E618-46CB-A10A-366711837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082" y="5268550"/>
            <a:ext cx="215870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84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570E6-DD0B-407B-806B-FF58BCB2C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F6488-4DC9-4178-8345-A7882D27B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EEAE5B-A649-4CAA-AD3F-389D814FE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421" y="0"/>
            <a:ext cx="8909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79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9083D-E998-439A-B5CD-4114C0B6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CD214-15C4-43C0-BD94-AB63E221A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Oral tetravalent rhesus–human </a:t>
            </a:r>
            <a:r>
              <a:rPr lang="en-IN" dirty="0" err="1"/>
              <a:t>reassortant</a:t>
            </a:r>
            <a:r>
              <a:rPr lang="en-IN" dirty="0"/>
              <a:t> rotavirus vaccine was associated with an increased risk of developing intussusception </a:t>
            </a:r>
            <a:br>
              <a:rPr lang="en-IN" dirty="0"/>
            </a:b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4682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FE144-6462-4351-9468-8F75BD44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I apply the results to patient care?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5342-91D9-41D8-8797-344E69CAE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1424" cy="4667250"/>
          </a:xfrm>
        </p:spPr>
        <p:txBody>
          <a:bodyPr/>
          <a:lstStyle/>
          <a:p>
            <a:r>
              <a:rPr lang="en-IN" dirty="0"/>
              <a:t>Were the study patients similar to my patient?</a:t>
            </a:r>
          </a:p>
          <a:p>
            <a:pPr lvl="1"/>
            <a:r>
              <a:rPr lang="en-IN" dirty="0"/>
              <a:t>Higher and more severe rotaviral infections in developing countries</a:t>
            </a:r>
          </a:p>
          <a:p>
            <a:pPr lvl="1"/>
            <a:r>
              <a:rPr lang="en-IN" dirty="0"/>
              <a:t>Benefits may outweigh the risks  </a:t>
            </a:r>
          </a:p>
          <a:p>
            <a:pPr lvl="1"/>
            <a:endParaRPr lang="en-IN" dirty="0"/>
          </a:p>
          <a:p>
            <a:endParaRPr lang="en-IN" dirty="0"/>
          </a:p>
          <a:p>
            <a:r>
              <a:rPr lang="en-IN" dirty="0"/>
              <a:t>Was the duration of follow up complete?</a:t>
            </a:r>
          </a:p>
          <a:p>
            <a:pPr lvl="1"/>
            <a:r>
              <a:rPr lang="en-IN" dirty="0"/>
              <a:t> Yes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178F3C-F1AD-40E4-AFFC-19EA60489AD0}"/>
              </a:ext>
            </a:extLst>
          </p:cNvPr>
          <p:cNvSpPr txBox="1"/>
          <p:nvPr/>
        </p:nvSpPr>
        <p:spPr>
          <a:xfrm>
            <a:off x="6911788" y="4179730"/>
            <a:ext cx="5611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2637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1A9B5-01DB-4520-BC11-E8D76D7DB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C3DB6-633D-4373-A94C-01385DF70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1291 background cases of intussusception would occur annually in the absence of RRV-TV vaccination. </a:t>
            </a:r>
          </a:p>
          <a:p>
            <a:r>
              <a:rPr lang="en-US" dirty="0"/>
              <a:t>According to the results of our adjusted case–control analysis, if a national program of vaccination with RRV-TV were fully implemented,</a:t>
            </a:r>
            <a:br>
              <a:rPr lang="en-US" dirty="0"/>
            </a:br>
            <a:r>
              <a:rPr lang="en-US" dirty="0"/>
              <a:t>361 cases of intussusception attributable to RRV-TV would occur in addition to the 1291 background cases, for an increase of 28.0 percent.</a:t>
            </a:r>
          </a:p>
          <a:p>
            <a:r>
              <a:rPr lang="en-US" dirty="0"/>
              <a:t> According to the results of our case-series analysis, 732 additional cases</a:t>
            </a:r>
            <a:br>
              <a:rPr lang="en-US" dirty="0"/>
            </a:br>
            <a:r>
              <a:rPr lang="en-US" dirty="0"/>
              <a:t>attributable to intussusception would occur, for an increase of 56.7 percent. 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8857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347</Words>
  <Application>Microsoft Office PowerPoint</Application>
  <PresentationFormat>Widescreen</PresentationFormat>
  <Paragraphs>76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TimesNewRomanPSMT</vt:lpstr>
      <vt:lpstr>Office Theme</vt:lpstr>
      <vt:lpstr>PowerPoint Presentation</vt:lpstr>
      <vt:lpstr>PowerPoint Presentation</vt:lpstr>
      <vt:lpstr>Background </vt:lpstr>
      <vt:lpstr>Research question</vt:lpstr>
      <vt:lpstr>Methodology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 </vt:lpstr>
      <vt:lpstr>How can I apply the results to patient care?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george</dc:creator>
  <cp:lastModifiedBy>john george</cp:lastModifiedBy>
  <cp:revision>4</cp:revision>
  <dcterms:created xsi:type="dcterms:W3CDTF">2019-01-05T02:01:33Z</dcterms:created>
  <dcterms:modified xsi:type="dcterms:W3CDTF">2019-01-05T02:55:02Z</dcterms:modified>
</cp:coreProperties>
</file>