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66" r:id="rId4"/>
    <p:sldId id="263" r:id="rId5"/>
    <p:sldId id="264" r:id="rId6"/>
    <p:sldId id="259" r:id="rId7"/>
    <p:sldId id="271" r:id="rId8"/>
    <p:sldId id="272" r:id="rId9"/>
    <p:sldId id="265" r:id="rId10"/>
    <p:sldId id="267" r:id="rId11"/>
    <p:sldId id="268" r:id="rId12"/>
    <p:sldId id="269" r:id="rId13"/>
    <p:sldId id="270" r:id="rId14"/>
    <p:sldId id="273" r:id="rId15"/>
    <p:sldId id="260" r:id="rId16"/>
    <p:sldId id="274" r:id="rId17"/>
    <p:sldId id="275" r:id="rId18"/>
    <p:sldId id="276" r:id="rId19"/>
    <p:sldId id="277" r:id="rId20"/>
    <p:sldId id="278" r:id="rId21"/>
    <p:sldId id="280" r:id="rId22"/>
    <p:sldId id="281" r:id="rId23"/>
    <p:sldId id="282" r:id="rId24"/>
    <p:sldId id="283" r:id="rId25"/>
    <p:sldId id="261" r:id="rId26"/>
    <p:sldId id="279"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8" r:id="rId40"/>
    <p:sldId id="297" r:id="rId41"/>
    <p:sldId id="299" r:id="rId42"/>
    <p:sldId id="293" r:id="rId43"/>
    <p:sldId id="30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5795BF-0B1D-4E0A-AFB2-D77359CD1764}" type="datetimeFigureOut">
              <a:rPr lang="en-US" smtClean="0"/>
              <a:t>20/12/2018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CD5390-FE70-4A15-8B55-108309B03AF8}" type="slidenum">
              <a:rPr lang="en-US" smtClean="0"/>
              <a:t>‹#›</a:t>
            </a:fld>
            <a:endParaRPr lang="en-US"/>
          </a:p>
        </p:txBody>
      </p:sp>
    </p:spTree>
    <p:extLst>
      <p:ext uri="{BB962C8B-B14F-4D97-AF65-F5344CB8AC3E}">
        <p14:creationId xmlns:p14="http://schemas.microsoft.com/office/powerpoint/2010/main" val="36364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D5390-FE70-4A15-8B55-108309B03AF8}" type="slidenum">
              <a:rPr lang="en-US" smtClean="0"/>
              <a:t>16</a:t>
            </a:fld>
            <a:endParaRPr lang="en-US"/>
          </a:p>
        </p:txBody>
      </p:sp>
    </p:spTree>
    <p:extLst>
      <p:ext uri="{BB962C8B-B14F-4D97-AF65-F5344CB8AC3E}">
        <p14:creationId xmlns:p14="http://schemas.microsoft.com/office/powerpoint/2010/main" val="1728178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4EEEEA-CE65-47BD-BB3E-E5A33EF24EDD}" type="datetimeFigureOut">
              <a:rPr lang="en-US" smtClean="0"/>
              <a:t>20/12/2018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3809357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EEEEA-CE65-47BD-BB3E-E5A33EF24EDD}" type="datetimeFigureOut">
              <a:rPr lang="en-US" smtClean="0"/>
              <a:t>20/12/2018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71319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4EEEEA-CE65-47BD-BB3E-E5A33EF24EDD}" type="datetimeFigureOut">
              <a:rPr lang="en-US" smtClean="0"/>
              <a:t>20/12/2018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3934866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4EEEEA-CE65-47BD-BB3E-E5A33EF24EDD}" type="datetimeFigureOut">
              <a:rPr lang="en-US" smtClean="0"/>
              <a:t>20/12/2018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179446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4EEEEA-CE65-47BD-BB3E-E5A33EF24EDD}" type="datetimeFigureOut">
              <a:rPr lang="en-US" smtClean="0"/>
              <a:t>20/12/2018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3692526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4EEEEA-CE65-47BD-BB3E-E5A33EF24EDD}" type="datetimeFigureOut">
              <a:rPr lang="en-US" smtClean="0"/>
              <a:t>20/12/2018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1944267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EEEEA-CE65-47BD-BB3E-E5A33EF24EDD}" type="datetimeFigureOut">
              <a:rPr lang="en-US" smtClean="0"/>
              <a:t>20/12/2018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921703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EEEEA-CE65-47BD-BB3E-E5A33EF24EDD}" type="datetimeFigureOut">
              <a:rPr lang="en-US" smtClean="0"/>
              <a:t>20/12/2018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559277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EEEEA-CE65-47BD-BB3E-E5A33EF24EDD}" type="datetimeFigureOut">
              <a:rPr lang="en-US" smtClean="0"/>
              <a:t>20/12/2018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55034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EEEEA-CE65-47BD-BB3E-E5A33EF24EDD}" type="datetimeFigureOut">
              <a:rPr lang="en-US" smtClean="0"/>
              <a:t>20/12/2018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2116511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EEEEA-CE65-47BD-BB3E-E5A33EF24EDD}" type="datetimeFigureOut">
              <a:rPr lang="en-US" smtClean="0"/>
              <a:t>20/12/2018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D0D4C-EB3D-4E15-A090-DECB0AF1B22C}" type="slidenum">
              <a:rPr lang="en-US" smtClean="0"/>
              <a:t>‹#›</a:t>
            </a:fld>
            <a:endParaRPr lang="en-US"/>
          </a:p>
        </p:txBody>
      </p:sp>
    </p:spTree>
    <p:extLst>
      <p:ext uri="{BB962C8B-B14F-4D97-AF65-F5344CB8AC3E}">
        <p14:creationId xmlns:p14="http://schemas.microsoft.com/office/powerpoint/2010/main" val="305627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4EEEEA-CE65-47BD-BB3E-E5A33EF24EDD}" type="datetimeFigureOut">
              <a:rPr lang="en-US" smtClean="0"/>
              <a:t>20/12/2018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D0D4C-EB3D-4E15-A090-DECB0AF1B22C}" type="slidenum">
              <a:rPr lang="en-US" smtClean="0"/>
              <a:t>‹#›</a:t>
            </a:fld>
            <a:endParaRPr lang="en-US"/>
          </a:p>
        </p:txBody>
      </p:sp>
    </p:spTree>
    <p:extLst>
      <p:ext uri="{BB962C8B-B14F-4D97-AF65-F5344CB8AC3E}">
        <p14:creationId xmlns:p14="http://schemas.microsoft.com/office/powerpoint/2010/main" val="3554609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381000"/>
            <a:ext cx="8382000" cy="5943600"/>
          </a:xfrm>
        </p:spPr>
        <p:txBody>
          <a:bodyPr>
            <a:normAutofit fontScale="85000" lnSpcReduction="20000"/>
          </a:bodyPr>
          <a:lstStyle/>
          <a:p>
            <a:r>
              <a:rPr lang="en-US" u="sng" dirty="0"/>
              <a:t>Clinical </a:t>
            </a:r>
            <a:r>
              <a:rPr lang="en-US" u="sng" dirty="0" smtClean="0"/>
              <a:t>Scenario</a:t>
            </a:r>
          </a:p>
          <a:p>
            <a:pPr marL="0" indent="0">
              <a:buNone/>
            </a:pPr>
            <a:r>
              <a:rPr lang="en-US" sz="2800" b="1" dirty="0"/>
              <a:t/>
            </a:r>
            <a:br>
              <a:rPr lang="en-US" sz="2800" b="1" dirty="0"/>
            </a:br>
            <a:r>
              <a:rPr lang="en-US" sz="2800" dirty="0"/>
              <a:t>Ms. Ling is a 69-year-old patient with COPD and hypertension who was admitted to </a:t>
            </a:r>
            <a:r>
              <a:rPr lang="en-US" sz="2800" dirty="0" smtClean="0"/>
              <a:t>the intensive </a:t>
            </a:r>
            <a:r>
              <a:rPr lang="en-US" sz="2800" dirty="0"/>
              <a:t>care unit (ICU) following very severe bronchospasm intra-operatively when she </a:t>
            </a:r>
            <a:r>
              <a:rPr lang="en-US" sz="2800" dirty="0" smtClean="0"/>
              <a:t>was undergoing </a:t>
            </a:r>
            <a:r>
              <a:rPr lang="en-US" sz="2800" dirty="0"/>
              <a:t>a </a:t>
            </a:r>
            <a:r>
              <a:rPr lang="en-US" sz="2800" dirty="0" err="1"/>
              <a:t>laparascopic</a:t>
            </a:r>
            <a:r>
              <a:rPr lang="en-US" sz="2800" dirty="0"/>
              <a:t> cholecystectomy. </a:t>
            </a:r>
            <a:endParaRPr lang="en-US" sz="2800" dirty="0" smtClean="0"/>
          </a:p>
          <a:p>
            <a:pPr marL="0" indent="0">
              <a:buNone/>
            </a:pPr>
            <a:endParaRPr lang="en-US" sz="2800" dirty="0"/>
          </a:p>
          <a:p>
            <a:pPr marL="0" indent="0">
              <a:buNone/>
            </a:pPr>
            <a:r>
              <a:rPr lang="en-US" sz="2800" dirty="0" smtClean="0"/>
              <a:t>Her </a:t>
            </a:r>
            <a:r>
              <a:rPr lang="en-US" sz="2800" dirty="0"/>
              <a:t>bronchospasm improved only marginally </a:t>
            </a:r>
            <a:r>
              <a:rPr lang="en-US" sz="2800" dirty="0" smtClean="0"/>
              <a:t>with beta-agonist </a:t>
            </a:r>
            <a:r>
              <a:rPr lang="en-US" sz="2800" dirty="0"/>
              <a:t>treatment so she remained intubated and mechanically ventilated. </a:t>
            </a:r>
            <a:endParaRPr lang="en-US" sz="2800" dirty="0" smtClean="0"/>
          </a:p>
          <a:p>
            <a:pPr marL="0" indent="0">
              <a:buNone/>
            </a:pPr>
            <a:endParaRPr lang="en-US" sz="2800" dirty="0" smtClean="0"/>
          </a:p>
          <a:p>
            <a:pPr marL="0" indent="0">
              <a:buNone/>
            </a:pPr>
            <a:r>
              <a:rPr lang="en-US" sz="2800" dirty="0" smtClean="0"/>
              <a:t>While diagnosing the </a:t>
            </a:r>
            <a:r>
              <a:rPr lang="en-US" sz="2800" dirty="0"/>
              <a:t>root cause of this intraoperative event, and while waiting for signs and symptoms to </a:t>
            </a:r>
            <a:r>
              <a:rPr lang="en-US" sz="2800" dirty="0" smtClean="0"/>
              <a:t>resolve, life </a:t>
            </a:r>
            <a:r>
              <a:rPr lang="en-US" sz="2800" dirty="0"/>
              <a:t>support was anticipated for 2 or 3 further days in the ICU. On day 1 post operatively, </a:t>
            </a:r>
            <a:r>
              <a:rPr lang="en-US" sz="2800" dirty="0" smtClean="0"/>
              <a:t>the residents </a:t>
            </a:r>
            <a:r>
              <a:rPr lang="en-US" sz="2800" dirty="0"/>
              <a:t>on morning rounds wondered what type of heparin she should receive </a:t>
            </a:r>
            <a:r>
              <a:rPr lang="en-US" sz="2800" dirty="0" smtClean="0"/>
              <a:t>for </a:t>
            </a:r>
            <a:r>
              <a:rPr lang="en-US" sz="2800" dirty="0" err="1" smtClean="0"/>
              <a:t>thromboprophylaxis</a:t>
            </a:r>
            <a:r>
              <a:rPr lang="en-US" sz="2800" dirty="0"/>
              <a:t>.</a:t>
            </a:r>
            <a:r>
              <a:rPr lang="en-US" dirty="0" smtClean="0"/>
              <a:t/>
            </a:r>
            <a:br>
              <a:rPr lang="en-US" dirty="0" smtClean="0"/>
            </a:br>
            <a:endParaRPr lang="en-US" dirty="0"/>
          </a:p>
        </p:txBody>
      </p:sp>
    </p:spTree>
    <p:extLst>
      <p:ext uri="{BB962C8B-B14F-4D97-AF65-F5344CB8AC3E}">
        <p14:creationId xmlns:p14="http://schemas.microsoft.com/office/powerpoint/2010/main" val="1597509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5" name="Subtitle 4"/>
          <p:cNvSpPr>
            <a:spLocks noGrp="1"/>
          </p:cNvSpPr>
          <p:nvPr>
            <p:ph type="subTitle" idx="1"/>
          </p:nvPr>
        </p:nvSpPr>
        <p:spPr>
          <a:xfrm>
            <a:off x="1366837" y="4648200"/>
            <a:ext cx="6400800" cy="1752600"/>
          </a:xfrm>
        </p:spPr>
        <p:txBody>
          <a:bodyPr>
            <a:normAutofit/>
          </a:bodyPr>
          <a:lstStyle/>
          <a:p>
            <a:r>
              <a:rPr lang="en-US" sz="2800" dirty="0" err="1" smtClean="0"/>
              <a:t>Rachana</a:t>
            </a:r>
            <a:r>
              <a:rPr lang="en-US" sz="2800" dirty="0" smtClean="0"/>
              <a:t> </a:t>
            </a:r>
            <a:r>
              <a:rPr lang="en-US" sz="2800" dirty="0" err="1" smtClean="0"/>
              <a:t>Shenoy</a:t>
            </a:r>
            <a:r>
              <a:rPr lang="en-US" sz="2800" dirty="0" smtClean="0"/>
              <a:t> </a:t>
            </a:r>
          </a:p>
          <a:p>
            <a:r>
              <a:rPr lang="en-US" sz="2800" dirty="0" smtClean="0"/>
              <a:t>20/12/2018</a:t>
            </a:r>
            <a:endParaRPr lang="en-US"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159327"/>
            <a:ext cx="9001125" cy="395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137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33513"/>
            <a:ext cx="9144000" cy="399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681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0"/>
            <a:ext cx="8229600" cy="3078163"/>
          </a:xfrm>
        </p:spPr>
        <p:txBody>
          <a:bodyPr/>
          <a:lstStyle/>
          <a:p>
            <a:r>
              <a:rPr lang="en-US" dirty="0" smtClean="0"/>
              <a:t>Prevention of VTE in nonsurgical patients- use of antithrombotic therapy and prevention of thrombosis</a:t>
            </a:r>
          </a:p>
          <a:p>
            <a:r>
              <a:rPr lang="en-US" dirty="0" smtClean="0"/>
              <a:t>Score- 7</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152400"/>
            <a:ext cx="9144000" cy="265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558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667000"/>
            <a:ext cx="8229600" cy="3459163"/>
          </a:xfrm>
        </p:spPr>
        <p:txBody>
          <a:bodyPr/>
          <a:lstStyle/>
          <a:p>
            <a:r>
              <a:rPr lang="en-US" dirty="0" smtClean="0"/>
              <a:t>Target population was defined reasonably well.</a:t>
            </a:r>
          </a:p>
          <a:p>
            <a:r>
              <a:rPr lang="en-US" dirty="0" smtClean="0"/>
              <a:t>The drug to be used was mentioned- name, frequency.</a:t>
            </a:r>
          </a:p>
          <a:p>
            <a:r>
              <a:rPr lang="en-US" dirty="0" smtClean="0"/>
              <a:t>Context explained</a:t>
            </a:r>
          </a:p>
          <a:p>
            <a:r>
              <a:rPr lang="en-US" dirty="0" smtClean="0"/>
              <a:t>Score- 5</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381000"/>
            <a:ext cx="9047018" cy="207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332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a:t>
            </a:r>
            <a:endParaRPr lang="en-US" dirty="0"/>
          </a:p>
        </p:txBody>
      </p:sp>
      <p:sp>
        <p:nvSpPr>
          <p:cNvPr id="4" name="Content Placeholder 3"/>
          <p:cNvSpPr>
            <a:spLocks noGrp="1"/>
          </p:cNvSpPr>
          <p:nvPr>
            <p:ph idx="1"/>
          </p:nvPr>
        </p:nvSpPr>
        <p:spPr/>
        <p:txBody>
          <a:bodyPr>
            <a:normAutofit fontScale="92500" lnSpcReduction="20000"/>
          </a:bodyPr>
          <a:lstStyle/>
          <a:p>
            <a:pPr marL="0" indent="0">
              <a:buNone/>
            </a:pPr>
            <a:r>
              <a:rPr lang="en-US" dirty="0"/>
              <a:t>(1) hospitalized acutely ill medical </a:t>
            </a:r>
            <a:r>
              <a:rPr lang="en-US" dirty="0" smtClean="0"/>
              <a:t>patients</a:t>
            </a:r>
            <a:endParaRPr lang="en-US" dirty="0"/>
          </a:p>
          <a:p>
            <a:pPr marL="0" indent="0">
              <a:buNone/>
            </a:pPr>
            <a:r>
              <a:rPr lang="en-US" dirty="0" smtClean="0"/>
              <a:t>(2</a:t>
            </a:r>
            <a:r>
              <a:rPr lang="en-US" dirty="0"/>
              <a:t>) critically ill </a:t>
            </a:r>
            <a:r>
              <a:rPr lang="en-US" dirty="0" smtClean="0"/>
              <a:t>patients</a:t>
            </a:r>
          </a:p>
          <a:p>
            <a:pPr marL="0" indent="0">
              <a:buNone/>
            </a:pPr>
            <a:r>
              <a:rPr lang="en-US" dirty="0" smtClean="0"/>
              <a:t>(</a:t>
            </a:r>
            <a:r>
              <a:rPr lang="en-US" dirty="0"/>
              <a:t>3) patients </a:t>
            </a:r>
            <a:r>
              <a:rPr lang="en-US" dirty="0" smtClean="0"/>
              <a:t>with cancer </a:t>
            </a:r>
            <a:r>
              <a:rPr lang="en-US" dirty="0"/>
              <a:t>receiving cancer treatment in the </a:t>
            </a:r>
            <a:r>
              <a:rPr lang="en-US" dirty="0" smtClean="0"/>
              <a:t>outpatient setting</a:t>
            </a:r>
          </a:p>
          <a:p>
            <a:pPr marL="0" indent="0">
              <a:buNone/>
            </a:pPr>
            <a:r>
              <a:rPr lang="en-US" dirty="0" smtClean="0"/>
              <a:t>(</a:t>
            </a:r>
            <a:r>
              <a:rPr lang="en-US" dirty="0"/>
              <a:t>4) patients with cancer with indwelling</a:t>
            </a:r>
            <a:br>
              <a:rPr lang="en-US" dirty="0"/>
            </a:br>
            <a:r>
              <a:rPr lang="en-US" dirty="0"/>
              <a:t>central venous catheters (CVCs</a:t>
            </a:r>
            <a:r>
              <a:rPr lang="en-US" dirty="0" smtClean="0"/>
              <a:t>)</a:t>
            </a:r>
          </a:p>
          <a:p>
            <a:pPr marL="0" indent="0">
              <a:buNone/>
            </a:pPr>
            <a:r>
              <a:rPr lang="en-US" dirty="0" smtClean="0"/>
              <a:t>(</a:t>
            </a:r>
            <a:r>
              <a:rPr lang="en-US" dirty="0"/>
              <a:t>5) </a:t>
            </a:r>
            <a:r>
              <a:rPr lang="en-US" dirty="0" smtClean="0"/>
              <a:t>Chronically immobilized patients</a:t>
            </a:r>
            <a:endParaRPr lang="en-US" dirty="0"/>
          </a:p>
          <a:p>
            <a:pPr marL="0" indent="0">
              <a:buNone/>
            </a:pPr>
            <a:r>
              <a:rPr lang="en-US" dirty="0" smtClean="0"/>
              <a:t>(6</a:t>
            </a:r>
            <a:r>
              <a:rPr lang="en-US" dirty="0"/>
              <a:t>) long-distance </a:t>
            </a:r>
            <a:r>
              <a:rPr lang="en-US" dirty="0" smtClean="0"/>
              <a:t>travelers</a:t>
            </a:r>
          </a:p>
          <a:p>
            <a:pPr marL="0" indent="0">
              <a:buNone/>
            </a:pPr>
            <a:r>
              <a:rPr lang="en-US" dirty="0" smtClean="0"/>
              <a:t>(</a:t>
            </a:r>
            <a:r>
              <a:rPr lang="en-US" dirty="0"/>
              <a:t>7) asymptomatic persons with thrombophilia.</a:t>
            </a:r>
            <a:r>
              <a:rPr lang="en-US" dirty="0" smtClean="0"/>
              <a:t> </a:t>
            </a:r>
            <a:br>
              <a:rPr lang="en-US" dirty="0" smtClean="0"/>
            </a:br>
            <a:endParaRPr lang="en-US" dirty="0"/>
          </a:p>
        </p:txBody>
      </p:sp>
    </p:spTree>
    <p:extLst>
      <p:ext uri="{BB962C8B-B14F-4D97-AF65-F5344CB8AC3E}">
        <p14:creationId xmlns:p14="http://schemas.microsoft.com/office/powerpoint/2010/main" val="3065113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8571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 y="685800"/>
            <a:ext cx="9143999"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107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971800"/>
            <a:ext cx="8229600" cy="3154363"/>
          </a:xfrm>
        </p:spPr>
        <p:txBody>
          <a:bodyPr>
            <a:normAutofit lnSpcReduction="10000"/>
          </a:bodyPr>
          <a:lstStyle/>
          <a:p>
            <a:r>
              <a:rPr lang="en-US" dirty="0" smtClean="0"/>
              <a:t>Score- 5</a:t>
            </a:r>
          </a:p>
          <a:p>
            <a:r>
              <a:rPr lang="en-US" dirty="0" smtClean="0"/>
              <a:t>In patients with cancer- ? stage, duration of CVC</a:t>
            </a:r>
          </a:p>
          <a:p>
            <a:r>
              <a:rPr lang="en-US" dirty="0" smtClean="0"/>
              <a:t>How was asymptomatic thrombophilia diagnosed in the first place?</a:t>
            </a:r>
          </a:p>
          <a:p>
            <a:r>
              <a:rPr lang="en-US" dirty="0" smtClean="0"/>
              <a:t>Comorbidities not mentioned.</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228600"/>
            <a:ext cx="9144000"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0408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3049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3200"/>
            <a:ext cx="8229600" cy="3382963"/>
          </a:xfrm>
        </p:spPr>
        <p:txBody>
          <a:bodyPr>
            <a:normAutofit/>
          </a:bodyPr>
          <a:lstStyle/>
          <a:p>
            <a:r>
              <a:rPr lang="en-US" dirty="0" smtClean="0"/>
              <a:t>Acknowledgements are listed at the end of the article. </a:t>
            </a:r>
          </a:p>
          <a:p>
            <a:r>
              <a:rPr lang="en-US" dirty="0" smtClean="0"/>
              <a:t>However, their role in the guideline development is not mentioned.</a:t>
            </a:r>
          </a:p>
          <a:p>
            <a:r>
              <a:rPr lang="en-US" dirty="0" smtClean="0"/>
              <a:t>Score- 6</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782"/>
            <a:ext cx="9144000" cy="253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7503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86200"/>
            <a:ext cx="8229600" cy="2910861"/>
          </a:xfrm>
        </p:spPr>
        <p:txBody>
          <a:bodyPr>
            <a:normAutofit fontScale="70000" lnSpcReduction="20000"/>
          </a:bodyPr>
          <a:lstStyle/>
          <a:p>
            <a:r>
              <a:rPr lang="en-US" dirty="0" smtClean="0"/>
              <a:t>They used a values-rating exercise: Feeling thermometer from 0 (death) to 100 (full health) for the year in which the event occurred.</a:t>
            </a:r>
          </a:p>
          <a:p>
            <a:r>
              <a:rPr lang="en-US" dirty="0"/>
              <a:t>Median ratings </a:t>
            </a:r>
            <a:r>
              <a:rPr lang="en-US" dirty="0" smtClean="0"/>
              <a:t>- outcomes </a:t>
            </a:r>
            <a:r>
              <a:rPr lang="en-US" dirty="0"/>
              <a:t>of symptomatic DVT, PE, </a:t>
            </a:r>
            <a:r>
              <a:rPr lang="en-US" dirty="0" smtClean="0"/>
              <a:t>catheter thrombosis, </a:t>
            </a:r>
            <a:r>
              <a:rPr lang="en-US" dirty="0" smtClean="0"/>
              <a:t>severe GI bleeding</a:t>
            </a:r>
            <a:r>
              <a:rPr lang="en-US" dirty="0" smtClean="0"/>
              <a:t> </a:t>
            </a:r>
            <a:r>
              <a:rPr lang="en-US" dirty="0"/>
              <a:t>(80, 75, </a:t>
            </a:r>
            <a:r>
              <a:rPr lang="en-US" dirty="0" smtClean="0"/>
              <a:t>80, 75</a:t>
            </a:r>
            <a:r>
              <a:rPr lang="en-US" dirty="0"/>
              <a:t>), </a:t>
            </a:r>
            <a:r>
              <a:rPr lang="en-US" dirty="0" smtClean="0"/>
              <a:t>for </a:t>
            </a:r>
            <a:r>
              <a:rPr lang="en-US" dirty="0"/>
              <a:t>intracranial </a:t>
            </a:r>
            <a:r>
              <a:rPr lang="en-US" dirty="0" smtClean="0"/>
              <a:t>bleeding was </a:t>
            </a:r>
            <a:r>
              <a:rPr lang="en-US" dirty="0"/>
              <a:t>40.</a:t>
            </a:r>
            <a:r>
              <a:rPr lang="en-US" dirty="0" smtClean="0"/>
              <a:t>  </a:t>
            </a:r>
          </a:p>
          <a:p>
            <a:r>
              <a:rPr lang="en-US" dirty="0"/>
              <a:t>1:1 ratio of symptomatic VTE to major extracranial bleeding and 2.5:1 ratio </a:t>
            </a:r>
            <a:r>
              <a:rPr lang="en-US" dirty="0" smtClean="0"/>
              <a:t>of symptomatic </a:t>
            </a:r>
            <a:r>
              <a:rPr lang="en-US" dirty="0"/>
              <a:t>VTE to intracranial bleeding for </a:t>
            </a:r>
            <a:r>
              <a:rPr lang="en-US" dirty="0" smtClean="0"/>
              <a:t>tradeoffs.</a:t>
            </a:r>
          </a:p>
          <a:p>
            <a:r>
              <a:rPr lang="en-US" dirty="0" smtClean="0"/>
              <a:t>Score- 4</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0"/>
            <a:ext cx="9144000"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05075"/>
            <a:ext cx="838200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0706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90800"/>
            <a:ext cx="8229600" cy="3535363"/>
          </a:xfrm>
        </p:spPr>
        <p:txBody>
          <a:bodyPr/>
          <a:lstStyle/>
          <a:p>
            <a:r>
              <a:rPr lang="en-US" dirty="0" smtClean="0"/>
              <a:t>No, there is a disclaimer that says it is only to guide clinical decisions. </a:t>
            </a:r>
          </a:p>
          <a:p>
            <a:r>
              <a:rPr lang="en-US" dirty="0" smtClean="0"/>
              <a:t>Score- 3</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7200"/>
            <a:ext cx="9144001"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5965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0" y="152400"/>
            <a:ext cx="8867914" cy="6268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3791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Literature searches were conducted </a:t>
            </a:r>
          </a:p>
          <a:p>
            <a:r>
              <a:rPr lang="en-US" dirty="0" smtClean="0"/>
              <a:t>Quality of evidence was tested using GRADE</a:t>
            </a:r>
          </a:p>
          <a:p>
            <a:r>
              <a:rPr lang="en-US" dirty="0"/>
              <a:t>The panel considered the balance of </a:t>
            </a:r>
            <a:r>
              <a:rPr lang="en-US" dirty="0" err="1"/>
              <a:t>benefi</a:t>
            </a:r>
            <a:r>
              <a:rPr lang="en-US" dirty="0"/>
              <a:t> </a:t>
            </a:r>
            <a:r>
              <a:rPr lang="en-US" dirty="0" err="1"/>
              <a:t>ts</a:t>
            </a:r>
            <a:r>
              <a:rPr lang="en-US" dirty="0"/>
              <a:t> and harm, patients’ values and </a:t>
            </a:r>
            <a:r>
              <a:rPr lang="en-US" dirty="0" smtClean="0"/>
              <a:t>preferences, and patients</a:t>
            </a:r>
            <a:r>
              <a:rPr lang="en-US" dirty="0"/>
              <a:t>’ context and resources to develop weak or strong recommendations.</a:t>
            </a:r>
            <a:r>
              <a:rPr lang="en-US" dirty="0" smtClean="0"/>
              <a:t> </a:t>
            </a:r>
            <a:br>
              <a:rPr lang="en-US" dirty="0" smtClean="0"/>
            </a:br>
            <a:endParaRPr lang="en-US" dirty="0"/>
          </a:p>
        </p:txBody>
      </p:sp>
    </p:spTree>
    <p:extLst>
      <p:ext uri="{BB962C8B-B14F-4D97-AF65-F5344CB8AC3E}">
        <p14:creationId xmlns:p14="http://schemas.microsoft.com/office/powerpoint/2010/main" val="630048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57400"/>
            <a:ext cx="8229600" cy="4419600"/>
          </a:xfrm>
        </p:spPr>
        <p:txBody>
          <a:bodyPr>
            <a:noAutofit/>
          </a:bodyPr>
          <a:lstStyle/>
          <a:p>
            <a:r>
              <a:rPr lang="en-US" sz="2400" dirty="0" smtClean="0"/>
              <a:t>The name of the database, time period of search, </a:t>
            </a:r>
            <a:r>
              <a:rPr lang="en-US" sz="2400" dirty="0" err="1" smtClean="0"/>
              <a:t>etc</a:t>
            </a:r>
            <a:r>
              <a:rPr lang="en-US" sz="2400" dirty="0" smtClean="0"/>
              <a:t> is not mentioned.</a:t>
            </a:r>
          </a:p>
          <a:p>
            <a:r>
              <a:rPr lang="en-US" sz="2400" dirty="0" smtClean="0"/>
              <a:t>However, in the appendix, all the different types of studies with their PICOT are mentioned. </a:t>
            </a:r>
          </a:p>
          <a:p>
            <a:endParaRPr lang="en-US" sz="2400" dirty="0" smtClean="0"/>
          </a:p>
          <a:p>
            <a:r>
              <a:rPr lang="en-US" sz="2400" dirty="0" smtClean="0"/>
              <a:t>Score- 5</a:t>
            </a:r>
            <a:endParaRPr lang="en-US" sz="2400"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 y="152400"/>
            <a:ext cx="872066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3297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71094"/>
            <a:ext cx="8229600" cy="3955069"/>
          </a:xfrm>
        </p:spPr>
        <p:txBody>
          <a:bodyPr/>
          <a:lstStyle/>
          <a:p>
            <a:r>
              <a:rPr lang="en-US" dirty="0" smtClean="0"/>
              <a:t>Inclusion criteria have been mentioned.</a:t>
            </a:r>
          </a:p>
          <a:p>
            <a:r>
              <a:rPr lang="en-US" dirty="0" smtClean="0"/>
              <a:t>Score- 6</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8763000" cy="1866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87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09800"/>
            <a:ext cx="8229600" cy="3916363"/>
          </a:xfrm>
        </p:spPr>
        <p:txBody>
          <a:bodyPr>
            <a:normAutofit fontScale="92500" lnSpcReduction="20000"/>
          </a:bodyPr>
          <a:lstStyle/>
          <a:p>
            <a:r>
              <a:rPr lang="en-US" dirty="0" smtClean="0"/>
              <a:t>The panelists of the four articles dealing with VTE prevention faced challenges in finding data on absolute treatment effect and developed several possible approaches for estimating the effect of prophylaxis on the incidence of symptomatic VTE events. </a:t>
            </a:r>
          </a:p>
          <a:p>
            <a:r>
              <a:rPr lang="en-US" dirty="0" smtClean="0"/>
              <a:t>However, they have used the GRADE strategy to assess and describe the risk of bias. </a:t>
            </a:r>
          </a:p>
          <a:p>
            <a:r>
              <a:rPr lang="en-US" dirty="0" smtClean="0"/>
              <a:t>Score- 6</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399"/>
            <a:ext cx="8763000" cy="1930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5413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90444"/>
            <a:ext cx="8229600" cy="3935719"/>
          </a:xfrm>
        </p:spPr>
        <p:txBody>
          <a:bodyPr/>
          <a:lstStyle/>
          <a:p>
            <a:r>
              <a:rPr lang="en-US" dirty="0" smtClean="0"/>
              <a:t>The guideline development steps and method of voting system was not mentioned. </a:t>
            </a:r>
          </a:p>
          <a:p>
            <a:r>
              <a:rPr lang="en-US" dirty="0" smtClean="0"/>
              <a:t>Score- 4</a:t>
            </a:r>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599"/>
            <a:ext cx="8839200" cy="1961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5937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14600"/>
            <a:ext cx="8229600" cy="4114800"/>
          </a:xfrm>
        </p:spPr>
        <p:txBody>
          <a:bodyPr>
            <a:normAutofit/>
          </a:bodyPr>
          <a:lstStyle/>
          <a:p>
            <a:r>
              <a:rPr lang="en-US" sz="2800" dirty="0" smtClean="0"/>
              <a:t>Estimation of risk is mentioned</a:t>
            </a:r>
            <a:r>
              <a:rPr lang="en-US" sz="2800" dirty="0"/>
              <a:t> </a:t>
            </a:r>
            <a:r>
              <a:rPr lang="en-US" sz="2800" dirty="0" smtClean="0"/>
              <a:t>under methodology.</a:t>
            </a:r>
          </a:p>
          <a:p>
            <a:r>
              <a:rPr lang="en-US" sz="2800" dirty="0" smtClean="0"/>
              <a:t>Data on benefit vs harm is mentioned in the supplementary material against each study.</a:t>
            </a:r>
          </a:p>
          <a:p>
            <a:r>
              <a:rPr lang="en-US" sz="2800" dirty="0" smtClean="0"/>
              <a:t>Outcomes, balancing trade-offs have been looked at.</a:t>
            </a:r>
          </a:p>
          <a:p>
            <a:r>
              <a:rPr lang="en-US" sz="2800" dirty="0"/>
              <a:t>R</a:t>
            </a:r>
            <a:r>
              <a:rPr lang="en-US" sz="2800" dirty="0" smtClean="0"/>
              <a:t>ecommendations reflecting both beneficial and adverse considerations have been made.</a:t>
            </a:r>
          </a:p>
          <a:p>
            <a:r>
              <a:rPr lang="en-US" sz="2800" dirty="0" smtClean="0"/>
              <a:t>Score- 7</a:t>
            </a:r>
            <a:endParaRPr lang="en-US" sz="28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686800" cy="2073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67349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estimation</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i="1" dirty="0"/>
              <a:t>Baseline Risk in Hospitalized Medical </a:t>
            </a:r>
            <a:r>
              <a:rPr lang="en-US" i="1" dirty="0" smtClean="0"/>
              <a:t>Patients</a:t>
            </a:r>
          </a:p>
          <a:p>
            <a:pPr marL="0" indent="0">
              <a:buNone/>
            </a:pPr>
            <a:r>
              <a:rPr lang="en-US" dirty="0" smtClean="0"/>
              <a:t>Stratified into low and high risk</a:t>
            </a:r>
          </a:p>
          <a:p>
            <a:pPr marL="0" indent="0">
              <a:buNone/>
            </a:pPr>
            <a:r>
              <a:rPr lang="en-US" dirty="0" smtClean="0"/>
              <a:t>RAM used – however, lack </a:t>
            </a:r>
            <a:r>
              <a:rPr lang="en-US" dirty="0"/>
              <a:t>of prospective validation, applicability only to high-risk subgroups, inadequate follow-up time, and excessive </a:t>
            </a:r>
            <a:r>
              <a:rPr lang="en-US" dirty="0" smtClean="0"/>
              <a:t>complexity</a:t>
            </a:r>
            <a:r>
              <a:rPr lang="en-US" dirty="0"/>
              <a:t> </a:t>
            </a:r>
            <a:r>
              <a:rPr lang="en-US" dirty="0" smtClean="0"/>
              <a:t>are the setbacks of most RAM. </a:t>
            </a:r>
            <a:br>
              <a:rPr lang="en-US" dirty="0" smtClean="0"/>
            </a:br>
            <a:r>
              <a:rPr lang="en-US" dirty="0" smtClean="0"/>
              <a:t> </a:t>
            </a:r>
            <a:br>
              <a:rPr lang="en-US" dirty="0" smtClean="0"/>
            </a:b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15636"/>
            <a:ext cx="7620000" cy="5513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092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ppt_x"/>
                                          </p:val>
                                        </p:tav>
                                        <p:tav tm="100000">
                                          <p:val>
                                            <p:strVal val="#ppt_x"/>
                                          </p:val>
                                        </p:tav>
                                      </p:tavLst>
                                    </p:anim>
                                    <p:anim calcmode="lin" valueType="num">
                                      <p:cBhvr additive="base">
                                        <p:cTn id="8"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305800" cy="5592763"/>
          </a:xfrm>
        </p:spPr>
        <p:txBody>
          <a:bodyPr/>
          <a:lstStyle/>
          <a:p>
            <a:pPr marL="0" indent="0">
              <a:buNone/>
            </a:pPr>
            <a:r>
              <a:rPr lang="en-US" i="1" dirty="0"/>
              <a:t>Baseline Risk in Critically Ill Patients:</a:t>
            </a:r>
            <a:r>
              <a:rPr lang="en-US" dirty="0" smtClean="0"/>
              <a:t> </a:t>
            </a:r>
          </a:p>
          <a:p>
            <a:pPr marL="0" indent="0">
              <a:buNone/>
            </a:pPr>
            <a:r>
              <a:rPr lang="en-US" dirty="0" smtClean="0"/>
              <a:t>Indirectly done using data from previous trials to report events, assess relative risk, etc.</a:t>
            </a:r>
            <a:br>
              <a:rPr lang="en-US" dirty="0" smtClean="0"/>
            </a:br>
            <a:endParaRPr lang="en-US" dirty="0"/>
          </a:p>
        </p:txBody>
      </p:sp>
    </p:spTree>
    <p:extLst>
      <p:ext uri="{BB962C8B-B14F-4D97-AF65-F5344CB8AC3E}">
        <p14:creationId xmlns:p14="http://schemas.microsoft.com/office/powerpoint/2010/main" val="31220085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i="1" dirty="0"/>
              <a:t>Risk Factors for </a:t>
            </a:r>
            <a:r>
              <a:rPr lang="en-US" i="1" dirty="0" smtClean="0"/>
              <a:t>Bleeding in </a:t>
            </a:r>
            <a:r>
              <a:rPr lang="en-US" i="1" dirty="0"/>
              <a:t>Hospitalized Medical Patients</a:t>
            </a:r>
            <a:r>
              <a:rPr lang="en-US" dirty="0" smtClean="0"/>
              <a:t> </a:t>
            </a:r>
            <a:br>
              <a:rPr lang="en-US" dirty="0" smtClean="0"/>
            </a:br>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00"/>
            <a:ext cx="9144000" cy="402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66890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3" y="762000"/>
            <a:ext cx="9100457"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88576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 of interest</a:t>
            </a:r>
            <a:endParaRPr lang="en-US" dirty="0"/>
          </a:p>
        </p:txBody>
      </p:sp>
      <p:sp>
        <p:nvSpPr>
          <p:cNvPr id="3" name="Content Placeholder 2"/>
          <p:cNvSpPr>
            <a:spLocks noGrp="1"/>
          </p:cNvSpPr>
          <p:nvPr>
            <p:ph idx="1"/>
          </p:nvPr>
        </p:nvSpPr>
        <p:spPr/>
        <p:txBody>
          <a:bodyPr>
            <a:normAutofit lnSpcReduction="10000"/>
          </a:bodyPr>
          <a:lstStyle/>
          <a:p>
            <a:r>
              <a:rPr lang="en-US" dirty="0" smtClean="0"/>
              <a:t>Symptomatic </a:t>
            </a:r>
            <a:r>
              <a:rPr lang="en-US" dirty="0"/>
              <a:t>DVT, PE, death </a:t>
            </a:r>
            <a:r>
              <a:rPr lang="en-US" dirty="0" smtClean="0"/>
              <a:t>from PE</a:t>
            </a:r>
            <a:r>
              <a:rPr lang="en-US" dirty="0"/>
              <a:t>, major bleeding, </a:t>
            </a:r>
            <a:r>
              <a:rPr lang="en-US" dirty="0" smtClean="0"/>
              <a:t>heparin-induced thrombocytopenia </a:t>
            </a:r>
            <a:r>
              <a:rPr lang="en-US" dirty="0"/>
              <a:t>(HIT</a:t>
            </a:r>
            <a:r>
              <a:rPr lang="en-US" dirty="0" smtClean="0"/>
              <a:t>), and </a:t>
            </a:r>
            <a:r>
              <a:rPr lang="en-US" dirty="0"/>
              <a:t>mechanical </a:t>
            </a:r>
            <a:r>
              <a:rPr lang="en-US" dirty="0" err="1"/>
              <a:t>thromboprophylaxis</a:t>
            </a:r>
            <a:r>
              <a:rPr lang="en-US" dirty="0"/>
              <a:t> </a:t>
            </a:r>
            <a:r>
              <a:rPr lang="en-US" dirty="0" smtClean="0"/>
              <a:t>complications.</a:t>
            </a:r>
          </a:p>
          <a:p>
            <a:r>
              <a:rPr lang="en-US" dirty="0" smtClean="0"/>
              <a:t>For </a:t>
            </a:r>
            <a:r>
              <a:rPr lang="en-US" dirty="0"/>
              <a:t>patients with CVCs, </a:t>
            </a:r>
            <a:r>
              <a:rPr lang="en-US" dirty="0" smtClean="0"/>
              <a:t>catheter failure </a:t>
            </a:r>
            <a:r>
              <a:rPr lang="en-US" dirty="0"/>
              <a:t>as an outcome</a:t>
            </a:r>
            <a:r>
              <a:rPr lang="en-US" dirty="0" smtClean="0"/>
              <a:t> was included.</a:t>
            </a:r>
          </a:p>
          <a:p>
            <a:r>
              <a:rPr lang="en-US" dirty="0" smtClean="0"/>
              <a:t>Also, data on fatal bleeding (IC, GI)</a:t>
            </a:r>
          </a:p>
          <a:p>
            <a:pPr marL="0" indent="0">
              <a:buNone/>
            </a:pPr>
            <a:r>
              <a:rPr lang="en-US" dirty="0" smtClean="0"/>
              <a:t/>
            </a:r>
            <a:br>
              <a:rPr lang="en-US" dirty="0" smtClean="0"/>
            </a:br>
            <a:endParaRPr lang="en-US" dirty="0"/>
          </a:p>
        </p:txBody>
      </p:sp>
    </p:spTree>
    <p:extLst>
      <p:ext uri="{BB962C8B-B14F-4D97-AF65-F5344CB8AC3E}">
        <p14:creationId xmlns:p14="http://schemas.microsoft.com/office/powerpoint/2010/main" val="36239432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14600"/>
            <a:ext cx="8229600" cy="3611563"/>
          </a:xfrm>
        </p:spPr>
        <p:txBody>
          <a:bodyPr/>
          <a:lstStyle/>
          <a:p>
            <a:r>
              <a:rPr lang="en-US" dirty="0" smtClean="0"/>
              <a:t>Evidence summaries are shown in the description below the recommendations.</a:t>
            </a:r>
          </a:p>
          <a:p>
            <a:r>
              <a:rPr lang="en-US" dirty="0" smtClean="0"/>
              <a:t>Score- 7</a:t>
            </a: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763000" cy="2095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1969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0"/>
            <a:ext cx="8229600" cy="3840163"/>
          </a:xfrm>
        </p:spPr>
        <p:txBody>
          <a:bodyPr/>
          <a:lstStyle/>
          <a:p>
            <a:r>
              <a:rPr lang="en-US" dirty="0" smtClean="0"/>
              <a:t>Score- 2</a:t>
            </a:r>
            <a:endParaRPr lang="en-US" dirty="0"/>
          </a:p>
        </p:txBody>
      </p:sp>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458200" cy="1786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6072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10864"/>
            <a:ext cx="8229600" cy="4115299"/>
          </a:xfrm>
        </p:spPr>
        <p:txBody>
          <a:bodyPr/>
          <a:lstStyle/>
          <a:p>
            <a:r>
              <a:rPr lang="en-US" dirty="0" smtClean="0"/>
              <a:t>Score- 1</a:t>
            </a: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534400" cy="1858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2892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8883785"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708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01819"/>
            <a:ext cx="8229600" cy="4024344"/>
          </a:xfrm>
        </p:spPr>
        <p:txBody>
          <a:bodyPr/>
          <a:lstStyle/>
          <a:p>
            <a:r>
              <a:rPr lang="en-US" dirty="0" smtClean="0"/>
              <a:t>Score- 6</a:t>
            </a:r>
          </a:p>
          <a:p>
            <a:r>
              <a:rPr lang="en-US" dirty="0" smtClean="0"/>
              <a:t>The dosage is not clearly mentioned. </a:t>
            </a:r>
          </a:p>
          <a:p>
            <a:r>
              <a:rPr lang="en-US" dirty="0" smtClean="0"/>
              <a:t>? the nature of illness needing </a:t>
            </a:r>
            <a:r>
              <a:rPr lang="en-US" dirty="0" err="1" smtClean="0"/>
              <a:t>hospitalisation</a:t>
            </a:r>
            <a:r>
              <a:rPr lang="en-US" dirty="0" smtClean="0"/>
              <a:t>/ stratifying duration of travel not mentioned.   </a:t>
            </a:r>
            <a:endParaRPr lang="en-US"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610600" cy="1873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43216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438400"/>
            <a:ext cx="8229600" cy="3687763"/>
          </a:xfrm>
        </p:spPr>
        <p:txBody>
          <a:bodyPr/>
          <a:lstStyle/>
          <a:p>
            <a:r>
              <a:rPr lang="en-US" dirty="0" smtClean="0"/>
              <a:t>Score- 7</a:t>
            </a:r>
          </a:p>
          <a:p>
            <a:r>
              <a:rPr lang="en-US" dirty="0" smtClean="0"/>
              <a:t>Different options and the scenario appropriate for these have been mentioned. </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6927"/>
            <a:ext cx="891862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3005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02008"/>
            <a:ext cx="8229600" cy="4124156"/>
          </a:xfrm>
        </p:spPr>
        <p:txBody>
          <a:bodyPr/>
          <a:lstStyle/>
          <a:p>
            <a:r>
              <a:rPr lang="en-US" dirty="0" smtClean="0"/>
              <a:t>Score- 7</a:t>
            </a:r>
            <a:endParaRPr lang="en-US"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610600" cy="1849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112" y="304800"/>
            <a:ext cx="8635777"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18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ppt_x"/>
                                          </p:val>
                                        </p:tav>
                                        <p:tav tm="100000">
                                          <p:val>
                                            <p:strVal val="#ppt_x"/>
                                          </p:val>
                                        </p:tav>
                                      </p:tavLst>
                                    </p:anim>
                                    <p:anim calcmode="lin" valueType="num">
                                      <p:cBhvr additive="base">
                                        <p:cTn id="8" dur="500" fill="hold"/>
                                        <p:tgtEl>
                                          <p:spTgt spid="286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937266"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69316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83230"/>
            <a:ext cx="8229600" cy="4042933"/>
          </a:xfrm>
        </p:spPr>
        <p:txBody>
          <a:bodyPr/>
          <a:lstStyle/>
          <a:p>
            <a:r>
              <a:rPr lang="en-US" dirty="0" smtClean="0"/>
              <a:t>Barrier analysis has not been mentioned clearly. </a:t>
            </a:r>
          </a:p>
          <a:p>
            <a:r>
              <a:rPr lang="en-US" dirty="0" smtClean="0"/>
              <a:t>Score- 3</a:t>
            </a:r>
            <a:endParaRPr lang="en-US"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399"/>
            <a:ext cx="8763000" cy="1930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30426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667000"/>
            <a:ext cx="8229600" cy="3459163"/>
          </a:xfrm>
        </p:spPr>
        <p:txBody>
          <a:bodyPr/>
          <a:lstStyle/>
          <a:p>
            <a:r>
              <a:rPr lang="en-US" dirty="0" smtClean="0"/>
              <a:t>Score- 5</a:t>
            </a:r>
          </a:p>
          <a:p>
            <a:r>
              <a:rPr lang="en-US" dirty="0" smtClean="0"/>
              <a:t>Lessons learned, how to apply this recommendation is not stated clearly. </a:t>
            </a:r>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304800"/>
            <a:ext cx="8382001" cy="2102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06162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438400"/>
            <a:ext cx="8229600" cy="3687763"/>
          </a:xfrm>
        </p:spPr>
        <p:txBody>
          <a:bodyPr/>
          <a:lstStyle/>
          <a:p>
            <a:r>
              <a:rPr lang="en-US" dirty="0" smtClean="0"/>
              <a:t>Score- 5</a:t>
            </a:r>
          </a:p>
          <a:p>
            <a:r>
              <a:rPr lang="en-US" dirty="0" smtClean="0"/>
              <a:t>Cost effectiveness and resource perspectives are mentioned.</a:t>
            </a:r>
            <a:endParaRPr lang="en-US"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
            <a:ext cx="8610600" cy="2136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610600" cy="574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7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500" fill="hold"/>
                                        <p:tgtEl>
                                          <p:spTgt spid="32771"/>
                                        </p:tgtEl>
                                        <p:attrNameLst>
                                          <p:attrName>ppt_x</p:attrName>
                                        </p:attrNameLst>
                                      </p:cBhvr>
                                      <p:tavLst>
                                        <p:tav tm="0">
                                          <p:val>
                                            <p:strVal val="#ppt_x"/>
                                          </p:val>
                                        </p:tav>
                                        <p:tav tm="100000">
                                          <p:val>
                                            <p:strVal val="#ppt_x"/>
                                          </p:val>
                                        </p:tav>
                                      </p:tavLst>
                                    </p:anim>
                                    <p:anim calcmode="lin" valueType="num">
                                      <p:cBhvr additive="base">
                                        <p:cTn id="8" dur="500" fill="hold"/>
                                        <p:tgtEl>
                                          <p:spTgt spid="327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33600"/>
            <a:ext cx="8229600" cy="3992563"/>
          </a:xfrm>
        </p:spPr>
        <p:txBody>
          <a:bodyPr/>
          <a:lstStyle/>
          <a:p>
            <a:r>
              <a:rPr lang="en-US" dirty="0" smtClean="0"/>
              <a:t>Score- 4</a:t>
            </a:r>
          </a:p>
          <a:p>
            <a:endParaRPr lang="en-US" dirty="0" smtClean="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55" y="152400"/>
            <a:ext cx="8534400" cy="1822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75401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291" y="1371600"/>
            <a:ext cx="8382000" cy="2819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64509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438400"/>
            <a:ext cx="8229600" cy="3687763"/>
          </a:xfrm>
        </p:spPr>
        <p:txBody>
          <a:bodyPr/>
          <a:lstStyle/>
          <a:p>
            <a:r>
              <a:rPr lang="en-US" dirty="0" smtClean="0"/>
              <a:t>Score- 7</a:t>
            </a:r>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686800" cy="2071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09" y="3325091"/>
            <a:ext cx="8963891"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46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ppt_x"/>
                                          </p:val>
                                        </p:tav>
                                        <p:tav tm="100000">
                                          <p:val>
                                            <p:strVal val="#ppt_x"/>
                                          </p:val>
                                        </p:tav>
                                      </p:tavLst>
                                    </p:anim>
                                    <p:anim calcmode="lin" valueType="num">
                                      <p:cBhvr additive="base">
                                        <p:cTn id="8" dur="500" fill="hold"/>
                                        <p:tgtEl>
                                          <p:spTgt spid="358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13137"/>
            <a:ext cx="8229600" cy="3913026"/>
          </a:xfrm>
        </p:spPr>
        <p:txBody>
          <a:bodyPr/>
          <a:lstStyle/>
          <a:p>
            <a:r>
              <a:rPr lang="en-US" dirty="0" smtClean="0"/>
              <a:t>Score- 7</a:t>
            </a:r>
            <a:endParaRPr lang="en-US"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686800" cy="2060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371600"/>
            <a:ext cx="6324600" cy="5273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247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ppt_x"/>
                                          </p:val>
                                        </p:tav>
                                        <p:tav tm="100000">
                                          <p:val>
                                            <p:strVal val="#ppt_x"/>
                                          </p:val>
                                        </p:tav>
                                      </p:tavLst>
                                    </p:anim>
                                    <p:anim calcmode="lin" valueType="num">
                                      <p:cBhvr additive="base">
                                        <p:cTn id="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849583"/>
            <a:ext cx="8915400" cy="1941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7447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3763963"/>
          </a:xfrm>
        </p:spPr>
        <p:txBody>
          <a:bodyPr/>
          <a:lstStyle/>
          <a:p>
            <a:r>
              <a:rPr lang="en-US" dirty="0" smtClean="0"/>
              <a:t>Score- 5</a:t>
            </a:r>
            <a:endParaRPr lang="en-US"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17" y="526473"/>
            <a:ext cx="8946647"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26170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971800"/>
            <a:ext cx="8229600" cy="3154363"/>
          </a:xfrm>
        </p:spPr>
        <p:txBody>
          <a:bodyPr/>
          <a:lstStyle/>
          <a:p>
            <a:r>
              <a:rPr lang="en-US" dirty="0" smtClean="0"/>
              <a:t>Yes, with modifications. </a:t>
            </a:r>
            <a:endParaRPr lang="en-US"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30496"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0618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TotalTime>
  <Words>663</Words>
  <Application>Microsoft Office PowerPoint</Application>
  <PresentationFormat>On-screen Show (4:3)</PresentationFormat>
  <Paragraphs>89</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PowerPoint Presentation</vt:lpstr>
      <vt:lpstr>PowerPoint Presentation</vt:lpstr>
      <vt:lpstr>PowerPoint Presentation</vt:lpstr>
      <vt:lpstr>Population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Methods</vt:lpstr>
      <vt:lpstr>PowerPoint Presentation</vt:lpstr>
      <vt:lpstr>PowerPoint Presentation</vt:lpstr>
      <vt:lpstr>PowerPoint Presentation</vt:lpstr>
      <vt:lpstr>PowerPoint Presentation</vt:lpstr>
      <vt:lpstr>PowerPoint Presentation</vt:lpstr>
      <vt:lpstr>Risk estimation</vt:lpstr>
      <vt:lpstr>PowerPoint Presentation</vt:lpstr>
      <vt:lpstr>PowerPoint Presentation</vt:lpstr>
      <vt:lpstr>PowerPoint Presentation</vt:lpstr>
      <vt:lpstr>Outcomes of interest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Rachna</dc:creator>
  <cp:lastModifiedBy>Rachna</cp:lastModifiedBy>
  <cp:revision>126</cp:revision>
  <dcterms:created xsi:type="dcterms:W3CDTF">2018-12-20T03:32:40Z</dcterms:created>
  <dcterms:modified xsi:type="dcterms:W3CDTF">2018-12-20T09:18:51Z</dcterms:modified>
</cp:coreProperties>
</file>