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66" r:id="rId4"/>
    <p:sldId id="268" r:id="rId5"/>
    <p:sldId id="267" r:id="rId6"/>
    <p:sldId id="269" r:id="rId7"/>
    <p:sldId id="272" r:id="rId8"/>
    <p:sldId id="274" r:id="rId9"/>
    <p:sldId id="277" r:id="rId10"/>
    <p:sldId id="257" r:id="rId11"/>
    <p:sldId id="258" r:id="rId12"/>
    <p:sldId id="270" r:id="rId13"/>
    <p:sldId id="259" r:id="rId14"/>
    <p:sldId id="275" r:id="rId15"/>
    <p:sldId id="261" r:id="rId16"/>
    <p:sldId id="260" r:id="rId17"/>
    <p:sldId id="271" r:id="rId18"/>
    <p:sldId id="262" r:id="rId19"/>
    <p:sldId id="263" r:id="rId20"/>
    <p:sldId id="264" r:id="rId21"/>
    <p:sldId id="26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16/02/2019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CRITICAL APPRAISAL OF A QUALITATIVE STUDY</a:t>
            </a:r>
          </a:p>
        </p:txBody>
      </p:sp>
    </p:spTree>
    <p:extLst>
      <p:ext uri="{BB962C8B-B14F-4D97-AF65-F5344CB8AC3E}">
        <p14:creationId xmlns:p14="http://schemas.microsoft.com/office/powerpoint/2010/main" val="85039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876800"/>
            <a:ext cx="3962400" cy="762000"/>
          </a:xfrm>
        </p:spPr>
        <p:txBody>
          <a:bodyPr/>
          <a:lstStyle/>
          <a:p>
            <a:r>
              <a:rPr lang="en-US" dirty="0" err="1"/>
              <a:t>Asha</a:t>
            </a:r>
            <a:r>
              <a:rPr lang="en-US" dirty="0"/>
              <a:t> </a:t>
            </a:r>
            <a:r>
              <a:rPr lang="en-US" dirty="0" err="1"/>
              <a:t>Mathai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7004304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70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Background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About 10% of the adult population in the United </a:t>
            </a:r>
            <a:r>
              <a:rPr lang="en-US" sz="2400" dirty="0" smtClean="0"/>
              <a:t>States suffers </a:t>
            </a:r>
            <a:r>
              <a:rPr lang="en-US" sz="2400" dirty="0"/>
              <a:t>from osteoarthritis (OA) with concomitant </a:t>
            </a:r>
            <a:r>
              <a:rPr lang="en-US" sz="2400" dirty="0" smtClean="0"/>
              <a:t>effects on </a:t>
            </a:r>
            <a:r>
              <a:rPr lang="en-US" sz="2400" dirty="0"/>
              <a:t>quality of life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Standard </a:t>
            </a:r>
            <a:r>
              <a:rPr lang="en-US" sz="2400" dirty="0"/>
              <a:t>treatment for knee OA includes </a:t>
            </a:r>
            <a:r>
              <a:rPr lang="en-US" sz="2400" dirty="0" smtClean="0"/>
              <a:t>pharmacotherapy, joint </a:t>
            </a:r>
            <a:r>
              <a:rPr lang="en-US" sz="2400" dirty="0"/>
              <a:t>injections, physical therapy and </a:t>
            </a:r>
            <a:r>
              <a:rPr lang="en-US" sz="2400" dirty="0" smtClean="0"/>
              <a:t>assistive devices</a:t>
            </a:r>
            <a:r>
              <a:rPr lang="en-US" sz="2400" dirty="0"/>
              <a:t>, exercise, weight management, and joint </a:t>
            </a:r>
            <a:r>
              <a:rPr lang="en-US" sz="2400" dirty="0" smtClean="0"/>
              <a:t>replacement surgery </a:t>
            </a:r>
            <a:r>
              <a:rPr lang="en-US" sz="2400" dirty="0"/>
              <a:t>for end-stage </a:t>
            </a:r>
            <a:r>
              <a:rPr lang="en-US" sz="2400" dirty="0" smtClean="0"/>
              <a:t>disease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/>
              <a:t>Massage is an intervention with a high safety and </a:t>
            </a:r>
            <a:r>
              <a:rPr lang="en-US" sz="2400" dirty="0" smtClean="0"/>
              <a:t>low adverse </a:t>
            </a:r>
            <a:r>
              <a:rPr lang="en-US" sz="2400" dirty="0"/>
              <a:t>event profile when administered by </a:t>
            </a:r>
            <a:r>
              <a:rPr lang="en-US" sz="2400" dirty="0" smtClean="0"/>
              <a:t>trained massage </a:t>
            </a:r>
            <a:r>
              <a:rPr lang="en-US" sz="2400" dirty="0"/>
              <a:t>therapists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Previous studies of </a:t>
            </a:r>
            <a:r>
              <a:rPr lang="en-US" sz="2400" dirty="0"/>
              <a:t>massage as a therapeutic intervention </a:t>
            </a:r>
            <a:r>
              <a:rPr lang="en-US" sz="2400" dirty="0" smtClean="0"/>
              <a:t>for osteoarthritis </a:t>
            </a:r>
            <a:r>
              <a:rPr lang="en-US" sz="2400" dirty="0"/>
              <a:t>of the knee have demonstrated the </a:t>
            </a:r>
            <a:r>
              <a:rPr lang="en-US" sz="2400" dirty="0" smtClean="0"/>
              <a:t>feasibility, safety</a:t>
            </a:r>
            <a:r>
              <a:rPr lang="en-US" sz="2400" dirty="0"/>
              <a:t>, and preliminary efficacy, with </a:t>
            </a:r>
            <a:r>
              <a:rPr lang="en-US" sz="2400" dirty="0" smtClean="0"/>
              <a:t>increased functionality </a:t>
            </a:r>
            <a:r>
              <a:rPr lang="en-US" sz="2400" dirty="0"/>
              <a:t>and decreased pain persisting eight </a:t>
            </a:r>
            <a:r>
              <a:rPr lang="en-US" sz="2400" dirty="0" smtClean="0"/>
              <a:t>weeks following </a:t>
            </a:r>
            <a:r>
              <a:rPr lang="en-US" sz="2400" dirty="0"/>
              <a:t>treatment cessation</a:t>
            </a:r>
          </a:p>
        </p:txBody>
      </p:sp>
    </p:spTree>
    <p:extLst>
      <p:ext uri="{BB962C8B-B14F-4D97-AF65-F5344CB8AC3E}">
        <p14:creationId xmlns:p14="http://schemas.microsoft.com/office/powerpoint/2010/main" val="329537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Hypothesis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articipants </a:t>
            </a:r>
            <a:r>
              <a:rPr lang="en-US" sz="2400" dirty="0"/>
              <a:t>receiving massage would </a:t>
            </a:r>
            <a:r>
              <a:rPr lang="en-US" sz="2400" dirty="0" smtClean="0"/>
              <a:t>experience benefits </a:t>
            </a:r>
            <a:r>
              <a:rPr lang="en-US" sz="2400" dirty="0"/>
              <a:t>such as stress reduction and enhanced </a:t>
            </a:r>
            <a:r>
              <a:rPr lang="en-US" sz="2400" dirty="0" smtClean="0"/>
              <a:t>quality of life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163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METHOD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One-on-one, </a:t>
            </a:r>
            <a:r>
              <a:rPr lang="en-US" sz="2400" dirty="0" err="1"/>
              <a:t>semistructured</a:t>
            </a:r>
            <a:r>
              <a:rPr lang="en-US" sz="2400" dirty="0"/>
              <a:t> </a:t>
            </a:r>
            <a:r>
              <a:rPr lang="en-US" sz="2400" dirty="0" smtClean="0"/>
              <a:t>interviews</a:t>
            </a:r>
          </a:p>
          <a:p>
            <a:pPr marL="36576" indent="0">
              <a:buNone/>
            </a:pPr>
            <a:endParaRPr lang="en-US" sz="2400" dirty="0" smtClean="0"/>
          </a:p>
          <a:p>
            <a:r>
              <a:rPr lang="en-US" sz="2400" dirty="0"/>
              <a:t>Purposive sampling  was used to recruit individuals who participated in the Exploring Massage Benefits for Arthritis of the Knee (EMBARK) study, a randomized clinical trial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3551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P- Patients with osteoarthritis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 – Massage therapy for 8 weeks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O- Benefits such </a:t>
            </a:r>
            <a:r>
              <a:rPr lang="en-US" sz="2400" dirty="0"/>
              <a:t>as stress reduction and enhanced quality </a:t>
            </a:r>
            <a:r>
              <a:rPr lang="en-US" sz="2400" dirty="0" smtClean="0"/>
              <a:t>of life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T- </a:t>
            </a:r>
            <a:r>
              <a:rPr lang="en-US" sz="2400" dirty="0"/>
              <a:t>November 2009 and October 2010.</a:t>
            </a:r>
          </a:p>
        </p:txBody>
      </p:sp>
    </p:spTree>
    <p:extLst>
      <p:ext uri="{BB962C8B-B14F-4D97-AF65-F5344CB8AC3E}">
        <p14:creationId xmlns:p14="http://schemas.microsoft.com/office/powerpoint/2010/main" val="211375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Funding source: </a:t>
            </a:r>
            <a:r>
              <a:rPr lang="en-US" sz="2400" dirty="0" smtClean="0"/>
              <a:t>National </a:t>
            </a:r>
            <a:r>
              <a:rPr lang="en-US" sz="2400" dirty="0"/>
              <a:t>Center for Complementary and </a:t>
            </a:r>
            <a:r>
              <a:rPr lang="en-US" sz="2400" dirty="0" smtClean="0"/>
              <a:t>Integrative Health </a:t>
            </a:r>
            <a:r>
              <a:rPr lang="en-US" sz="2400" dirty="0"/>
              <a:t>(NCCIH) at the National Institutes of Health. </a:t>
            </a:r>
            <a:endParaRPr lang="en-US" sz="2400" dirty="0" smtClean="0"/>
          </a:p>
          <a:p>
            <a:pPr marL="36576" indent="0">
              <a:buNone/>
            </a:pP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sponsors had no role in study </a:t>
            </a:r>
            <a:r>
              <a:rPr lang="en-US" sz="2400" dirty="0" smtClean="0"/>
              <a:t>design, data </a:t>
            </a:r>
            <a:r>
              <a:rPr lang="en-US" sz="2400" dirty="0"/>
              <a:t>collection and analysis, decision to publish, </a:t>
            </a:r>
            <a:r>
              <a:rPr lang="en-US" sz="2400" dirty="0" smtClean="0"/>
              <a:t>or preparation </a:t>
            </a:r>
            <a:r>
              <a:rPr lang="en-US" sz="2400" dirty="0"/>
              <a:t>of the manuscript.</a:t>
            </a:r>
          </a:p>
        </p:txBody>
      </p:sp>
    </p:spTree>
    <p:extLst>
      <p:ext uri="{BB962C8B-B14F-4D97-AF65-F5344CB8AC3E}">
        <p14:creationId xmlns:p14="http://schemas.microsoft.com/office/powerpoint/2010/main" val="427591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7467600" cy="6324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INCLUSION CRITERIA</a:t>
            </a:r>
          </a:p>
          <a:p>
            <a:pPr marL="36576" indent="0">
              <a:buNone/>
            </a:pPr>
            <a:endParaRPr lang="en-US" dirty="0" smtClean="0"/>
          </a:p>
          <a:p>
            <a:r>
              <a:rPr lang="en-US" sz="2800" dirty="0" smtClean="0"/>
              <a:t>Patients with osteoarthritis</a:t>
            </a:r>
          </a:p>
          <a:p>
            <a:pPr marL="36576" indent="0">
              <a:buNone/>
            </a:pPr>
            <a:endParaRPr lang="en-US" sz="2800" dirty="0" smtClean="0"/>
          </a:p>
          <a:p>
            <a:r>
              <a:rPr lang="en-US" sz="2800" dirty="0" smtClean="0"/>
              <a:t>Relatively </a:t>
            </a:r>
            <a:r>
              <a:rPr lang="en-US" sz="2800" dirty="0"/>
              <a:t>independent, ambulatory </a:t>
            </a:r>
            <a:endParaRPr lang="en-US" sz="2800" dirty="0" smtClean="0"/>
          </a:p>
          <a:p>
            <a:pPr marL="36576" indent="0">
              <a:buNone/>
            </a:pP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dherent </a:t>
            </a:r>
            <a:r>
              <a:rPr lang="en-US" sz="2800" dirty="0"/>
              <a:t>to the intervention and study procedures </a:t>
            </a:r>
            <a:endParaRPr lang="en-US" sz="2800" dirty="0" smtClean="0"/>
          </a:p>
          <a:p>
            <a:pPr marL="36576" indent="0">
              <a:buNone/>
            </a:pPr>
            <a:endParaRPr lang="en-US" sz="2800" dirty="0" smtClean="0"/>
          </a:p>
          <a:p>
            <a:r>
              <a:rPr lang="en-US" sz="2800" dirty="0" smtClean="0"/>
              <a:t>Who were open </a:t>
            </a:r>
            <a:r>
              <a:rPr lang="en-US" sz="2800" dirty="0"/>
              <a:t>to sharing their thoughts and feelings about their experiences in a brief interview</a:t>
            </a:r>
            <a:r>
              <a:rPr lang="en-US" sz="2800" dirty="0" smtClean="0"/>
              <a:t>.</a:t>
            </a:r>
          </a:p>
          <a:p>
            <a:pPr marL="36576" indent="0">
              <a:buNone/>
            </a:pPr>
            <a:endParaRPr lang="en-US" sz="2800" dirty="0" smtClean="0"/>
          </a:p>
          <a:p>
            <a:r>
              <a:rPr lang="en-US" sz="2800" dirty="0" smtClean="0"/>
              <a:t>Individuals </a:t>
            </a:r>
            <a:r>
              <a:rPr lang="en-US" sz="2800" dirty="0"/>
              <a:t>who participated in the Exploring Massage Benefits for Arthritis of the Knee (EMBARK) study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9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>
                <a:solidFill>
                  <a:srgbClr val="FFFF00"/>
                </a:solidFill>
              </a:rPr>
              <a:t>Validity Criteria </a:t>
            </a:r>
            <a:r>
              <a:rPr lang="en-US" dirty="0">
                <a:solidFill>
                  <a:srgbClr val="FFFF00"/>
                </a:solidFill>
              </a:rPr>
              <a:t>	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37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000" b="1" dirty="0" smtClean="0">
                <a:solidFill>
                  <a:srgbClr val="FFFF00"/>
                </a:solidFill>
              </a:rPr>
              <a:t>Was </a:t>
            </a:r>
            <a:r>
              <a:rPr lang="en-US" sz="4000" b="1" dirty="0">
                <a:solidFill>
                  <a:srgbClr val="FFFF00"/>
                </a:solidFill>
              </a:rPr>
              <a:t>the choice of participants explicit and comprehensive? 	</a:t>
            </a:r>
            <a:r>
              <a:rPr lang="en-US" b="1" dirty="0">
                <a:solidFill>
                  <a:srgbClr val="FFFF00"/>
                </a:solidFill>
              </a:rPr>
              <a:t/>
            </a:r>
            <a:br>
              <a:rPr lang="en-US" b="1" dirty="0">
                <a:solidFill>
                  <a:srgbClr val="FFFF00"/>
                </a:solidFill>
              </a:rPr>
            </a:b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2  </a:t>
            </a:r>
            <a:r>
              <a:rPr lang="en-US" dirty="0"/>
              <a:t>community hospitals affiliated with </a:t>
            </a:r>
            <a:r>
              <a:rPr lang="en-US" dirty="0" smtClean="0"/>
              <a:t>academic health </a:t>
            </a:r>
            <a:r>
              <a:rPr lang="en-US" dirty="0"/>
              <a:t>centers in Connecticut and New Jersey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Patients - Eighteen </a:t>
            </a:r>
            <a:r>
              <a:rPr lang="en-US" dirty="0"/>
              <a:t>adults who previously </a:t>
            </a:r>
            <a:r>
              <a:rPr lang="en-US" dirty="0" smtClean="0"/>
              <a:t>participated in </a:t>
            </a:r>
            <a:r>
              <a:rPr lang="en-US" dirty="0"/>
              <a:t>a dose-finding clinical trial of </a:t>
            </a:r>
            <a:r>
              <a:rPr lang="en-US" dirty="0" smtClean="0"/>
              <a:t>massage therapy </a:t>
            </a:r>
            <a:r>
              <a:rPr lang="en-US" dirty="0"/>
              <a:t>for osteoarthritis of the knee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IN" dirty="0"/>
              <a:t>Only those who volunteered to take part were included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267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768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000" b="1" dirty="0" smtClean="0">
                <a:solidFill>
                  <a:srgbClr val="FFFF00"/>
                </a:solidFill>
              </a:rPr>
              <a:t>Was </a:t>
            </a:r>
            <a:r>
              <a:rPr lang="en-US" sz="4000" b="1" dirty="0">
                <a:solidFill>
                  <a:srgbClr val="FFFF00"/>
                </a:solidFill>
              </a:rPr>
              <a:t>data collection sufficiently comprehensive and detailed?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Data collection was done from November </a:t>
            </a:r>
            <a:r>
              <a:rPr lang="en-US" dirty="0"/>
              <a:t>2009 and October 2010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Obtained from the previous </a:t>
            </a:r>
            <a:r>
              <a:rPr lang="en-US" dirty="0" err="1" smtClean="0"/>
              <a:t>randomised</a:t>
            </a:r>
            <a:r>
              <a:rPr lang="en-US" dirty="0" smtClean="0"/>
              <a:t> trial</a:t>
            </a:r>
          </a:p>
          <a:p>
            <a:pPr marL="36576" indent="0">
              <a:buNone/>
            </a:pP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interview guide was created based on prior studies of Hsu et al. </a:t>
            </a:r>
            <a:endParaRPr lang="en-US" dirty="0" smtClean="0"/>
          </a:p>
          <a:p>
            <a:pPr marL="36576" indent="0">
              <a:buNone/>
            </a:pPr>
            <a:endParaRPr lang="en-US" dirty="0"/>
          </a:p>
          <a:p>
            <a:r>
              <a:rPr lang="en-US" dirty="0"/>
              <a:t>Participants were queried on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re- </a:t>
            </a:r>
            <a:r>
              <a:rPr lang="en-US" dirty="0"/>
              <a:t>and post intervention experiences and perceptions of massage and </a:t>
            </a:r>
            <a:r>
              <a:rPr lang="en-US" dirty="0" smtClean="0"/>
              <a:t>osteoarthritis 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lifestyle changes made as a result of receiving the massage intervention in the dose-finding </a:t>
            </a:r>
            <a:r>
              <a:rPr lang="en-US" dirty="0" smtClean="0"/>
              <a:t>study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36576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24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467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One-on-one, </a:t>
            </a:r>
            <a:r>
              <a:rPr lang="en-US" sz="2400" dirty="0" err="1"/>
              <a:t>semistructured</a:t>
            </a:r>
            <a:r>
              <a:rPr lang="en-US" sz="2400" dirty="0"/>
              <a:t> interviews were conducted by three investigators  either in person or over the telephone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Interviews occurred at a single session, and detailed notes were taken by the investigators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8382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701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"/>
            <a:ext cx="8534400" cy="908304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sz="3600" b="1" dirty="0">
                <a:solidFill>
                  <a:srgbClr val="FFFF00"/>
                </a:solidFill>
              </a:rPr>
              <a:t>Were the data analyzed appropriately and the findings corroborated adequately? </a:t>
            </a:r>
            <a:r>
              <a:rPr lang="en-US" sz="3100" dirty="0"/>
              <a:t>	</a:t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57800"/>
          </a:xfrm>
        </p:spPr>
        <p:txBody>
          <a:bodyPr>
            <a:noAutofit/>
          </a:bodyPr>
          <a:lstStyle/>
          <a:p>
            <a:endParaRPr lang="en-US" sz="2300" dirty="0" smtClean="0"/>
          </a:p>
          <a:p>
            <a:endParaRPr lang="en-US" sz="2300" dirty="0" smtClean="0"/>
          </a:p>
          <a:p>
            <a:r>
              <a:rPr lang="en-US" sz="2300" dirty="0" smtClean="0"/>
              <a:t>Transcripts </a:t>
            </a:r>
            <a:r>
              <a:rPr lang="en-US" sz="2300" dirty="0"/>
              <a:t>were analyzed using standard methods </a:t>
            </a:r>
            <a:r>
              <a:rPr lang="en-US" sz="2300" dirty="0" smtClean="0"/>
              <a:t>of content </a:t>
            </a:r>
            <a:r>
              <a:rPr lang="en-US" sz="2300" dirty="0"/>
              <a:t>analysis </a:t>
            </a:r>
            <a:endParaRPr lang="en-US" sz="2300" dirty="0" smtClean="0"/>
          </a:p>
          <a:p>
            <a:pPr marL="36576" indent="0">
              <a:buNone/>
            </a:pPr>
            <a:endParaRPr lang="en-US" sz="2300" dirty="0"/>
          </a:p>
          <a:p>
            <a:r>
              <a:rPr lang="en-US" sz="2300" dirty="0" smtClean="0"/>
              <a:t>After </a:t>
            </a:r>
            <a:r>
              <a:rPr lang="en-US" sz="2300" dirty="0"/>
              <a:t>completing the </a:t>
            </a:r>
            <a:r>
              <a:rPr lang="en-US" sz="2300" dirty="0" smtClean="0"/>
              <a:t>interviews, transcripts </a:t>
            </a:r>
            <a:r>
              <a:rPr lang="en-US" sz="2300" dirty="0"/>
              <a:t>were read by two investigators </a:t>
            </a:r>
            <a:endParaRPr lang="en-US" sz="2300" dirty="0" smtClean="0"/>
          </a:p>
          <a:p>
            <a:pPr marL="36576" indent="0">
              <a:buNone/>
            </a:pPr>
            <a:endParaRPr lang="en-US" sz="2300" dirty="0" smtClean="0"/>
          </a:p>
          <a:p>
            <a:r>
              <a:rPr lang="en-US" sz="2300" dirty="0" smtClean="0"/>
              <a:t>Findings were </a:t>
            </a:r>
            <a:r>
              <a:rPr lang="en-US" sz="2300" dirty="0"/>
              <a:t>categorized as potential </a:t>
            </a:r>
            <a:r>
              <a:rPr lang="en-US" sz="2300" dirty="0" smtClean="0"/>
              <a:t>themes </a:t>
            </a:r>
          </a:p>
          <a:p>
            <a:pPr marL="36576" indent="0">
              <a:buNone/>
            </a:pPr>
            <a:endParaRPr lang="en-US" sz="2300" dirty="0"/>
          </a:p>
          <a:p>
            <a:r>
              <a:rPr lang="en-US" sz="2300" dirty="0" smtClean="0"/>
              <a:t>Quantitative data was analyzed using SAS software (Version 9.1, SAS Institute, Cary, NC, USA). </a:t>
            </a:r>
          </a:p>
          <a:p>
            <a:pPr marL="36576" indent="0">
              <a:buNone/>
            </a:pP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3032723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534400" cy="6324600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Linear mixed model regression determine between-group changes in all outcome measures and changes in domain-specific (i.e., pain, stiffness, and functionality) quantitative </a:t>
            </a:r>
            <a:r>
              <a:rPr lang="en-US" sz="2600" dirty="0" smtClean="0"/>
              <a:t>measures</a:t>
            </a:r>
          </a:p>
          <a:p>
            <a:pPr marL="36576" indent="0">
              <a:buNone/>
            </a:pPr>
            <a:endParaRPr lang="en-US" sz="2600" dirty="0"/>
          </a:p>
          <a:p>
            <a:r>
              <a:rPr lang="en-US" sz="2600" dirty="0" smtClean="0"/>
              <a:t>Two-tailed </a:t>
            </a:r>
            <a:r>
              <a:rPr lang="en-US" sz="2600" dirty="0"/>
              <a:t>alpha  of less than 0.05 was considered statistically significant</a:t>
            </a:r>
            <a:r>
              <a:rPr lang="en-US" sz="2600" dirty="0" smtClean="0"/>
              <a:t>.</a:t>
            </a:r>
          </a:p>
          <a:p>
            <a:pPr marL="36576" indent="0">
              <a:buNone/>
            </a:pPr>
            <a:endParaRPr lang="en-US" sz="2600" dirty="0"/>
          </a:p>
          <a:p>
            <a:r>
              <a:rPr lang="en-US" sz="2600" dirty="0"/>
              <a:t>Multiple comparison test was used to determine whether means differ significantly across treatment groups</a:t>
            </a:r>
            <a:r>
              <a:rPr lang="en-US" sz="2600" dirty="0" smtClean="0"/>
              <a:t>.</a:t>
            </a:r>
          </a:p>
          <a:p>
            <a:pPr marL="36576" indent="0">
              <a:buNone/>
            </a:pPr>
            <a:endParaRPr lang="en-US" sz="2600" dirty="0"/>
          </a:p>
          <a:p>
            <a:r>
              <a:rPr lang="en-US" sz="2600" dirty="0"/>
              <a:t>Between-method triangulation </a:t>
            </a:r>
            <a:r>
              <a:rPr lang="en-US" sz="2600" dirty="0" smtClean="0"/>
              <a:t>of </a:t>
            </a:r>
            <a:r>
              <a:rPr lang="en-US" sz="2600" dirty="0"/>
              <a:t>quantitative </a:t>
            </a:r>
            <a:r>
              <a:rPr lang="en-US" sz="2600" dirty="0" smtClean="0"/>
              <a:t>outcomes from </a:t>
            </a:r>
            <a:r>
              <a:rPr lang="en-US" sz="2600" dirty="0"/>
              <a:t>the clinical trial </a:t>
            </a:r>
            <a:r>
              <a:rPr lang="en-US" sz="2600" dirty="0" smtClean="0"/>
              <a:t>and Participants</a:t>
            </a:r>
            <a:r>
              <a:rPr lang="en-US" sz="2600" dirty="0"/>
              <a:t>’ statements of their attitudes, feelings, and experiences was chosen to establish external validity of  qualitative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894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9718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>
                <a:solidFill>
                  <a:srgbClr val="FFFF00"/>
                </a:solidFill>
              </a:rPr>
              <a:t>Study Results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62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rgbClr val="FFFF00"/>
                </a:solidFill>
              </a:rPr>
              <a:t>What </a:t>
            </a:r>
            <a:r>
              <a:rPr lang="en-US" b="1" dirty="0">
                <a:solidFill>
                  <a:srgbClr val="FFFF00"/>
                </a:solidFill>
              </a:rPr>
              <a:t>are the results of the study? 	</a:t>
            </a:r>
            <a:br>
              <a:rPr lang="en-US" b="1" dirty="0">
                <a:solidFill>
                  <a:srgbClr val="FFFF00"/>
                </a:solidFill>
              </a:rPr>
            </a:b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Three </a:t>
            </a:r>
            <a:r>
              <a:rPr lang="en-US" sz="2400" dirty="0"/>
              <a:t>salient themes emerged from </a:t>
            </a:r>
            <a:r>
              <a:rPr lang="en-US" sz="2400" dirty="0" smtClean="0"/>
              <a:t>analysis</a:t>
            </a:r>
            <a:r>
              <a:rPr lang="en-US" sz="2400" dirty="0"/>
              <a:t>.</a:t>
            </a:r>
          </a:p>
          <a:p>
            <a:r>
              <a:rPr lang="en-US" sz="2400" dirty="0" smtClean="0"/>
              <a:t>1</a:t>
            </a:r>
            <a:r>
              <a:rPr lang="en-US" sz="2400" dirty="0"/>
              <a:t>) relaxation </a:t>
            </a:r>
            <a:r>
              <a:rPr lang="en-US" sz="2400" dirty="0" smtClean="0"/>
              <a:t>effects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2) </a:t>
            </a:r>
            <a:r>
              <a:rPr lang="en-US" sz="2400" dirty="0" smtClean="0"/>
              <a:t>improved quality </a:t>
            </a:r>
            <a:r>
              <a:rPr lang="en-US" sz="2400" dirty="0"/>
              <a:t>of life associated with receiving massage therapy,</a:t>
            </a:r>
          </a:p>
          <a:p>
            <a:r>
              <a:rPr lang="en-US" sz="2400" dirty="0" smtClean="0"/>
              <a:t>3</a:t>
            </a:r>
            <a:r>
              <a:rPr lang="en-US" sz="2400" dirty="0"/>
              <a:t>) the accessibility of massage therapy </a:t>
            </a:r>
            <a:r>
              <a:rPr lang="en-US" sz="2400" dirty="0" smtClean="0"/>
              <a:t>in treating </a:t>
            </a:r>
            <a:r>
              <a:rPr lang="en-US" sz="2400" dirty="0"/>
              <a:t>osteoarthritis</a:t>
            </a:r>
          </a:p>
        </p:txBody>
      </p:sp>
    </p:spTree>
    <p:extLst>
      <p:ext uri="{BB962C8B-B14F-4D97-AF65-F5344CB8AC3E}">
        <p14:creationId xmlns:p14="http://schemas.microsoft.com/office/powerpoint/2010/main" val="2498366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458200" cy="655320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Theme 1:</a:t>
            </a:r>
            <a:r>
              <a:rPr lang="en-US" dirty="0"/>
              <a:t> Relaxation Effects Associated </a:t>
            </a:r>
            <a:r>
              <a:rPr lang="en-US" dirty="0" smtClean="0"/>
              <a:t>with Massage Therapy</a:t>
            </a:r>
          </a:p>
          <a:p>
            <a:pPr marL="36576" indent="0">
              <a:buNone/>
            </a:pPr>
            <a:endParaRPr lang="en-US" dirty="0"/>
          </a:p>
          <a:p>
            <a:r>
              <a:rPr lang="en-US" dirty="0" smtClean="0"/>
              <a:t>(</a:t>
            </a:r>
            <a:r>
              <a:rPr lang="en-US" dirty="0"/>
              <a:t>44%) study participants stated that they felt </a:t>
            </a:r>
            <a:r>
              <a:rPr lang="en-US" dirty="0" smtClean="0"/>
              <a:t>the massage </a:t>
            </a:r>
            <a:r>
              <a:rPr lang="en-US" dirty="0"/>
              <a:t>intervention was relaxing.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olidFill>
                  <a:srgbClr val="FFFF00"/>
                </a:solidFill>
              </a:rPr>
              <a:t>Theme 2: </a:t>
            </a:r>
            <a:r>
              <a:rPr lang="en-US" dirty="0"/>
              <a:t>Improved Quality of Life with </a:t>
            </a:r>
            <a:r>
              <a:rPr lang="en-US" dirty="0" smtClean="0"/>
              <a:t>Massage</a:t>
            </a:r>
          </a:p>
          <a:p>
            <a:pPr marL="36576" indent="0">
              <a:buNone/>
            </a:pPr>
            <a:endParaRPr lang="en-US" dirty="0"/>
          </a:p>
          <a:p>
            <a:r>
              <a:rPr lang="en-US" dirty="0" smtClean="0"/>
              <a:t>(</a:t>
            </a:r>
            <a:r>
              <a:rPr lang="en-US" dirty="0"/>
              <a:t>44%) participants noted improved mood, mental </a:t>
            </a:r>
            <a:r>
              <a:rPr lang="en-US" dirty="0" smtClean="0"/>
              <a:t>and emotional </a:t>
            </a:r>
            <a:r>
              <a:rPr lang="en-US" dirty="0"/>
              <a:t>status, outlook on life, and overall well-being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solidFill>
                  <a:srgbClr val="FFFF00"/>
                </a:solidFill>
              </a:rPr>
              <a:t>Theme 3:</a:t>
            </a:r>
            <a:r>
              <a:rPr lang="en-US" dirty="0"/>
              <a:t> The Accessibility of Massage as </a:t>
            </a:r>
            <a:r>
              <a:rPr lang="en-US" dirty="0" smtClean="0"/>
              <a:t>a Treatment </a:t>
            </a:r>
            <a:r>
              <a:rPr lang="en-US" dirty="0"/>
              <a:t>for </a:t>
            </a:r>
            <a:r>
              <a:rPr lang="en-US" dirty="0" smtClean="0"/>
              <a:t>Osteoarthritis</a:t>
            </a:r>
          </a:p>
          <a:p>
            <a:pPr marL="36576" indent="0">
              <a:buNone/>
            </a:pPr>
            <a:endParaRPr lang="en-US" dirty="0" smtClean="0"/>
          </a:p>
          <a:p>
            <a:r>
              <a:rPr lang="en-US" dirty="0"/>
              <a:t>A number of participants explained that they found </a:t>
            </a:r>
            <a:r>
              <a:rPr lang="en-US" dirty="0" smtClean="0"/>
              <a:t>benefit from </a:t>
            </a:r>
            <a:r>
              <a:rPr lang="en-US" dirty="0"/>
              <a:t>massage </a:t>
            </a:r>
            <a:r>
              <a:rPr lang="en-US" dirty="0" smtClean="0"/>
              <a:t>therapy, </a:t>
            </a:r>
            <a:r>
              <a:rPr lang="en-US" dirty="0"/>
              <a:t>but expressed regret that insurance </a:t>
            </a:r>
            <a:r>
              <a:rPr lang="en-US" dirty="0" smtClean="0"/>
              <a:t>coverage for </a:t>
            </a:r>
            <a:r>
              <a:rPr lang="en-US" dirty="0"/>
              <a:t>massage is currently </a:t>
            </a:r>
            <a:r>
              <a:rPr lang="en-US" dirty="0" smtClean="0"/>
              <a:t>unavailable</a:t>
            </a:r>
          </a:p>
          <a:p>
            <a:pPr marL="36576" indent="0">
              <a:buNone/>
            </a:pPr>
            <a:endParaRPr lang="en-US" dirty="0" smtClean="0"/>
          </a:p>
          <a:p>
            <a:r>
              <a:rPr lang="en-US" dirty="0"/>
              <a:t>Of the 10 participants </a:t>
            </a:r>
            <a:r>
              <a:rPr lang="en-US" dirty="0" smtClean="0"/>
              <a:t>who were </a:t>
            </a:r>
            <a:r>
              <a:rPr lang="en-US" dirty="0"/>
              <a:t>asked if massage would be utilized if covered </a:t>
            </a:r>
            <a:r>
              <a:rPr lang="en-US" dirty="0" smtClean="0"/>
              <a:t>by their </a:t>
            </a:r>
            <a:r>
              <a:rPr lang="en-US" dirty="0"/>
              <a:t>insurance plans, all replied in the affirmative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0523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718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>
                <a:solidFill>
                  <a:srgbClr val="FFFF00"/>
                </a:solidFill>
              </a:rPr>
              <a:t>Applicability to Patient Care 	</a:t>
            </a:r>
            <a:br>
              <a:rPr lang="en-US" b="1" dirty="0">
                <a:solidFill>
                  <a:srgbClr val="FFFF00"/>
                </a:solidFill>
              </a:rPr>
            </a:b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5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rgbClr val="FFFF00"/>
                </a:solidFill>
              </a:rPr>
              <a:t>Does </a:t>
            </a:r>
            <a:r>
              <a:rPr lang="en-US" b="1" dirty="0">
                <a:solidFill>
                  <a:srgbClr val="FFFF00"/>
                </a:solidFill>
              </a:rPr>
              <a:t>the study offer helpful theoretical conclusions?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Participant </a:t>
            </a:r>
            <a:r>
              <a:rPr lang="en-US" sz="2400" dirty="0"/>
              <a:t>responses </a:t>
            </a:r>
            <a:r>
              <a:rPr lang="en-US" sz="2400" dirty="0" smtClean="0"/>
              <a:t>noted  an </a:t>
            </a:r>
            <a:r>
              <a:rPr lang="en-US" sz="2400" dirty="0"/>
              <a:t>improved ability to perform </a:t>
            </a:r>
            <a:r>
              <a:rPr lang="en-US" sz="2400" dirty="0" smtClean="0"/>
              <a:t>activities of </a:t>
            </a:r>
            <a:r>
              <a:rPr lang="en-US" sz="2400" dirty="0"/>
              <a:t>daily living after </a:t>
            </a:r>
            <a:r>
              <a:rPr lang="en-US" sz="2400" dirty="0" smtClean="0"/>
              <a:t>massage </a:t>
            </a:r>
            <a:r>
              <a:rPr lang="en-US" sz="2400" dirty="0"/>
              <a:t>therapy</a:t>
            </a:r>
          </a:p>
        </p:txBody>
      </p:sp>
    </p:spTree>
    <p:extLst>
      <p:ext uri="{BB962C8B-B14F-4D97-AF65-F5344CB8AC3E}">
        <p14:creationId xmlns:p14="http://schemas.microsoft.com/office/powerpoint/2010/main" val="2270821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000" b="1" dirty="0" smtClean="0">
                <a:solidFill>
                  <a:srgbClr val="FFFF00"/>
                </a:solidFill>
              </a:rPr>
              <a:t>Does </a:t>
            </a:r>
            <a:r>
              <a:rPr lang="en-US" sz="4000" b="1" dirty="0">
                <a:solidFill>
                  <a:srgbClr val="FFFF00"/>
                </a:solidFill>
              </a:rPr>
              <a:t>the study help me understand the context of my practice?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IN" dirty="0"/>
          </a:p>
          <a:p>
            <a:pPr marL="36576" indent="0">
              <a:buNone/>
            </a:pPr>
            <a:endParaRPr lang="en-IN" sz="2400" dirty="0" smtClean="0"/>
          </a:p>
          <a:p>
            <a:pPr marL="36576" indent="0">
              <a:buNone/>
            </a:pPr>
            <a:r>
              <a:rPr lang="en-IN" sz="2400" dirty="0" smtClean="0"/>
              <a:t>To some extent </a:t>
            </a:r>
            <a:endParaRPr lang="en-IN" sz="24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637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3600" b="1" dirty="0" smtClean="0">
                <a:solidFill>
                  <a:srgbClr val="FFFF00"/>
                </a:solidFill>
              </a:rPr>
              <a:t>Does </a:t>
            </a:r>
            <a:r>
              <a:rPr lang="en-US" sz="3600" b="1" dirty="0">
                <a:solidFill>
                  <a:srgbClr val="FFFF00"/>
                </a:solidFill>
              </a:rPr>
              <a:t>this study help me understand my relationships with patients and their families? </a:t>
            </a: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1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>
                <a:solidFill>
                  <a:srgbClr val="FFFF00"/>
                </a:solidFill>
              </a:rPr>
              <a:t>Is this study results applicable in my setting</a:t>
            </a:r>
            <a:r>
              <a:rPr lang="en-IN" sz="3600" b="1" dirty="0" smtClean="0">
                <a:solidFill>
                  <a:srgbClr val="FFFF00"/>
                </a:solidFill>
              </a:rPr>
              <a:t>?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Small </a:t>
            </a:r>
            <a:r>
              <a:rPr lang="en-US" sz="2400" dirty="0"/>
              <a:t>sample size</a:t>
            </a:r>
          </a:p>
          <a:p>
            <a:r>
              <a:rPr lang="en-US" sz="2400" dirty="0"/>
              <a:t>No </a:t>
            </a:r>
            <a:r>
              <a:rPr lang="en-US" sz="2400" dirty="0" err="1"/>
              <a:t>randomisation</a:t>
            </a:r>
            <a:r>
              <a:rPr lang="en-US" sz="2400" dirty="0"/>
              <a:t> or blinding</a:t>
            </a:r>
          </a:p>
          <a:p>
            <a:r>
              <a:rPr lang="en-US" sz="2400" dirty="0"/>
              <a:t>Selection bias</a:t>
            </a:r>
          </a:p>
          <a:p>
            <a:r>
              <a:rPr lang="en-US" sz="2400" dirty="0" err="1"/>
              <a:t>Qualy</a:t>
            </a:r>
            <a:r>
              <a:rPr lang="en-US" sz="2400" dirty="0"/>
              <a:t> </a:t>
            </a:r>
          </a:p>
          <a:p>
            <a:r>
              <a:rPr lang="en-US" sz="2400" dirty="0"/>
              <a:t>Cost analysis</a:t>
            </a:r>
          </a:p>
          <a:p>
            <a:r>
              <a:rPr lang="en-US" sz="2400" dirty="0"/>
              <a:t>Different race </a:t>
            </a:r>
          </a:p>
          <a:p>
            <a:pPr marL="3657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20778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743</Words>
  <Application>Microsoft Office PowerPoint</Application>
  <PresentationFormat>On-screen Show (4:3)</PresentationFormat>
  <Paragraphs>118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Technic</vt:lpstr>
      <vt:lpstr>CRITICAL APPRAISAL OF A QUALITATIVE STUDY</vt:lpstr>
      <vt:lpstr>PowerPoint Presentation</vt:lpstr>
      <vt:lpstr>Background</vt:lpstr>
      <vt:lpstr>Hypothesis </vt:lpstr>
      <vt:lpstr>METHOD</vt:lpstr>
      <vt:lpstr>PowerPoint Presentation</vt:lpstr>
      <vt:lpstr>PowerPoint Presentation</vt:lpstr>
      <vt:lpstr>PowerPoint Presentation</vt:lpstr>
      <vt:lpstr>  Validity Criteria   </vt:lpstr>
      <vt:lpstr> Was the choice of participants explicit and comprehensive?   </vt:lpstr>
      <vt:lpstr> Was data collection sufficiently comprehensive and detailed?    </vt:lpstr>
      <vt:lpstr>PowerPoint Presentation</vt:lpstr>
      <vt:lpstr>  Were the data analyzed appropriately and the findings corroborated adequately?   </vt:lpstr>
      <vt:lpstr>PowerPoint Presentation</vt:lpstr>
      <vt:lpstr>  Study Results   </vt:lpstr>
      <vt:lpstr> What are the results of the study?   </vt:lpstr>
      <vt:lpstr>PowerPoint Presentation</vt:lpstr>
      <vt:lpstr>  Applicability to Patient Care   </vt:lpstr>
      <vt:lpstr> Does the study offer helpful theoretical conclusions?   </vt:lpstr>
      <vt:lpstr> Does the study help me understand the context of my practice?   </vt:lpstr>
      <vt:lpstr> Does this study help me understand my relationships with patients and their families?   </vt:lpstr>
      <vt:lpstr>Is this study results applicable in my setting?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24</cp:revision>
  <dcterms:created xsi:type="dcterms:W3CDTF">2006-08-16T00:00:00Z</dcterms:created>
  <dcterms:modified xsi:type="dcterms:W3CDTF">2019-02-16T16:12:18Z</dcterms:modified>
</cp:coreProperties>
</file>