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77" r:id="rId5"/>
    <p:sldId id="260" r:id="rId6"/>
    <p:sldId id="259" r:id="rId7"/>
    <p:sldId id="261" r:id="rId8"/>
    <p:sldId id="262" r:id="rId9"/>
    <p:sldId id="263" r:id="rId10"/>
    <p:sldId id="264" r:id="rId11"/>
    <p:sldId id="266" r:id="rId12"/>
    <p:sldId id="267" r:id="rId13"/>
    <p:sldId id="265" r:id="rId14"/>
    <p:sldId id="268" r:id="rId15"/>
    <p:sldId id="269" r:id="rId16"/>
    <p:sldId id="270" r:id="rId17"/>
    <p:sldId id="271" r:id="rId18"/>
    <p:sldId id="272" r:id="rId19"/>
    <p:sldId id="273" r:id="rId20"/>
    <p:sldId id="276" r:id="rId21"/>
    <p:sldId id="278" r:id="rId22"/>
    <p:sldId id="274" r:id="rId23"/>
    <p:sldId id="275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90FC81-D261-4536-8BD6-537494961B7E}" type="datetimeFigureOut">
              <a:rPr lang="en-US" smtClean="0"/>
              <a:t>21/12/2018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2A3A0-00F0-447A-8A62-360665F39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043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persons who have an annual risk for a vascular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event of less than 4% and a low risk for stroke, aspirin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alone is more effective than combined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clopidogrel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aspirin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such patients, the benefit of fewer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vascular events is outweighed by the increased risk for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bleeding.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2A3A0-00F0-447A-8A62-360665F3953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627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8041-2CFE-456F-9919-E3F943CFA91A}" type="datetimeFigureOut">
              <a:rPr lang="en-US" smtClean="0"/>
              <a:t>21/12/2018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81F3-0BE0-4FB1-88C2-A7D908427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942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8041-2CFE-456F-9919-E3F943CFA91A}" type="datetimeFigureOut">
              <a:rPr lang="en-US" smtClean="0"/>
              <a:t>21/12/2018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81F3-0BE0-4FB1-88C2-A7D908427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551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8041-2CFE-456F-9919-E3F943CFA91A}" type="datetimeFigureOut">
              <a:rPr lang="en-US" smtClean="0"/>
              <a:t>21/12/2018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81F3-0BE0-4FB1-88C2-A7D908427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45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8041-2CFE-456F-9919-E3F943CFA91A}" type="datetimeFigureOut">
              <a:rPr lang="en-US" smtClean="0"/>
              <a:t>21/12/2018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81F3-0BE0-4FB1-88C2-A7D908427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25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8041-2CFE-456F-9919-E3F943CFA91A}" type="datetimeFigureOut">
              <a:rPr lang="en-US" smtClean="0"/>
              <a:t>21/12/2018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81F3-0BE0-4FB1-88C2-A7D908427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971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8041-2CFE-456F-9919-E3F943CFA91A}" type="datetimeFigureOut">
              <a:rPr lang="en-US" smtClean="0"/>
              <a:t>21/12/2018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81F3-0BE0-4FB1-88C2-A7D908427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549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8041-2CFE-456F-9919-E3F943CFA91A}" type="datetimeFigureOut">
              <a:rPr lang="en-US" smtClean="0"/>
              <a:t>21/12/2018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81F3-0BE0-4FB1-88C2-A7D908427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84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8041-2CFE-456F-9919-E3F943CFA91A}" type="datetimeFigureOut">
              <a:rPr lang="en-US" smtClean="0"/>
              <a:t>21/12/2018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81F3-0BE0-4FB1-88C2-A7D908427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08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8041-2CFE-456F-9919-E3F943CFA91A}" type="datetimeFigureOut">
              <a:rPr lang="en-US" smtClean="0"/>
              <a:t>21/12/2018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81F3-0BE0-4FB1-88C2-A7D908427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3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8041-2CFE-456F-9919-E3F943CFA91A}" type="datetimeFigureOut">
              <a:rPr lang="en-US" smtClean="0"/>
              <a:t>21/12/2018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81F3-0BE0-4FB1-88C2-A7D908427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414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8041-2CFE-456F-9919-E3F943CFA91A}" type="datetimeFigureOut">
              <a:rPr lang="en-US" smtClean="0"/>
              <a:t>21/12/2018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81F3-0BE0-4FB1-88C2-A7D908427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694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48041-2CFE-456F-9919-E3F943CFA91A}" type="datetimeFigureOut">
              <a:rPr lang="en-US" smtClean="0"/>
              <a:t>21/12/2018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E81F3-0BE0-4FB1-88C2-A7D908427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52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304800"/>
            <a:ext cx="8458200" cy="6096000"/>
          </a:xfrm>
        </p:spPr>
        <p:txBody>
          <a:bodyPr>
            <a:noAutofit/>
          </a:bodyPr>
          <a:lstStyle/>
          <a:p>
            <a:r>
              <a:rPr lang="en-US" sz="2000" dirty="0"/>
              <a:t>You are the medical director of interventional cardiology at a large Academic </a:t>
            </a:r>
            <a:r>
              <a:rPr lang="en-US" sz="2000" dirty="0" smtClean="0"/>
              <a:t>Medical Center </a:t>
            </a:r>
            <a:r>
              <a:rPr lang="en-US" sz="2000" dirty="0"/>
              <a:t>and one of the interventional cardiologist has asked for an appointment with </a:t>
            </a:r>
            <a:r>
              <a:rPr lang="en-US" sz="2000" dirty="0" smtClean="0"/>
              <a:t>you to </a:t>
            </a:r>
            <a:r>
              <a:rPr lang="en-US" sz="2000" dirty="0"/>
              <a:t>discuss post-interventional care of patients with acute coronary syndromes in </a:t>
            </a:r>
            <a:r>
              <a:rPr lang="en-US" sz="2000" dirty="0" smtClean="0"/>
              <a:t>the hospital</a:t>
            </a:r>
            <a:r>
              <a:rPr lang="en-US" sz="2000" dirty="0"/>
              <a:t>. The cardiologist, a well-respected individual who is loved by her patients, </a:t>
            </a:r>
            <a:r>
              <a:rPr lang="en-US" sz="2000" dirty="0" smtClean="0"/>
              <a:t>is concerned </a:t>
            </a:r>
            <a:r>
              <a:rPr lang="en-US" sz="2000" dirty="0"/>
              <a:t>about the cost of treating patients with expensive antiplatelet therapy, </a:t>
            </a:r>
            <a:r>
              <a:rPr lang="en-US" sz="2000" dirty="0" smtClean="0"/>
              <a:t>Aspirin and </a:t>
            </a:r>
            <a:r>
              <a:rPr lang="en-US" sz="2000" dirty="0" err="1"/>
              <a:t>Clopidogrel</a:t>
            </a:r>
            <a:r>
              <a:rPr lang="en-US" sz="2000" dirty="0"/>
              <a:t>. However, she acknowledges that there is benefit from using </a:t>
            </a:r>
            <a:r>
              <a:rPr lang="en-US" sz="2000" dirty="0" smtClean="0"/>
              <a:t>Aspirin plus </a:t>
            </a:r>
            <a:r>
              <a:rPr lang="en-US" sz="2000" dirty="0" err="1"/>
              <a:t>Clopidogrel</a:t>
            </a:r>
            <a:r>
              <a:rPr lang="en-US" sz="2000" dirty="0"/>
              <a:t> over Aspirin alone in most patients who have had a recent </a:t>
            </a:r>
            <a:r>
              <a:rPr lang="en-US" sz="2000" dirty="0" smtClean="0"/>
              <a:t>acute coronary </a:t>
            </a:r>
            <a:r>
              <a:rPr lang="en-US" sz="2000" dirty="0"/>
              <a:t>event. After a brief phone conversation with her you agree that this is </a:t>
            </a:r>
            <a:r>
              <a:rPr lang="en-US" sz="2000" dirty="0" smtClean="0"/>
              <a:t>an important </a:t>
            </a:r>
            <a:r>
              <a:rPr lang="en-US" sz="2000" dirty="0"/>
              <a:t>issue that needs to be further investigated and you consider developing a </a:t>
            </a:r>
            <a:r>
              <a:rPr lang="en-US" sz="2000" dirty="0" smtClean="0"/>
              <a:t>policy for </a:t>
            </a:r>
            <a:r>
              <a:rPr lang="en-US" sz="2000" dirty="0"/>
              <a:t>the cardiovascular institute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You </a:t>
            </a:r>
            <a:r>
              <a:rPr lang="en-US" sz="2000" dirty="0"/>
              <a:t>perform a search of the literature and find a cost-utility analysis that was </a:t>
            </a:r>
            <a:r>
              <a:rPr lang="en-US" sz="2000" dirty="0" smtClean="0"/>
              <a:t>recently published </a:t>
            </a:r>
            <a:r>
              <a:rPr lang="en-US" sz="2000" dirty="0"/>
              <a:t>in a highly rated journal. You send the paper to the cardiologist and arrange </a:t>
            </a:r>
            <a:r>
              <a:rPr lang="en-US" sz="2000" dirty="0" smtClean="0"/>
              <a:t>for a </a:t>
            </a:r>
            <a:r>
              <a:rPr lang="en-US" sz="2000" dirty="0"/>
              <a:t>meeting with her to review the issue and appraise the paper. Using your skills </a:t>
            </a:r>
            <a:r>
              <a:rPr lang="en-US" sz="2000" dirty="0" smtClean="0"/>
              <a:t>you acquired </a:t>
            </a:r>
            <a:r>
              <a:rPr lang="en-US" sz="2000" dirty="0"/>
              <a:t>during last year’s Evidence Based Clinical Practice Workshop you believe </a:t>
            </a:r>
            <a:r>
              <a:rPr lang="en-US" sz="2000" dirty="0" smtClean="0"/>
              <a:t>that you </a:t>
            </a:r>
            <a:r>
              <a:rPr lang="en-US" sz="2000" dirty="0"/>
              <a:t>could make this a good learning experience for the cardiologist and together the </a:t>
            </a:r>
            <a:r>
              <a:rPr lang="en-US" sz="2000" dirty="0" smtClean="0"/>
              <a:t>two of </a:t>
            </a:r>
            <a:r>
              <a:rPr lang="en-US" sz="2000" dirty="0"/>
              <a:t>you could develop a meaningful and important policy.</a:t>
            </a:r>
            <a:r>
              <a:rPr lang="en-US" sz="2000" dirty="0" smtClean="0"/>
              <a:t> 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77587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r>
              <a:rPr lang="en-US" dirty="0" err="1" smtClean="0"/>
              <a:t>Rachana</a:t>
            </a:r>
            <a:r>
              <a:rPr lang="en-US" dirty="0" smtClean="0"/>
              <a:t> </a:t>
            </a:r>
            <a:r>
              <a:rPr lang="en-US" dirty="0" err="1" smtClean="0"/>
              <a:t>Shenoy</a:t>
            </a:r>
            <a:endParaRPr lang="en-US" dirty="0" smtClean="0"/>
          </a:p>
          <a:p>
            <a:r>
              <a:rPr lang="en-US" dirty="0" smtClean="0"/>
              <a:t>21/12/2018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81000"/>
            <a:ext cx="9143999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45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err="1"/>
              <a:t>Clopidogrel</a:t>
            </a:r>
            <a:r>
              <a:rPr lang="en-US" dirty="0"/>
              <a:t> in Unstable Angina to Prevent Recurrent</a:t>
            </a:r>
            <a:r>
              <a:rPr lang="en-US" dirty="0" smtClean="0"/>
              <a:t> Events </a:t>
            </a:r>
            <a:r>
              <a:rPr lang="en-US" dirty="0"/>
              <a:t>(CURE) </a:t>
            </a:r>
            <a:r>
              <a:rPr lang="en-US" dirty="0" smtClean="0"/>
              <a:t>trial- evidence for DAPT following an ACS.</a:t>
            </a:r>
          </a:p>
          <a:p>
            <a:endParaRPr lang="en-US" dirty="0"/>
          </a:p>
          <a:p>
            <a:r>
              <a:rPr lang="en-US" dirty="0" smtClean="0"/>
              <a:t>But is giving both </a:t>
            </a:r>
            <a:r>
              <a:rPr lang="en-US" dirty="0" err="1" smtClean="0"/>
              <a:t>Clopidogrel</a:t>
            </a:r>
            <a:r>
              <a:rPr lang="en-US" dirty="0" smtClean="0"/>
              <a:t> and Aspirin cost-effective? Does the absolute risk reduction of this combination outweigh its cost?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86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 variables: </a:t>
            </a:r>
            <a:endParaRPr lang="en-US" dirty="0" smtClean="0"/>
          </a:p>
          <a:p>
            <a:r>
              <a:rPr lang="en-US" dirty="0" smtClean="0"/>
              <a:t>Ongoing </a:t>
            </a:r>
            <a:r>
              <a:rPr lang="en-US" dirty="0"/>
              <a:t>risk of the treated</a:t>
            </a:r>
            <a:br>
              <a:rPr lang="en-US" dirty="0"/>
            </a:br>
            <a:r>
              <a:rPr lang="en-US" dirty="0"/>
              <a:t>population, </a:t>
            </a:r>
            <a:endParaRPr lang="en-US" dirty="0" smtClean="0"/>
          </a:p>
          <a:p>
            <a:r>
              <a:rPr lang="en-US" dirty="0" smtClean="0"/>
              <a:t>Durable </a:t>
            </a:r>
            <a:r>
              <a:rPr lang="en-US" dirty="0"/>
              <a:t>efficacy of </a:t>
            </a:r>
            <a:r>
              <a:rPr lang="en-US" dirty="0" err="1"/>
              <a:t>clopidogrel</a:t>
            </a:r>
            <a:r>
              <a:rPr lang="en-US" dirty="0"/>
              <a:t> added to</a:t>
            </a:r>
            <a:br>
              <a:rPr lang="en-US" dirty="0"/>
            </a:br>
            <a:r>
              <a:rPr lang="en-US" dirty="0"/>
              <a:t>aspirin, and </a:t>
            </a:r>
            <a:endParaRPr lang="en-US" dirty="0" smtClean="0"/>
          </a:p>
          <a:p>
            <a:r>
              <a:rPr lang="en-US" dirty="0" smtClean="0"/>
              <a:t>Bleeding </a:t>
            </a:r>
            <a:r>
              <a:rPr lang="en-US" dirty="0"/>
              <a:t>risk conferred by adding </a:t>
            </a:r>
            <a:r>
              <a:rPr lang="en-US" dirty="0" err="1"/>
              <a:t>clopidogrel</a:t>
            </a:r>
            <a:r>
              <a:rPr lang="en-US" dirty="0"/>
              <a:t>.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71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Exclusion criteria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Prolonged </a:t>
            </a:r>
            <a:r>
              <a:rPr lang="en-US" dirty="0"/>
              <a:t>ST-segment elevation, who had</a:t>
            </a:r>
            <a:br>
              <a:rPr lang="en-US" dirty="0"/>
            </a:br>
            <a:r>
              <a:rPr lang="en-US" dirty="0"/>
              <a:t>undergone revascularization in the previous </a:t>
            </a:r>
            <a:r>
              <a:rPr lang="en-US" dirty="0" smtClean="0"/>
              <a:t>3 months</a:t>
            </a:r>
            <a:r>
              <a:rPr lang="en-US" dirty="0"/>
              <a:t>, </a:t>
            </a:r>
            <a:r>
              <a:rPr lang="en-US" dirty="0" smtClean="0"/>
              <a:t>who were </a:t>
            </a:r>
            <a:r>
              <a:rPr lang="en-US" dirty="0"/>
              <a:t>at risk for severe bleeding or heart failure,</a:t>
            </a:r>
            <a:r>
              <a:rPr lang="en-US" dirty="0" smtClean="0"/>
              <a:t> </a:t>
            </a:r>
            <a:r>
              <a:rPr lang="en-US" dirty="0"/>
              <a:t>oral anticoagulants </a:t>
            </a:r>
            <a:r>
              <a:rPr lang="en-US" dirty="0" smtClean="0"/>
              <a:t>or glycoprotein </a:t>
            </a:r>
            <a:r>
              <a:rPr lang="en-US" dirty="0" err="1" smtClean="0"/>
              <a:t>IIb</a:t>
            </a:r>
            <a:r>
              <a:rPr lang="en-US" dirty="0" smtClean="0"/>
              <a:t>/</a:t>
            </a:r>
            <a:r>
              <a:rPr lang="en-US" dirty="0" err="1" smtClean="0"/>
              <a:t>IIIa</a:t>
            </a:r>
            <a:r>
              <a:rPr lang="en-US" dirty="0" smtClean="0"/>
              <a:t> </a:t>
            </a:r>
            <a:r>
              <a:rPr lang="en-US" dirty="0"/>
              <a:t>inhibitors in the preceding 3 </a:t>
            </a:r>
            <a:r>
              <a:rPr lang="en-US" dirty="0" smtClean="0"/>
              <a:t>days.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04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305800" cy="55927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- </a:t>
            </a:r>
            <a:r>
              <a:rPr lang="en-US" dirty="0"/>
              <a:t>unstable angina </a:t>
            </a:r>
            <a:r>
              <a:rPr lang="en-US" dirty="0" smtClean="0"/>
              <a:t>and ECG changes or </a:t>
            </a:r>
            <a:r>
              <a:rPr lang="en-US" dirty="0"/>
              <a:t>non–Q-wave myocardial infarction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- </a:t>
            </a:r>
            <a:r>
              <a:rPr lang="en-US" dirty="0"/>
              <a:t>Combination therapy with </a:t>
            </a:r>
            <a:r>
              <a:rPr lang="en-US" dirty="0" err="1"/>
              <a:t>clopidogrel</a:t>
            </a:r>
            <a:r>
              <a:rPr lang="en-US" dirty="0"/>
              <a:t>, </a:t>
            </a:r>
            <a:r>
              <a:rPr lang="en-US" dirty="0" smtClean="0"/>
              <a:t>75 mg/d, plus </a:t>
            </a:r>
            <a:r>
              <a:rPr lang="en-US" dirty="0"/>
              <a:t>aspirin, 325 mg/d, for 1 </a:t>
            </a:r>
            <a:r>
              <a:rPr lang="en-US" dirty="0" smtClean="0"/>
              <a:t>year, followed </a:t>
            </a:r>
            <a:r>
              <a:rPr lang="en-US" dirty="0"/>
              <a:t>by aspirin monotherapy, </a:t>
            </a:r>
            <a:r>
              <a:rPr lang="en-US" dirty="0" smtClean="0"/>
              <a:t>was compared </a:t>
            </a:r>
            <a:r>
              <a:rPr lang="en-US" dirty="0"/>
              <a:t>with lifelong aspirin therapy, </a:t>
            </a:r>
            <a:r>
              <a:rPr lang="en-US" dirty="0" smtClean="0"/>
              <a:t>325mg/d</a:t>
            </a:r>
            <a:r>
              <a:rPr lang="en-US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O</a:t>
            </a:r>
            <a:r>
              <a:rPr lang="en-US" dirty="0" smtClean="0"/>
              <a:t>-</a:t>
            </a:r>
            <a:r>
              <a:rPr lang="en-US" dirty="0"/>
              <a:t>Lifetime costs, life expectancy in </a:t>
            </a:r>
            <a:r>
              <a:rPr lang="en-US" dirty="0" smtClean="0"/>
              <a:t>quality adjusted </a:t>
            </a:r>
            <a:r>
              <a:rPr lang="en-US" dirty="0"/>
              <a:t>life-years (QALYs), and the incremental cost-effectiveness ratio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- Lifetime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78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Methods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Cost effective analysis was done using Markov model. </a:t>
            </a:r>
          </a:p>
          <a:p>
            <a:r>
              <a:rPr lang="en-US" sz="2800" dirty="0" smtClean="0"/>
              <a:t>Myocardial infarction</a:t>
            </a:r>
            <a:r>
              <a:rPr lang="en-US" sz="2800" dirty="0"/>
              <a:t>, stroke, vascular death and revascularization, intracerebral </a:t>
            </a:r>
            <a:r>
              <a:rPr lang="en-US" sz="2800" dirty="0" smtClean="0"/>
              <a:t>and gastrointestinal </a:t>
            </a:r>
            <a:r>
              <a:rPr lang="en-US" sz="2800" dirty="0"/>
              <a:t>hemorrhagic events, </a:t>
            </a:r>
            <a:r>
              <a:rPr lang="en-US" sz="2800" dirty="0" smtClean="0"/>
              <a:t>and </a:t>
            </a:r>
            <a:r>
              <a:rPr lang="en-US" sz="2800" dirty="0" err="1" smtClean="0"/>
              <a:t>clopidogrel</a:t>
            </a:r>
            <a:r>
              <a:rPr lang="en-US" sz="2800" dirty="0" smtClean="0"/>
              <a:t>-associated TTP</a:t>
            </a:r>
          </a:p>
          <a:p>
            <a:r>
              <a:rPr lang="en-US" sz="2800" dirty="0" smtClean="0"/>
              <a:t>Age-related mortality</a:t>
            </a:r>
          </a:p>
          <a:p>
            <a:r>
              <a:rPr lang="en-US" sz="2800" dirty="0" smtClean="0"/>
              <a:t>Age-adjusted annual health care costs </a:t>
            </a:r>
          </a:p>
          <a:p>
            <a:r>
              <a:rPr lang="en-US" sz="2800" dirty="0" smtClean="0"/>
              <a:t>Events classified as those that changed quality of life, annual costs or probability of future events and those that caused temporary decrements in quality of life.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2145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66800"/>
            <a:ext cx="9192701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95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4876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Costs </a:t>
            </a:r>
            <a:r>
              <a:rPr lang="en-US" sz="2800" dirty="0"/>
              <a:t>for each event and for chronic care of</a:t>
            </a:r>
            <a:br>
              <a:rPr lang="en-US" sz="2800" dirty="0"/>
            </a:br>
            <a:r>
              <a:rPr lang="en-US" sz="2800" dirty="0"/>
              <a:t>disabled patients </a:t>
            </a:r>
            <a:r>
              <a:rPr lang="en-US" sz="2800" dirty="0" smtClean="0"/>
              <a:t>were derived from literature.</a:t>
            </a:r>
          </a:p>
          <a:p>
            <a:r>
              <a:rPr lang="en-US" sz="2800" dirty="0" smtClean="0"/>
              <a:t>For cost of drugs, average wholesale price in the US was used. </a:t>
            </a:r>
          </a:p>
          <a:p>
            <a:endParaRPr lang="en-US" sz="2800" dirty="0" smtClean="0"/>
          </a:p>
          <a:p>
            <a:r>
              <a:rPr lang="en-US" sz="2800" dirty="0" smtClean="0"/>
              <a:t>Care costs were classified as acute and chronic. </a:t>
            </a:r>
          </a:p>
          <a:p>
            <a:r>
              <a:rPr lang="en-US" sz="2800" dirty="0" smtClean="0"/>
              <a:t>If there was a stroke, they added 20% of the additional cost.</a:t>
            </a:r>
          </a:p>
          <a:p>
            <a:r>
              <a:rPr lang="en-US" sz="2800" dirty="0" smtClean="0"/>
              <a:t>All other expenses- age adjusted annual health expenditures. </a:t>
            </a:r>
            <a:br>
              <a:rPr lang="en-US" sz="2800" dirty="0" smtClean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1371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Did the recommendations consider all relevant patient groups, management options and possible outcomes?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r>
              <a:rPr lang="en-US" dirty="0" smtClean="0"/>
              <a:t>Yes, although they excluded those with HF, those that had recent </a:t>
            </a:r>
            <a:r>
              <a:rPr lang="en-US" dirty="0" err="1" smtClean="0"/>
              <a:t>revasculsarisation</a:t>
            </a:r>
            <a:r>
              <a:rPr lang="en-US" dirty="0" smtClean="0"/>
              <a:t>. </a:t>
            </a:r>
          </a:p>
          <a:p>
            <a:r>
              <a:rPr lang="en-US" dirty="0" smtClean="0"/>
              <a:t>All possible outcomes in the form of cardiovascular events, risk of CNS/GI bleeding were considered.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17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Did the investigators adopt a sufficiently broad viewpoint?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</a:t>
            </a:r>
          </a:p>
          <a:p>
            <a:r>
              <a:rPr lang="en-US" dirty="0" smtClean="0"/>
              <a:t>Data extracted from a single RCT- CURE </a:t>
            </a:r>
          </a:p>
          <a:p>
            <a:r>
              <a:rPr lang="en-US" dirty="0" smtClean="0"/>
              <a:t>Costs of health-related expenditure – based on the US economy.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02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results reported separately for relevant patient subgroups?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Results for those with strokes has been mentioned. </a:t>
            </a:r>
          </a:p>
          <a:p>
            <a:r>
              <a:rPr lang="en-US" dirty="0" smtClean="0"/>
              <a:t>However, there are separate results for those with GI bleeding/ recurrent cardiovascular events.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8275274" cy="4866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33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Is there a systematic review and summary of evidence linking options to outcomes for each relevant question?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25963"/>
          </a:xfrm>
        </p:spPr>
        <p:txBody>
          <a:bodyPr/>
          <a:lstStyle/>
          <a:p>
            <a:r>
              <a:rPr lang="en-US" dirty="0" smtClean="0"/>
              <a:t>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Were costs measured accurately?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6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Did investigators consider the timing of costs and outcome?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37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results?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Patients treated with aspirin lived an average of </a:t>
            </a:r>
            <a:r>
              <a:rPr lang="en-US" dirty="0" smtClean="0"/>
              <a:t>9.51 QALYs </a:t>
            </a:r>
            <a:r>
              <a:rPr lang="en-US" dirty="0"/>
              <a:t>after their initial event, incurring costs </a:t>
            </a:r>
            <a:r>
              <a:rPr lang="en-US" dirty="0" smtClean="0"/>
              <a:t>of $127 </a:t>
            </a:r>
            <a:r>
              <a:rPr lang="en-US" dirty="0"/>
              <a:t>700. Those treated with </a:t>
            </a:r>
            <a:r>
              <a:rPr lang="en-US" dirty="0" err="1"/>
              <a:t>clopidogrel</a:t>
            </a:r>
            <a:r>
              <a:rPr lang="en-US" dirty="0"/>
              <a:t> plus aspirin </a:t>
            </a:r>
            <a:r>
              <a:rPr lang="en-US" dirty="0" smtClean="0"/>
              <a:t>lived an </a:t>
            </a:r>
            <a:r>
              <a:rPr lang="en-US" dirty="0"/>
              <a:t>average of 9.61 QALYs </a:t>
            </a:r>
            <a:r>
              <a:rPr lang="en-US" dirty="0" smtClean="0"/>
              <a:t>with </a:t>
            </a:r>
            <a:r>
              <a:rPr lang="en-US" dirty="0"/>
              <a:t>a lifetime cost of $129 300, or $1600 more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incremental cost-effectiveness ratio for </a:t>
            </a:r>
            <a:r>
              <a:rPr lang="en-US" dirty="0" err="1" smtClean="0"/>
              <a:t>clopidogrel</a:t>
            </a:r>
            <a:r>
              <a:rPr lang="en-US" dirty="0" smtClean="0"/>
              <a:t> plus </a:t>
            </a:r>
            <a:r>
              <a:rPr lang="en-US" dirty="0"/>
              <a:t>aspirin relative to aspirin alone was $15 400 </a:t>
            </a:r>
            <a:r>
              <a:rPr lang="en-US" dirty="0" smtClean="0"/>
              <a:t>per QALY</a:t>
            </a:r>
            <a:r>
              <a:rPr lang="en-US" dirty="0"/>
              <a:t>.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62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were the incremental costs and effects of each strategy?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At 10% risk reduction estimate, the incremental </a:t>
            </a:r>
            <a:r>
              <a:rPr lang="en-US" sz="2400" dirty="0"/>
              <a:t>cost-effectiveness ratio was $</a:t>
            </a:r>
            <a:r>
              <a:rPr lang="en-US" sz="2400" dirty="0" smtClean="0"/>
              <a:t>45900 </a:t>
            </a:r>
            <a:r>
              <a:rPr lang="en-US" sz="2400" dirty="0"/>
              <a:t>per </a:t>
            </a:r>
            <a:r>
              <a:rPr lang="en-US" sz="2400" dirty="0" smtClean="0"/>
              <a:t>QALY. </a:t>
            </a:r>
          </a:p>
          <a:p>
            <a:r>
              <a:rPr lang="en-US" sz="2400" dirty="0" smtClean="0"/>
              <a:t>At </a:t>
            </a:r>
            <a:r>
              <a:rPr lang="en-US" sz="2400" dirty="0"/>
              <a:t>a relative risk reduction of 28%, the cost-effectiveness ratio decreased </a:t>
            </a:r>
            <a:r>
              <a:rPr lang="en-US" sz="2400" dirty="0" smtClean="0"/>
              <a:t>to $9800 </a:t>
            </a:r>
            <a:r>
              <a:rPr lang="en-US" sz="2400" dirty="0"/>
              <a:t>per QALY compared with aspirin </a:t>
            </a:r>
            <a:r>
              <a:rPr lang="en-US" sz="2400" dirty="0" smtClean="0"/>
              <a:t>alone.</a:t>
            </a:r>
          </a:p>
          <a:p>
            <a:r>
              <a:rPr lang="en-US" sz="2400" dirty="0"/>
              <a:t>The average </a:t>
            </a:r>
            <a:r>
              <a:rPr lang="en-US" sz="2400" dirty="0" smtClean="0"/>
              <a:t>discounted lifetime </a:t>
            </a:r>
            <a:r>
              <a:rPr lang="en-US" sz="2400" dirty="0"/>
              <a:t>cost for combination therapy increased by $</a:t>
            </a:r>
            <a:r>
              <a:rPr lang="en-US" sz="2400" dirty="0" smtClean="0"/>
              <a:t>1100 when </a:t>
            </a:r>
            <a:r>
              <a:rPr lang="en-US" sz="2400" dirty="0" err="1"/>
              <a:t>clopidogrel</a:t>
            </a:r>
            <a:r>
              <a:rPr lang="en-US" sz="2400" dirty="0"/>
              <a:t> cost $7.10 per day, resulting in an incremental cost-effectiveness ratio of $26 000 per QALY. At </a:t>
            </a:r>
            <a:r>
              <a:rPr lang="en-US" sz="2400" dirty="0" smtClean="0"/>
              <a:t>a daily </a:t>
            </a:r>
            <a:r>
              <a:rPr lang="en-US" sz="2400" dirty="0"/>
              <a:t>cost of $1.80, this decreased to $8900 per </a:t>
            </a:r>
            <a:r>
              <a:rPr lang="en-US" sz="2400" dirty="0" smtClean="0"/>
              <a:t>QALY.</a:t>
            </a:r>
          </a:p>
          <a:p>
            <a:r>
              <a:rPr lang="en-US" sz="2400" dirty="0"/>
              <a:t>When the relative risk </a:t>
            </a:r>
            <a:r>
              <a:rPr lang="en-US" sz="2400" dirty="0" smtClean="0"/>
              <a:t>for hemorrhage </a:t>
            </a:r>
            <a:r>
              <a:rPr lang="en-US" sz="2400" dirty="0"/>
              <a:t>was 67% greater with </a:t>
            </a:r>
            <a:r>
              <a:rPr lang="en-US" sz="2400" dirty="0" err="1"/>
              <a:t>clopidogrel</a:t>
            </a:r>
            <a:r>
              <a:rPr lang="en-US" sz="2400" dirty="0"/>
              <a:t> plus </a:t>
            </a:r>
            <a:r>
              <a:rPr lang="en-US" sz="2400" dirty="0" smtClean="0"/>
              <a:t>aspirin than </a:t>
            </a:r>
            <a:r>
              <a:rPr lang="en-US" sz="2400" dirty="0"/>
              <a:t>with aspirin alone, the addition of </a:t>
            </a:r>
            <a:r>
              <a:rPr lang="en-US" sz="2400" dirty="0" err="1"/>
              <a:t>clopidogrel</a:t>
            </a:r>
            <a:r>
              <a:rPr lang="en-US" sz="2400" dirty="0"/>
              <a:t> to aspirin cost $18 800 for each QALY </a:t>
            </a:r>
            <a:r>
              <a:rPr lang="en-US" sz="2400" dirty="0" smtClean="0"/>
              <a:t>gained. </a:t>
            </a:r>
            <a:br>
              <a:rPr lang="en-US" sz="2400" dirty="0" smtClean="0"/>
            </a:b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4757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"/>
            <a:ext cx="9067800" cy="6473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14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much does allowance for uncertainty change the results?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very different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probabilitic</a:t>
            </a:r>
            <a:r>
              <a:rPr lang="en-US" dirty="0" smtClean="0"/>
              <a:t> </a:t>
            </a:r>
            <a:r>
              <a:rPr lang="en-US" smtClean="0"/>
              <a:t>sensitivity analysis was also done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6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For patients with high-risk acute coronary </a:t>
            </a:r>
            <a:r>
              <a:rPr lang="en-US" sz="2400" dirty="0" smtClean="0"/>
              <a:t>syndromes, adding </a:t>
            </a:r>
            <a:r>
              <a:rPr lang="en-US" sz="2400" dirty="0" err="1"/>
              <a:t>clopidogrel</a:t>
            </a:r>
            <a:r>
              <a:rPr lang="en-US" sz="2400" dirty="0"/>
              <a:t> to aspirin for 1 month increased </a:t>
            </a:r>
            <a:r>
              <a:rPr lang="en-US" sz="2400" dirty="0" smtClean="0"/>
              <a:t>life expectancy </a:t>
            </a:r>
            <a:r>
              <a:rPr lang="en-US" sz="2400" dirty="0"/>
              <a:t>by 0.04 QALY, more than 2 weeks of </a:t>
            </a:r>
            <a:r>
              <a:rPr lang="en-US" sz="2400" dirty="0" smtClean="0"/>
              <a:t>perfect health.</a:t>
            </a:r>
          </a:p>
          <a:p>
            <a:endParaRPr lang="en-US" sz="2400" dirty="0" smtClean="0"/>
          </a:p>
          <a:p>
            <a:r>
              <a:rPr lang="en-US" sz="2400" dirty="0"/>
              <a:t>One year of combination </a:t>
            </a:r>
            <a:r>
              <a:rPr lang="en-US" sz="2400" dirty="0" smtClean="0"/>
              <a:t>therapy added </a:t>
            </a:r>
            <a:r>
              <a:rPr lang="en-US" sz="2400" dirty="0"/>
              <a:t>more than 1 month to quality-adjusted life expectancy and cost $15 400 for each QALY gained relative </a:t>
            </a:r>
            <a:r>
              <a:rPr lang="en-US" sz="2400" dirty="0" smtClean="0"/>
              <a:t>to aspirin</a:t>
            </a:r>
            <a:r>
              <a:rPr lang="en-US" sz="2400" dirty="0"/>
              <a:t>, or $26 100 per QALY relative to 1 month of combination </a:t>
            </a:r>
            <a:r>
              <a:rPr lang="en-US" sz="2400" dirty="0" smtClean="0"/>
              <a:t>treatment. 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225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Assumption that </a:t>
            </a:r>
            <a:r>
              <a:rPr lang="en-US" dirty="0"/>
              <a:t>all excess bleeding events</a:t>
            </a:r>
            <a:br>
              <a:rPr lang="en-US" dirty="0"/>
            </a:br>
            <a:r>
              <a:rPr lang="en-US" dirty="0"/>
              <a:t>were gastrointestinal and were potentially more costly </a:t>
            </a:r>
            <a:r>
              <a:rPr lang="en-US" dirty="0" smtClean="0"/>
              <a:t>than procedural hemorrhage.</a:t>
            </a:r>
          </a:p>
          <a:p>
            <a:r>
              <a:rPr lang="en-US" dirty="0" smtClean="0"/>
              <a:t> Only based on one RCT.</a:t>
            </a:r>
          </a:p>
          <a:p>
            <a:r>
              <a:rPr lang="en-US" dirty="0" smtClean="0"/>
              <a:t>Event rate calculation was based on the Framingham Heart study- potential for underestimation of future events.</a:t>
            </a:r>
          </a:p>
          <a:p>
            <a:r>
              <a:rPr lang="en-US" dirty="0" smtClean="0"/>
              <a:t>This data cannot be extrapolated to all patients with coronary disease.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28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I apply the results to patient care?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 treatment benefits worth the harms and costs?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66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Can I expect similar costs in my setting?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Cost of </a:t>
            </a:r>
            <a:r>
              <a:rPr lang="en-US" dirty="0" err="1" smtClean="0"/>
              <a:t>Clopidogrel</a:t>
            </a:r>
            <a:r>
              <a:rPr lang="en-US" dirty="0" smtClean="0"/>
              <a:t> =</a:t>
            </a:r>
          </a:p>
          <a:p>
            <a:pPr marL="0" indent="0">
              <a:buNone/>
            </a:pPr>
            <a:r>
              <a:rPr lang="en-US" dirty="0" smtClean="0"/>
              <a:t>Cost of Aspirin =</a:t>
            </a:r>
          </a:p>
          <a:p>
            <a:pPr marL="0" indent="0">
              <a:buNone/>
            </a:pPr>
            <a:r>
              <a:rPr lang="en-US" dirty="0" smtClean="0"/>
              <a:t>Cost of DAPT for 1 month =</a:t>
            </a:r>
          </a:p>
          <a:p>
            <a:pPr marL="0" indent="0">
              <a:buNone/>
            </a:pPr>
            <a:r>
              <a:rPr lang="en-US" dirty="0" smtClean="0"/>
              <a:t>Cost of DAPT for 1 year =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88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877</Words>
  <Application>Microsoft Office PowerPoint</Application>
  <PresentationFormat>On-screen Show (4:3)</PresentationFormat>
  <Paragraphs>78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Background</vt:lpstr>
      <vt:lpstr>Why study this?</vt:lpstr>
      <vt:lpstr>Exclusion criteria </vt:lpstr>
      <vt:lpstr>PowerPoint Presentation</vt:lpstr>
      <vt:lpstr>Methods</vt:lpstr>
      <vt:lpstr>PowerPoint Presentation</vt:lpstr>
      <vt:lpstr>Costs</vt:lpstr>
      <vt:lpstr>Did the recommendations consider all relevant patient groups, management options and possible outcomes?</vt:lpstr>
      <vt:lpstr>Did the investigators adopt a sufficiently broad viewpoint?</vt:lpstr>
      <vt:lpstr>Are results reported separately for relevant patient subgroups?</vt:lpstr>
      <vt:lpstr>Is there a systematic review and summary of evidence linking options to outcomes for each relevant question?</vt:lpstr>
      <vt:lpstr>Were costs measured accurately?</vt:lpstr>
      <vt:lpstr>Did investigators consider the timing of costs and outcome?</vt:lpstr>
      <vt:lpstr>What are the results?</vt:lpstr>
      <vt:lpstr>What were the incremental costs and effects of each strategy?</vt:lpstr>
      <vt:lpstr>PowerPoint Presentation</vt:lpstr>
      <vt:lpstr>How much does allowance for uncertainty change the results?</vt:lpstr>
      <vt:lpstr>Conclusion </vt:lpstr>
      <vt:lpstr>Limitations</vt:lpstr>
      <vt:lpstr>How can I apply the results to patient care?</vt:lpstr>
      <vt:lpstr>Can I expect similar costs in my setting?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Rachna</dc:creator>
  <cp:lastModifiedBy>Rachna</cp:lastModifiedBy>
  <cp:revision>83</cp:revision>
  <dcterms:created xsi:type="dcterms:W3CDTF">2018-12-21T03:41:17Z</dcterms:created>
  <dcterms:modified xsi:type="dcterms:W3CDTF">2018-12-21T07:19:55Z</dcterms:modified>
</cp:coreProperties>
</file>