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77" r:id="rId7"/>
    <p:sldId id="278" r:id="rId8"/>
    <p:sldId id="279" r:id="rId9"/>
    <p:sldId id="281" r:id="rId10"/>
    <p:sldId id="280" r:id="rId11"/>
    <p:sldId id="274" r:id="rId12"/>
    <p:sldId id="275" r:id="rId13"/>
    <p:sldId id="260" r:id="rId14"/>
    <p:sldId id="262" r:id="rId15"/>
    <p:sldId id="282" r:id="rId16"/>
    <p:sldId id="263" r:id="rId17"/>
    <p:sldId id="261" r:id="rId18"/>
    <p:sldId id="283" r:id="rId19"/>
    <p:sldId id="269" r:id="rId20"/>
    <p:sldId id="284" r:id="rId21"/>
    <p:sldId id="285" r:id="rId22"/>
    <p:sldId id="286" r:id="rId23"/>
    <p:sldId id="270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6" autoAdjust="0"/>
    <p:restoredTop sz="94660"/>
  </p:normalViewPr>
  <p:slideViewPr>
    <p:cSldViewPr snapToGrid="0">
      <p:cViewPr varScale="1">
        <p:scale>
          <a:sx n="41" d="100"/>
          <a:sy n="41" d="100"/>
        </p:scale>
        <p:origin x="38" y="10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D8877-57BA-4195-ACE2-9B2492B4C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CB7F3-E9A0-47E8-8DE2-324DC0397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8E1DE-8762-4C3A-A24E-BA0575F8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E140C-14A5-42F1-A097-386E5322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236E4-21C4-46AC-9225-7CBEF141B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850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5C198-8D71-451F-A820-D2BD1878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16910-5D7D-4F50-B4E2-7DCC5B603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00CC6-FA6A-4E57-9E27-087CA88C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6DD6-ABAC-44E0-922D-F4035817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E98E2-8512-46E3-9641-8D135F6B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180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63C12-03DD-4B45-A9EE-05FE57AD7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BC7B8-0FDD-4C41-A19F-5F61EEF5D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94007-C49F-4706-94EC-C77BEB55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ACCD7-BB44-415A-A33A-928CA00C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EABB4-0B05-47FA-ADD8-C6267780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17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2DDB-D742-423F-BE7F-8B61FDE9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80D34-F8A9-4334-8101-0C6C04DB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4753B-23CD-4449-86D7-8D4A76BD4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945D0-43F5-438D-AEF0-13F3FF2F9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85FE7-C2E2-415B-9965-4660FEBD9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85721-222C-43C9-BD7B-69859DF4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803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982EF-A579-4BEF-8A71-D29599CA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39AAA-4203-4641-985E-6ED963595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3BA93-EB2B-47BA-A765-A2EB9EC9E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F77DF-C416-4DD1-B0D1-0C2A06E61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E9FC2-5470-41BD-8F98-BE9D5B8D02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ED734B-1CC3-4723-B07E-A7B31CFD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20A304-E44F-40E2-8905-D33CEB7A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DEC459-D0AB-4937-9A0F-16AB0990A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57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B05A-D178-442A-84F1-D83FE73F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52009-F6AC-48C1-8AA0-F9733E1E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F9F41-D24A-45B0-BC70-31955C566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8448F-04E5-4D37-A3E8-03EEAE0E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15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DB41D5-7351-4724-BFBE-CE72D8C67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0A005F-8A3E-4B4B-8FD5-68FC917F7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04C7B-98A6-42C4-B99D-188B4E55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6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AA31-8F02-4A0A-AD9C-66A775F1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10637-751E-4111-A2E3-6795D49C8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A6720-E350-45E8-AC48-96C0CB326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5A943-C3B5-4D8A-B1B8-36E47824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2F0FE-2795-4E66-83E0-618FB764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42344-8C39-4FE0-9915-6C2D975C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58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A8940-7774-45BA-A186-1F58CBF7F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C2EF73-F339-4CEC-8B4D-9414450B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5C991-5801-47FB-8C4C-42A1011B5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1AADF-5900-4F06-A8D3-9DEA0395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1BF38-840E-4F62-975B-B5EE207B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18FD8-920C-4706-B837-A973B1DC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07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3C06-37AE-487E-927B-CDD2C7F9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465EB-D38D-4796-9A7E-3501C1094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53F43-B9D3-4295-A67F-4A719A68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4879C-9155-4A64-A4A1-A0AEF557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E67F0-5F2E-4C4A-B0F4-959B94E0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33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E1C99-B335-4564-A1D4-D502BA401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03FD9-016A-4735-9ADF-57A2CB7CA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3955C-0626-48DD-B150-D2C09B1E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A4EC9-0A88-49A1-A2AE-B693C43C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F79FD-7E6B-4DF1-8623-AB7D60AE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83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9DBFD-DEF8-4CA6-B5D8-61F41CC8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0F32C-EF19-4087-8FAB-BC9483152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94777-03F5-467C-AC38-975C570053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5E646-C610-4C2C-BAEA-BEF1EE30FB63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974A1-0DFF-411C-87D5-FC5D707C0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6559E-B67B-49D2-97A1-C94D596E8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A2A56-149E-4C79-9C93-4185E5ECE1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46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3FA36-0616-416A-8AFF-67C736CA69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5B9D8-657C-41CE-94AE-C526AA3A72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350023-5644-4FBB-8917-1B9C893B0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39125" cy="3086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3E5C3C-B3CC-4CF2-AB47-D37CBB6DA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11" y="3255962"/>
            <a:ext cx="81629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3DFB-4E5B-42D4-8A08-366B632ED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532347-5149-4EF1-BE26-D9488754D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300412"/>
            <a:ext cx="10687786" cy="4225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8DFB32-5D7F-4ED5-9130-9D211FCF0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308" y="519014"/>
            <a:ext cx="9359721" cy="261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B1DF-88C0-459F-8189-AF393915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D0C0F-8EE7-4E32-8F23-11A0108B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04984" cy="4667250"/>
          </a:xfrm>
        </p:spPr>
        <p:txBody>
          <a:bodyPr>
            <a:normAutofit lnSpcReduction="10000"/>
          </a:bodyPr>
          <a:lstStyle/>
          <a:p>
            <a:r>
              <a:rPr lang="en-IN" b="1" dirty="0"/>
              <a:t>Population: </a:t>
            </a:r>
            <a:r>
              <a:rPr lang="en-IN" dirty="0"/>
              <a:t>ED Syncope patients</a:t>
            </a:r>
          </a:p>
          <a:p>
            <a:endParaRPr lang="en-IN" dirty="0"/>
          </a:p>
          <a:p>
            <a:r>
              <a:rPr lang="en-IN" b="1" dirty="0"/>
              <a:t>Intervention: </a:t>
            </a:r>
            <a:r>
              <a:rPr lang="en-IN" dirty="0"/>
              <a:t>Use of risk stratification tools to identify high-risk syncope patients - </a:t>
            </a:r>
            <a:r>
              <a:rPr lang="en-IN" b="1" i="1" dirty="0"/>
              <a:t>San Francisco Syncope Rule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  <a:p>
            <a:r>
              <a:rPr lang="en-IN" b="1" dirty="0"/>
              <a:t>Comparison: </a:t>
            </a:r>
            <a:r>
              <a:rPr lang="en-IN" dirty="0"/>
              <a:t>Unaided clinical intuition </a:t>
            </a:r>
          </a:p>
          <a:p>
            <a:endParaRPr lang="en-IN" dirty="0"/>
          </a:p>
          <a:p>
            <a:r>
              <a:rPr lang="en-IN" b="1" dirty="0"/>
              <a:t>Outcome: </a:t>
            </a:r>
            <a:r>
              <a:rPr lang="en-IN" dirty="0"/>
              <a:t>Serious adverse outcome within 7 days (death, MI, PE, arrhythmia, CVA, significant </a:t>
            </a:r>
            <a:r>
              <a:rPr lang="en-IN" dirty="0" err="1"/>
              <a:t>hemorrhage</a:t>
            </a:r>
            <a:r>
              <a:rPr lang="en-IN" dirty="0"/>
              <a:t>, or any condition causing a return ED visit with hospitalization for a related event.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898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1B751-CE3F-452E-8B69-732F458DE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 this a newly derived instrument?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C8179-C1AB-49B4-91C4-92B0DAE86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2F2375-597C-43EE-A7B1-364FAC4D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69" y="1690688"/>
            <a:ext cx="7518433" cy="147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41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0D5F1-EAC8-49EA-95B3-ECBDF80E2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1257"/>
            <a:ext cx="11513976" cy="6231618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Were all important predictors included in the derivation process? </a:t>
            </a:r>
          </a:p>
          <a:p>
            <a:endParaRPr lang="en-US" dirty="0"/>
          </a:p>
          <a:p>
            <a:r>
              <a:rPr lang="en-US" dirty="0"/>
              <a:t>Decision rule that would predict patients at risk for short-term serious outcomes and help guide admission decisions</a:t>
            </a:r>
          </a:p>
          <a:p>
            <a:endParaRPr lang="en-US" dirty="0"/>
          </a:p>
          <a:p>
            <a:r>
              <a:rPr lang="en-US" dirty="0"/>
              <a:t>Prospective cohort study </a:t>
            </a:r>
          </a:p>
          <a:p>
            <a:endParaRPr lang="en-US" dirty="0"/>
          </a:p>
          <a:p>
            <a:r>
              <a:rPr lang="en-US" dirty="0"/>
              <a:t>Emergency department setting </a:t>
            </a:r>
          </a:p>
          <a:p>
            <a:r>
              <a:rPr lang="en-US" dirty="0"/>
              <a:t>Patients with syncope or near syncope </a:t>
            </a:r>
          </a:p>
          <a:p>
            <a:r>
              <a:rPr lang="en-US" dirty="0"/>
              <a:t>Outcomes  - Death, myocardial infarction, arrhythmia, pulmonary embolism, stroke, subarachnoid hemorrhage, significant hemorrhage, or any condition causing a return ED visit and hospitalization for a related event</a:t>
            </a:r>
          </a:p>
          <a:p>
            <a:endParaRPr lang="en-US" dirty="0"/>
          </a:p>
          <a:p>
            <a:r>
              <a:rPr lang="en-US" dirty="0"/>
              <a:t>Follow up – 7 days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641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64794-6BAB-47F8-B8F4-66A1024F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F3ECD2-EA9F-4994-BF09-CAA5A79DB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240" y="0"/>
            <a:ext cx="3741321" cy="6799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2D960-2C65-4784-B1C9-C91354765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69" y="240364"/>
            <a:ext cx="5225143" cy="63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6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992F0-DFA4-4D48-9456-B592412A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5C66-7D6F-4C16-A74A-4D42C6027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C42C1-C20E-406E-BCA8-9B12AFC7A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02" y="107302"/>
            <a:ext cx="4776298" cy="664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6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7A52-FBEC-47C9-B0CA-BE8814BD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6D9BC-76CD-4A5B-A9AA-E1E9D8619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6515D9-E085-4416-9178-77735AA65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26" y="77452"/>
            <a:ext cx="3970856" cy="670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8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3692-9C4E-43F0-A126-A781D19B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D3B38-F9F0-4E8A-BC6F-E5BBB1AA3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063E6D-0983-461C-B3B9-C3C9FF075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771" y="681037"/>
            <a:ext cx="9361292" cy="52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94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8EEBB-2297-4890-9DC5-9F26DF5BA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90" y="167950"/>
            <a:ext cx="11888830" cy="6605711"/>
          </a:xfrm>
        </p:spPr>
        <p:txBody>
          <a:bodyPr>
            <a:normAutofit/>
          </a:bodyPr>
          <a:lstStyle/>
          <a:p>
            <a:r>
              <a:rPr lang="en-US" dirty="0"/>
              <a:t>684 visits for syncope, and 79 of these visits resulted in patients' experiencing serious outcomes. </a:t>
            </a:r>
          </a:p>
          <a:p>
            <a:r>
              <a:rPr lang="en-US" dirty="0"/>
              <a:t>50 predictor variables considered, 26 were associated with a serious outcome on univariate analysis. </a:t>
            </a:r>
          </a:p>
          <a:p>
            <a:endParaRPr lang="en-US" dirty="0"/>
          </a:p>
          <a:p>
            <a:r>
              <a:rPr lang="en-US" dirty="0"/>
              <a:t>Predictors  - </a:t>
            </a:r>
          </a:p>
          <a:p>
            <a:pPr lvl="1"/>
            <a:r>
              <a:rPr lang="en-US" dirty="0"/>
              <a:t>Complaint of shortness of breath,</a:t>
            </a:r>
          </a:p>
          <a:p>
            <a:pPr lvl="1"/>
            <a:r>
              <a:rPr lang="en-US" dirty="0"/>
              <a:t> Hematocrit level less than 30%, </a:t>
            </a:r>
          </a:p>
          <a:p>
            <a:pPr lvl="1"/>
            <a:r>
              <a:rPr lang="en-US" dirty="0"/>
              <a:t>Triage systolic blood pressure less than 90 mm Hg</a:t>
            </a:r>
          </a:p>
          <a:p>
            <a:pPr lvl="1"/>
            <a:r>
              <a:rPr lang="en-US" dirty="0"/>
              <a:t>History of congestive heart failure. </a:t>
            </a:r>
          </a:p>
          <a:p>
            <a:pPr lvl="1"/>
            <a:r>
              <a:rPr lang="en-US" dirty="0"/>
              <a:t>Abnormal ECG</a:t>
            </a:r>
          </a:p>
          <a:p>
            <a:pPr lvl="1"/>
            <a:endParaRPr lang="en-US" dirty="0"/>
          </a:p>
          <a:p>
            <a:r>
              <a:rPr lang="en-US" dirty="0"/>
              <a:t>96% (95% confidence interval [CI] 92% to 100%) sensitivity and 62% (95% CI 58% to 66%) specificity. If applied to this cohort, the rule has the potential to decrease the admission rate by 10%.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030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EA537-3F94-420A-9912-D5F8F03B0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7" y="279918"/>
            <a:ext cx="10943253" cy="5897045"/>
          </a:xfrm>
        </p:spPr>
        <p:txBody>
          <a:bodyPr/>
          <a:lstStyle/>
          <a:p>
            <a:r>
              <a:rPr lang="en-IN" dirty="0"/>
              <a:t>Were all important predictors present in a significant proportion of the study population?</a:t>
            </a:r>
          </a:p>
          <a:p>
            <a:endParaRPr lang="en-IN" dirty="0"/>
          </a:p>
          <a:p>
            <a:r>
              <a:rPr lang="en-IN" dirty="0"/>
              <a:t>Yes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680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B9C17-F060-4C08-823C-24FF67FD2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8" y="461816"/>
            <a:ext cx="11036559" cy="5934367"/>
          </a:xfrm>
        </p:spPr>
        <p:txBody>
          <a:bodyPr/>
          <a:lstStyle/>
          <a:p>
            <a:r>
              <a:rPr lang="en-IN" dirty="0"/>
              <a:t>Does the rule make clinical sense?</a:t>
            </a:r>
          </a:p>
          <a:p>
            <a:endParaRPr lang="en-IN" dirty="0"/>
          </a:p>
          <a:p>
            <a:r>
              <a:rPr lang="en-IN" dirty="0"/>
              <a:t>Yes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5221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5C00-8431-423A-A9A7-3AD2C98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well did the validation study meet the following criteria?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C469B-8526-4CDE-8ADA-8299B32D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b="1" dirty="0"/>
              <a:t>Did the patients represent a wide spectrum of severity of disease?</a:t>
            </a:r>
          </a:p>
          <a:p>
            <a:endParaRPr lang="en-IN" dirty="0"/>
          </a:p>
          <a:p>
            <a:r>
              <a:rPr lang="en-IN" dirty="0"/>
              <a:t>Inclusion - </a:t>
            </a:r>
          </a:p>
          <a:p>
            <a:r>
              <a:rPr lang="en-IN" dirty="0"/>
              <a:t>All adults patients &gt; 21 years presenting to the ED with acute syncope or near syncope </a:t>
            </a:r>
          </a:p>
          <a:p>
            <a:endParaRPr lang="en-IN" dirty="0"/>
          </a:p>
          <a:p>
            <a:r>
              <a:rPr lang="en-IN" dirty="0"/>
              <a:t>Exclusion </a:t>
            </a:r>
          </a:p>
          <a:p>
            <a:r>
              <a:rPr lang="en-US" dirty="0"/>
              <a:t>Altered mental status, alcohol or illicit drug-related loss of consciousness, definite seizure, and transient loss of consciousness caused by head trauma were excluded.</a:t>
            </a:r>
            <a:br>
              <a:rPr lang="en-US" dirty="0"/>
            </a:br>
            <a:br>
              <a:rPr lang="en-US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517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C414-EA55-4B65-AABF-AEE333083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310718"/>
            <a:ext cx="10830017" cy="5866245"/>
          </a:xfrm>
        </p:spPr>
        <p:txBody>
          <a:bodyPr>
            <a:normAutofit/>
          </a:bodyPr>
          <a:lstStyle/>
          <a:p>
            <a:r>
              <a:rPr lang="en-IN" b="1" dirty="0"/>
              <a:t>How were the predictors applied?</a:t>
            </a:r>
          </a:p>
          <a:p>
            <a:endParaRPr lang="en-IN" b="1" dirty="0"/>
          </a:p>
          <a:p>
            <a:r>
              <a:rPr lang="en-IN" dirty="0" err="1"/>
              <a:t>Emergenc</a:t>
            </a:r>
            <a:r>
              <a:rPr lang="en-IN" dirty="0"/>
              <a:t> </a:t>
            </a:r>
            <a:r>
              <a:rPr lang="en-IN" dirty="0" err="1"/>
              <a:t>phyisicans</a:t>
            </a:r>
            <a:r>
              <a:rPr lang="en-IN" dirty="0"/>
              <a:t> completed a structured </a:t>
            </a:r>
            <a:r>
              <a:rPr lang="en-IN" dirty="0" err="1"/>
              <a:t>datd</a:t>
            </a:r>
            <a:r>
              <a:rPr lang="en-IN" dirty="0"/>
              <a:t> collection questionnaire </a:t>
            </a:r>
          </a:p>
          <a:p>
            <a:r>
              <a:rPr lang="en-IN" dirty="0"/>
              <a:t>They looked at </a:t>
            </a:r>
          </a:p>
          <a:p>
            <a:pPr lvl="1"/>
            <a:r>
              <a:rPr lang="en-US" dirty="0"/>
              <a:t>Complaint of shortness of breath, </a:t>
            </a:r>
          </a:p>
          <a:p>
            <a:pPr lvl="1"/>
            <a:r>
              <a:rPr lang="en-US" dirty="0"/>
              <a:t>hematocrit level less than30%,</a:t>
            </a:r>
          </a:p>
          <a:p>
            <a:pPr lvl="1"/>
            <a:r>
              <a:rPr lang="en-US" dirty="0"/>
              <a:t>Triage systolic blood pressure less than 90 mm Hg, or</a:t>
            </a:r>
          </a:p>
          <a:p>
            <a:pPr lvl="1"/>
            <a:r>
              <a:rPr lang="en-US" dirty="0"/>
              <a:t>history of congestive heart failure </a:t>
            </a:r>
          </a:p>
          <a:p>
            <a:r>
              <a:rPr lang="en-US" dirty="0"/>
              <a:t>2 senior physicians  - ECG changes </a:t>
            </a:r>
          </a:p>
          <a:p>
            <a:pPr lvl="1"/>
            <a:r>
              <a:rPr lang="en-US" dirty="0"/>
              <a:t>Not sinus rhythm </a:t>
            </a:r>
          </a:p>
          <a:p>
            <a:pPr lvl="1"/>
            <a:r>
              <a:rPr lang="en-US" dirty="0"/>
              <a:t>New changes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016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301E1-C8FA-4AC3-91CD-57CF133BD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76" y="671804"/>
            <a:ext cx="10812624" cy="5505159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Was there an explicit and accurate interpretation of the predictor variables and the actual rule without knowledge of the outcome?</a:t>
            </a:r>
          </a:p>
          <a:p>
            <a:endParaRPr lang="en-IN" b="1" dirty="0"/>
          </a:p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US" dirty="0"/>
              <a:t>The decision to admit or discharge enrolled patients from the ED was determined solely by the emergency physician independent of the decision rule. </a:t>
            </a:r>
          </a:p>
          <a:p>
            <a:r>
              <a:rPr lang="en-US" dirty="0"/>
              <a:t>Follow-up through day 7 after the index ED visit was performed by trained research associates through structured interview with the admitting inpatient  attending physician. </a:t>
            </a:r>
          </a:p>
          <a:p>
            <a:r>
              <a:rPr lang="en-US" dirty="0"/>
              <a:t>Follow-up of patients discharged from the ED or not hospitalized through day 7 was also performed by telephone contact with the patients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7038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A326B-E1C0-4723-8624-E354F005F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37" y="559837"/>
            <a:ext cx="10793963" cy="5617126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For how long were the patients followed?</a:t>
            </a:r>
          </a:p>
          <a:p>
            <a:endParaRPr lang="en-IN" dirty="0"/>
          </a:p>
          <a:p>
            <a:r>
              <a:rPr lang="en-IN" dirty="0"/>
              <a:t>7 days 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Were outcomes objective?</a:t>
            </a:r>
          </a:p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635615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8C231-64E8-46EF-9AA5-714D9EF58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69" y="205273"/>
            <a:ext cx="10905931" cy="5971690"/>
          </a:xfrm>
        </p:spPr>
        <p:txBody>
          <a:bodyPr/>
          <a:lstStyle/>
          <a:p>
            <a:r>
              <a:rPr lang="en-IN" b="1" dirty="0"/>
              <a:t>How powerful is the rule?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EA7B7-2ED4-4532-A06D-AAA949E8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79572"/>
            <a:ext cx="9593424" cy="534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64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3692-9C4E-43F0-A126-A781D19B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D3B38-F9F0-4E8A-BC6F-E5BBB1AA3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A6C98-3B3C-4890-85B8-3C72681AB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16" y="0"/>
            <a:ext cx="9637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97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3F44-AF78-47F3-8F50-68D356BE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0A6A-212B-4B32-B905-357DC6872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What were the actual outcome rates in the low risk groups in the two studies?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879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3BA8-19A8-42DE-8FE6-01D731262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47BA2-CBC2-4C43-9127-67A43174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A48529-78B7-4729-9EC2-1CBC33C60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257522" cy="57519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141AD7-2910-4CC6-98EA-67580FCCAEAC}"/>
              </a:ext>
            </a:extLst>
          </p:cNvPr>
          <p:cNvSpPr/>
          <p:nvPr/>
        </p:nvSpPr>
        <p:spPr>
          <a:xfrm>
            <a:off x="941033" y="3429000"/>
            <a:ext cx="8922057" cy="3617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475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A7E4C-D374-4C94-88B9-356C6787A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61040-129A-48A5-A41D-097918F63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37D941-F688-4B9B-A770-05A9D601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79572"/>
            <a:ext cx="9593424" cy="53430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722C71-6D6B-4FAB-843E-928A1D30C414}"/>
              </a:ext>
            </a:extLst>
          </p:cNvPr>
          <p:cNvSpPr/>
          <p:nvPr/>
        </p:nvSpPr>
        <p:spPr>
          <a:xfrm>
            <a:off x="838200" y="4021269"/>
            <a:ext cx="8092735" cy="3617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748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5DB75-4EC8-40A0-B072-C0B06050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E15B0-FA4B-453F-BE53-C0CF75D62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424B1-E659-4F59-8427-89DAB87C8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000250"/>
            <a:ext cx="11353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43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0146-9733-4B94-92D4-851CC64B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FE5EA-2636-405A-9118-856C35C3D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60967" cy="4667250"/>
          </a:xfrm>
        </p:spPr>
        <p:txBody>
          <a:bodyPr/>
          <a:lstStyle/>
          <a:p>
            <a:r>
              <a:rPr lang="en-IN" dirty="0"/>
              <a:t>The independent validation of </a:t>
            </a:r>
            <a:r>
              <a:rPr lang="en-US" dirty="0"/>
              <a:t>the San Francisco Syncope Rule to</a:t>
            </a:r>
            <a:br>
              <a:rPr lang="en-US" dirty="0"/>
            </a:br>
            <a:r>
              <a:rPr lang="en-US" dirty="0"/>
              <a:t>identify 7-day serious outcomes in ED patients with syncope is less predictive than previously reported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8094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197E-852A-421F-8F9E-B75D3CEE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1E688-6780-420A-91D2-DB008CBF6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562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511</Words>
  <Application>Microsoft Office PowerPoint</Application>
  <PresentationFormat>Widescreen</PresentationFormat>
  <Paragraphs>80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PICO</vt:lpstr>
      <vt:lpstr>Is this a newly derived instrument?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well did the validation study meet the following criteria?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12</cp:revision>
  <dcterms:created xsi:type="dcterms:W3CDTF">2019-01-12T03:59:26Z</dcterms:created>
  <dcterms:modified xsi:type="dcterms:W3CDTF">2019-01-12T06:07:45Z</dcterms:modified>
</cp:coreProperties>
</file>