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2" r:id="rId12"/>
    <p:sldId id="273" r:id="rId13"/>
    <p:sldId id="266" r:id="rId14"/>
    <p:sldId id="267" r:id="rId15"/>
    <p:sldId id="268" r:id="rId16"/>
    <p:sldId id="269" r:id="rId17"/>
    <p:sldId id="270" r:id="rId18"/>
    <p:sldId id="271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66" y="-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02/02/2019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02/02/2019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02/02/2019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02/02/2019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02/02/2019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02/02/2019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02/02/2019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02/02/2019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02/02/2019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02/02/2019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02/02/2019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02/02/2019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Critical appraisal  of study on differential diagnosis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                                                                   </a:t>
            </a:r>
            <a:r>
              <a:rPr lang="en-US" dirty="0" err="1" smtClean="0"/>
              <a:t>Asha</a:t>
            </a:r>
            <a:r>
              <a:rPr lang="en-US" dirty="0" smtClean="0"/>
              <a:t> </a:t>
            </a:r>
            <a:r>
              <a:rPr lang="en-US" dirty="0" err="1" smtClean="0"/>
              <a:t>Mathai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26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0"/>
            <a:ext cx="81534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076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Chronic liver diseases (CLD) cause significant morbidity and mortality worldwide. </a:t>
            </a:r>
            <a:endParaRPr lang="en-US" dirty="0" smtClean="0"/>
          </a:p>
          <a:p>
            <a:pPr marL="82296" indent="0">
              <a:buNone/>
            </a:pPr>
            <a:endParaRPr lang="en-US" dirty="0" smtClean="0"/>
          </a:p>
          <a:p>
            <a:r>
              <a:rPr lang="en-US" dirty="0" smtClean="0"/>
              <a:t>Multiple etiological </a:t>
            </a:r>
            <a:r>
              <a:rPr lang="en-US" dirty="0"/>
              <a:t>factors lead to a similar </a:t>
            </a:r>
            <a:r>
              <a:rPr lang="en-US" dirty="0" err="1"/>
              <a:t>clinico</a:t>
            </a:r>
            <a:r>
              <a:rPr lang="en-US" dirty="0"/>
              <a:t>-pathological syndrome in </a:t>
            </a:r>
            <a:r>
              <a:rPr lang="en-US" dirty="0" smtClean="0"/>
              <a:t>CLDs</a:t>
            </a:r>
          </a:p>
          <a:p>
            <a:pPr marL="82296" indent="0">
              <a:buNone/>
            </a:pP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here </a:t>
            </a:r>
            <a:r>
              <a:rPr lang="en-US" dirty="0"/>
              <a:t>had been a 46% increase in CLD mortality in the </a:t>
            </a:r>
            <a:r>
              <a:rPr lang="en-US" dirty="0" smtClean="0"/>
              <a:t>world between </a:t>
            </a:r>
            <a:r>
              <a:rPr lang="en-US" dirty="0"/>
              <a:t>1980 to </a:t>
            </a:r>
            <a:r>
              <a:rPr lang="en-US" dirty="0" smtClean="0"/>
              <a:t>2013</a:t>
            </a:r>
            <a:endParaRPr lang="en-US" dirty="0"/>
          </a:p>
          <a:p>
            <a:pPr marL="82296" indent="0">
              <a:buNone/>
            </a:pPr>
            <a:endParaRPr lang="en-US" dirty="0" smtClean="0"/>
          </a:p>
          <a:p>
            <a:r>
              <a:rPr lang="en-US" dirty="0"/>
              <a:t>I</a:t>
            </a:r>
            <a:r>
              <a:rPr lang="en-US" dirty="0" smtClean="0"/>
              <a:t>ncrease </a:t>
            </a:r>
            <a:r>
              <a:rPr lang="en-US" dirty="0"/>
              <a:t>in CLD mortality has been reported from the low and low-middle </a:t>
            </a:r>
            <a:r>
              <a:rPr lang="en-US" dirty="0" smtClean="0"/>
              <a:t>income countries </a:t>
            </a:r>
            <a:r>
              <a:rPr lang="en-US" dirty="0"/>
              <a:t>of Asia and </a:t>
            </a:r>
            <a:r>
              <a:rPr lang="en-US" dirty="0" smtClean="0"/>
              <a:t>Africa. </a:t>
            </a:r>
          </a:p>
        </p:txBody>
      </p:sp>
    </p:spTree>
    <p:extLst>
      <p:ext uri="{BB962C8B-B14F-4D97-AF65-F5344CB8AC3E}">
        <p14:creationId xmlns:p14="http://schemas.microsoft.com/office/powerpoint/2010/main" val="28397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PICOT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P- Patients with newly diagnosed liver </a:t>
            </a:r>
            <a:r>
              <a:rPr lang="en-US" dirty="0" smtClean="0"/>
              <a:t>disease</a:t>
            </a:r>
          </a:p>
          <a:p>
            <a:pPr marL="82296" indent="0">
              <a:buNone/>
            </a:pPr>
            <a:endParaRPr lang="en-US" dirty="0" smtClean="0"/>
          </a:p>
          <a:p>
            <a:r>
              <a:rPr lang="en-IN" dirty="0"/>
              <a:t>E : Evaluation for </a:t>
            </a:r>
            <a:r>
              <a:rPr lang="en-IN" dirty="0" err="1" smtClean="0"/>
              <a:t>etiology</a:t>
            </a:r>
            <a:r>
              <a:rPr lang="en-IN" dirty="0" smtClean="0"/>
              <a:t> of </a:t>
            </a:r>
            <a:r>
              <a:rPr lang="en-IN" dirty="0" smtClean="0"/>
              <a:t>CLD</a:t>
            </a:r>
          </a:p>
          <a:p>
            <a:pPr marL="82296" indent="0">
              <a:buNone/>
            </a:pPr>
            <a:endParaRPr lang="en-IN" dirty="0"/>
          </a:p>
          <a:p>
            <a:r>
              <a:rPr lang="en-IN" dirty="0" smtClean="0"/>
              <a:t>O: </a:t>
            </a:r>
            <a:r>
              <a:rPr lang="en-US" dirty="0" err="1"/>
              <a:t>S</a:t>
            </a:r>
            <a:r>
              <a:rPr lang="en-US" dirty="0" err="1" smtClean="0"/>
              <a:t>ociodemographic</a:t>
            </a:r>
            <a:r>
              <a:rPr lang="en-US" dirty="0" smtClean="0"/>
              <a:t> parameters and etiological </a:t>
            </a:r>
            <a:r>
              <a:rPr lang="en-US" dirty="0" smtClean="0"/>
              <a:t>distribution</a:t>
            </a:r>
          </a:p>
          <a:p>
            <a:pPr marL="82296" indent="0">
              <a:buNone/>
            </a:pPr>
            <a:endParaRPr lang="en-IN" dirty="0" smtClean="0"/>
          </a:p>
          <a:p>
            <a:r>
              <a:rPr lang="en-IN" dirty="0" smtClean="0"/>
              <a:t>T:</a:t>
            </a:r>
            <a:r>
              <a:rPr lang="en-US" dirty="0"/>
              <a:t> </a:t>
            </a:r>
            <a:r>
              <a:rPr lang="en-US" dirty="0" smtClean="0"/>
              <a:t>Observational study from 2010- 2013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98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Data were collected over a defined period (April 2010 </a:t>
            </a:r>
            <a:r>
              <a:rPr lang="en-US" sz="2400" dirty="0" smtClean="0"/>
              <a:t>to March </a:t>
            </a:r>
            <a:r>
              <a:rPr lang="en-US" sz="2400" dirty="0"/>
              <a:t>2013) according to a uniform protocol in </a:t>
            </a:r>
            <a:r>
              <a:rPr lang="en-US" sz="2400" dirty="0" smtClean="0"/>
              <a:t>11 centers </a:t>
            </a:r>
            <a:r>
              <a:rPr lang="en-US" sz="2400" dirty="0"/>
              <a:t>spread </a:t>
            </a:r>
            <a:r>
              <a:rPr lang="en-US" sz="2400" dirty="0" smtClean="0"/>
              <a:t>across India </a:t>
            </a:r>
            <a:endParaRPr lang="en-US" sz="2400" dirty="0" smtClean="0"/>
          </a:p>
          <a:p>
            <a:pPr marL="82296" indent="0">
              <a:buNone/>
            </a:pPr>
            <a:endParaRPr lang="en-US" sz="2400" dirty="0" smtClean="0"/>
          </a:p>
          <a:p>
            <a:r>
              <a:rPr lang="en-US" sz="2400" dirty="0"/>
              <a:t>The single monitoring and </a:t>
            </a:r>
            <a:r>
              <a:rPr lang="en-US" sz="2400" dirty="0" smtClean="0"/>
              <a:t>coordinating center </a:t>
            </a:r>
            <a:r>
              <a:rPr lang="en-US" sz="2400" dirty="0"/>
              <a:t>was at Delhi. </a:t>
            </a:r>
            <a:endParaRPr lang="en-US" sz="2400" dirty="0" smtClean="0"/>
          </a:p>
          <a:p>
            <a:pPr marL="82296" indent="0">
              <a:buNone/>
            </a:pPr>
            <a:endParaRPr lang="en-US" sz="2400" dirty="0"/>
          </a:p>
          <a:p>
            <a:r>
              <a:rPr lang="en-US" sz="2400" dirty="0" smtClean="0"/>
              <a:t>This data was </a:t>
            </a:r>
            <a:r>
              <a:rPr lang="en-US" sz="2400" dirty="0"/>
              <a:t>later uploaded to a web-based </a:t>
            </a:r>
            <a:r>
              <a:rPr lang="en-US" sz="2400" dirty="0" smtClean="0"/>
              <a:t>system which could </a:t>
            </a:r>
            <a:r>
              <a:rPr lang="en-US" sz="2400" dirty="0"/>
              <a:t>be accessed only from a single central port (SV) which was responsible for </a:t>
            </a:r>
            <a:r>
              <a:rPr lang="en-US" sz="2400" dirty="0" smtClean="0"/>
              <a:t>coordination and </a:t>
            </a:r>
            <a:r>
              <a:rPr lang="en-US" sz="2400" dirty="0"/>
              <a:t>monitoring. </a:t>
            </a:r>
          </a:p>
        </p:txBody>
      </p:sp>
    </p:spTree>
    <p:extLst>
      <p:ext uri="{BB962C8B-B14F-4D97-AF65-F5344CB8AC3E}">
        <p14:creationId xmlns:p14="http://schemas.microsoft.com/office/powerpoint/2010/main" val="33177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"/>
            <a:ext cx="6781799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013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sz="3600" dirty="0"/>
              <a:t>Did the study patients represent the full spectrum of those with this clinical problem?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Did </a:t>
            </a:r>
            <a:r>
              <a:rPr lang="en-US" dirty="0"/>
              <a:t>the investigators define the clinical problem clearly </a:t>
            </a:r>
            <a:r>
              <a:rPr lang="en-US" dirty="0" smtClean="0"/>
              <a:t>?</a:t>
            </a:r>
          </a:p>
          <a:p>
            <a:pPr marL="45720" indent="0">
              <a:buNone/>
            </a:pPr>
            <a:endParaRPr lang="en-US" dirty="0"/>
          </a:p>
          <a:p>
            <a:pPr marL="502920" indent="-457200">
              <a:buFont typeface="Arial" pitchFamily="34" charset="0"/>
              <a:buChar char="•"/>
            </a:pPr>
            <a:r>
              <a:rPr lang="en-US" dirty="0" smtClean="0"/>
              <a:t>Uniform diagnostic definitions were used</a:t>
            </a:r>
            <a:endParaRPr lang="en-US" dirty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/>
              <a:t>Were the study patients collected from all relevant clinical settings</a:t>
            </a:r>
            <a:r>
              <a:rPr lang="en-US" dirty="0" smtClean="0"/>
              <a:t>?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To achieve </a:t>
            </a:r>
            <a:r>
              <a:rPr lang="en-US" dirty="0"/>
              <a:t>a representative data </a:t>
            </a:r>
            <a:r>
              <a:rPr lang="en-US" dirty="0" smtClean="0"/>
              <a:t> centers </a:t>
            </a:r>
            <a:r>
              <a:rPr lang="en-US" dirty="0"/>
              <a:t>were selected from five geographically different regions </a:t>
            </a:r>
            <a:r>
              <a:rPr lang="en-US" dirty="0" smtClean="0"/>
              <a:t>of the </a:t>
            </a:r>
            <a:r>
              <a:rPr lang="en-US" dirty="0"/>
              <a:t>country </a:t>
            </a:r>
            <a:endParaRPr lang="en-US" dirty="0" smtClean="0"/>
          </a:p>
          <a:p>
            <a:pPr marL="82296" indent="0">
              <a:buNone/>
            </a:pPr>
            <a:endParaRPr lang="en-US" dirty="0" smtClean="0"/>
          </a:p>
          <a:p>
            <a:r>
              <a:rPr lang="en-US" dirty="0" smtClean="0"/>
              <a:t>But Only Tertiary care </a:t>
            </a:r>
            <a:r>
              <a:rPr lang="en-US" dirty="0" err="1" smtClean="0"/>
              <a:t>centres</a:t>
            </a:r>
            <a:r>
              <a:rPr lang="en-US" dirty="0" smtClean="0"/>
              <a:t> were included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58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665" y="1447800"/>
            <a:ext cx="440422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105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866888" cy="4800600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en-IN" sz="2400" dirty="0"/>
              <a:t>Were study patients recruited consecutively from the clinical settings </a:t>
            </a:r>
            <a:r>
              <a:rPr lang="en-IN" sz="2400" dirty="0" smtClean="0"/>
              <a:t>?</a:t>
            </a:r>
          </a:p>
          <a:p>
            <a:pPr marL="45720" indent="0">
              <a:buNone/>
            </a:pPr>
            <a:r>
              <a:rPr lang="en-IN" sz="2400" dirty="0" smtClean="0"/>
              <a:t>No</a:t>
            </a:r>
          </a:p>
          <a:p>
            <a:pPr marL="45720" indent="0">
              <a:buNone/>
            </a:pPr>
            <a:endParaRPr lang="en-IN" sz="2400" dirty="0"/>
          </a:p>
          <a:p>
            <a:r>
              <a:rPr lang="en-US" sz="2400" dirty="0" smtClean="0"/>
              <a:t>Study included (13014) 19. 77</a:t>
            </a:r>
            <a:r>
              <a:rPr lang="en-US" sz="2400" dirty="0"/>
              <a:t>% </a:t>
            </a:r>
            <a:r>
              <a:rPr lang="en-US" sz="2400" dirty="0" smtClean="0"/>
              <a:t>of all </a:t>
            </a:r>
            <a:r>
              <a:rPr lang="en-US" sz="2400" dirty="0"/>
              <a:t>newly diagnosed liver disease patients </a:t>
            </a:r>
            <a:r>
              <a:rPr lang="en-US" sz="2400" dirty="0" smtClean="0"/>
              <a:t>(65807) </a:t>
            </a:r>
          </a:p>
          <a:p>
            <a:r>
              <a:rPr lang="en-US" sz="2400" dirty="0" smtClean="0"/>
              <a:t>Not mentioned the selection process</a:t>
            </a:r>
          </a:p>
          <a:p>
            <a:pPr marL="82296" indent="0">
              <a:buNone/>
            </a:pPr>
            <a:endParaRPr lang="en-IN" sz="2400" dirty="0"/>
          </a:p>
          <a:p>
            <a:pPr marL="82296" indent="0">
              <a:buNone/>
            </a:pPr>
            <a:r>
              <a:rPr lang="en-IN" sz="2400" dirty="0"/>
              <a:t>Did the study patients exhibit, the full clinical spectrum of this presenting complaints</a:t>
            </a:r>
            <a:r>
              <a:rPr lang="en-IN" sz="2400" dirty="0" smtClean="0"/>
              <a:t>?</a:t>
            </a:r>
          </a:p>
          <a:p>
            <a:pPr marL="82296" indent="0">
              <a:buNone/>
            </a:pPr>
            <a:endParaRPr lang="en-IN" sz="2400" dirty="0" smtClean="0"/>
          </a:p>
          <a:p>
            <a:pPr marL="82296" indent="0">
              <a:buNone/>
            </a:pPr>
            <a:r>
              <a:rPr lang="en-IN" sz="2400" dirty="0" smtClean="0"/>
              <a:t>Not mentioned</a:t>
            </a:r>
            <a:endParaRPr lang="en-IN" sz="2400" dirty="0" smtClean="0"/>
          </a:p>
          <a:p>
            <a:pPr marL="82296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1726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Was the diagnostic evaluation definitive?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dirty="0"/>
              <a:t>Was the diagnostic evaluation sufficiently comprehensive?</a:t>
            </a:r>
          </a:p>
          <a:p>
            <a:pPr marL="82296" indent="0">
              <a:buNone/>
            </a:pPr>
            <a:endParaRPr lang="en-US" sz="2400" dirty="0"/>
          </a:p>
          <a:p>
            <a:pPr marL="82296" indent="0">
              <a:buNone/>
            </a:pPr>
            <a:r>
              <a:rPr lang="en-US" sz="2400" dirty="0" smtClean="0"/>
              <a:t>No </a:t>
            </a:r>
            <a:r>
              <a:rPr lang="en-US" sz="2400" dirty="0" smtClean="0"/>
              <a:t>data regarding it available </a:t>
            </a:r>
            <a:endParaRPr lang="en-US" sz="2400" dirty="0" smtClean="0"/>
          </a:p>
          <a:p>
            <a:pPr marL="82296" indent="0">
              <a:buNone/>
            </a:pPr>
            <a:endParaRPr lang="en-US" sz="2400" dirty="0" smtClean="0"/>
          </a:p>
          <a:p>
            <a:pPr marL="82296" indent="0">
              <a:buNone/>
            </a:pPr>
            <a:r>
              <a:rPr lang="en-US" sz="2400" dirty="0" smtClean="0"/>
              <a:t>But </a:t>
            </a:r>
            <a:r>
              <a:rPr lang="en-US" sz="2400" dirty="0" smtClean="0"/>
              <a:t>common </a:t>
            </a:r>
            <a:r>
              <a:rPr lang="en-US" sz="2400" dirty="0" smtClean="0"/>
              <a:t>diagnostic evaluation criteria was applied</a:t>
            </a:r>
          </a:p>
          <a:p>
            <a:pPr marL="82296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1328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Was the diagnostic evaluation consistently applied to all patients?</a:t>
            </a:r>
          </a:p>
          <a:p>
            <a:pPr marL="82296" indent="0">
              <a:buNone/>
            </a:pPr>
            <a:endParaRPr lang="en-US" sz="2400" dirty="0" smtClean="0"/>
          </a:p>
          <a:p>
            <a:pPr marL="82296" indent="0">
              <a:buNone/>
            </a:pPr>
            <a:r>
              <a:rPr lang="en-US" sz="2400" dirty="0" smtClean="0"/>
              <a:t>Not </a:t>
            </a:r>
            <a:r>
              <a:rPr lang="en-US" sz="2400" dirty="0"/>
              <a:t>mentioned</a:t>
            </a:r>
          </a:p>
        </p:txBody>
      </p:sp>
    </p:spTree>
    <p:extLst>
      <p:ext uri="{BB962C8B-B14F-4D97-AF65-F5344CB8AC3E}">
        <p14:creationId xmlns:p14="http://schemas.microsoft.com/office/powerpoint/2010/main" val="413344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Were the diagnostic labels assigned reproducibly? </a:t>
            </a:r>
          </a:p>
          <a:p>
            <a:endParaRPr lang="en-US" sz="2400" dirty="0"/>
          </a:p>
          <a:p>
            <a:pPr marL="82296" indent="0">
              <a:buNone/>
            </a:pPr>
            <a:r>
              <a:rPr lang="en-US" sz="2400" dirty="0"/>
              <a:t>Yes </a:t>
            </a:r>
          </a:p>
          <a:p>
            <a:endParaRPr lang="en-US" sz="2400" dirty="0"/>
          </a:p>
          <a:p>
            <a:pPr marL="82296" indent="0">
              <a:buNone/>
            </a:pPr>
            <a:r>
              <a:rPr lang="en-US" sz="2400" dirty="0"/>
              <a:t>Final Diagnostic labels were created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/>
              <a:t>Were there few patients left undiagnosed?</a:t>
            </a:r>
          </a:p>
          <a:p>
            <a:endParaRPr lang="en-US" sz="2400" dirty="0"/>
          </a:p>
          <a:p>
            <a:pPr marL="82296" indent="0">
              <a:buNone/>
            </a:pPr>
            <a:r>
              <a:rPr lang="en-US" sz="2400" dirty="0" smtClean="0"/>
              <a:t>Probably No 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65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76200"/>
            <a:ext cx="7498080" cy="533400"/>
          </a:xfrm>
        </p:spPr>
        <p:txBody>
          <a:bodyPr>
            <a:normAutofit fontScale="90000"/>
          </a:bodyPr>
          <a:lstStyle/>
          <a:p>
            <a:r>
              <a:rPr lang="en-IN" dirty="0"/>
              <a:t>What were the results?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609600"/>
            <a:ext cx="8857488" cy="5638800"/>
          </a:xfrm>
        </p:spPr>
        <p:txBody>
          <a:bodyPr/>
          <a:lstStyle/>
          <a:p>
            <a:r>
              <a:rPr lang="en-IN" sz="2400" dirty="0"/>
              <a:t>What were the diagnoses and their probabilities?</a:t>
            </a:r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8610600" cy="5678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000" y="3124200"/>
            <a:ext cx="762000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715000" y="3581400"/>
            <a:ext cx="6858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200400" y="3276600"/>
            <a:ext cx="8382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038600" y="3124200"/>
            <a:ext cx="1600200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629400" y="3429000"/>
            <a:ext cx="6858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91400" y="3581400"/>
            <a:ext cx="8382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02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3058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800600" y="1905000"/>
            <a:ext cx="30480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733800" y="2362200"/>
            <a:ext cx="9906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733800" y="6324600"/>
            <a:ext cx="9906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5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85800"/>
            <a:ext cx="7543800" cy="2453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581400"/>
            <a:ext cx="7524750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653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How precise are the estimates of </a:t>
            </a:r>
            <a:r>
              <a:rPr lang="en-IN" dirty="0" smtClean="0"/>
              <a:t>disease probability</a:t>
            </a:r>
            <a:r>
              <a:rPr lang="en-IN" dirty="0"/>
              <a:t>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5954722"/>
              </p:ext>
            </p:extLst>
          </p:nvPr>
        </p:nvGraphicFramePr>
        <p:xfrm>
          <a:off x="533399" y="1676400"/>
          <a:ext cx="8458202" cy="495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2845"/>
                <a:gridCol w="1572845"/>
                <a:gridCol w="1572845"/>
                <a:gridCol w="1821889"/>
                <a:gridCol w="1917778"/>
              </a:tblGrid>
              <a:tr h="8255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All</a:t>
                      </a:r>
                      <a:r>
                        <a:rPr lang="en-US" baseline="0" dirty="0" smtClean="0"/>
                        <a:t> patients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cirrhosis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 cirrhotic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Hepatocellular </a:t>
                      </a:r>
                      <a:endParaRPr lang="en-US" dirty="0"/>
                    </a:p>
                  </a:txBody>
                  <a:tcPr/>
                </a:tc>
              </a:tr>
              <a:tr h="825500">
                <a:tc>
                  <a:txBody>
                    <a:bodyPr/>
                    <a:lstStyle/>
                    <a:p>
                      <a:r>
                        <a:rPr lang="en-US" dirty="0" smtClean="0"/>
                        <a:t>HBV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33.3%</a:t>
                      </a:r>
                    </a:p>
                    <a:p>
                      <a:r>
                        <a:rPr lang="en-US" dirty="0" smtClean="0"/>
                        <a:t>32.51- 34.13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18.1%</a:t>
                      </a:r>
                    </a:p>
                    <a:p>
                      <a:r>
                        <a:rPr lang="en-US" dirty="0" smtClean="0"/>
                        <a:t>17.02- 19.29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40.8%</a:t>
                      </a:r>
                    </a:p>
                    <a:p>
                      <a:r>
                        <a:rPr lang="en-US" dirty="0" smtClean="0"/>
                        <a:t>39.74- 41.88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46.8%</a:t>
                      </a:r>
                    </a:p>
                    <a:p>
                      <a:r>
                        <a:rPr lang="en-US" dirty="0" smtClean="0"/>
                        <a:t>42.18- 51.48</a:t>
                      </a:r>
                      <a:endParaRPr lang="en-US" dirty="0"/>
                    </a:p>
                  </a:txBody>
                  <a:tcPr/>
                </a:tc>
              </a:tr>
              <a:tr h="825500">
                <a:tc>
                  <a:txBody>
                    <a:bodyPr/>
                    <a:lstStyle/>
                    <a:p>
                      <a:r>
                        <a:rPr lang="en-US" dirty="0" smtClean="0"/>
                        <a:t>HCV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21.6%</a:t>
                      </a:r>
                    </a:p>
                    <a:p>
                      <a:r>
                        <a:rPr lang="en-US" dirty="0" smtClean="0"/>
                        <a:t>20.86- 22.28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17.3%</a:t>
                      </a:r>
                    </a:p>
                    <a:p>
                      <a:r>
                        <a:rPr lang="en-US" dirty="0" smtClean="0"/>
                        <a:t>16.18- 18.41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24.2%</a:t>
                      </a:r>
                    </a:p>
                    <a:p>
                      <a:r>
                        <a:rPr lang="en-US" dirty="0" smtClean="0"/>
                        <a:t>23.33-25.19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14.8%</a:t>
                      </a:r>
                    </a:p>
                    <a:p>
                      <a:r>
                        <a:rPr lang="en-US" dirty="0" smtClean="0"/>
                        <a:t>11.82- 18.47</a:t>
                      </a:r>
                      <a:endParaRPr lang="en-US" dirty="0"/>
                    </a:p>
                  </a:txBody>
                  <a:tcPr/>
                </a:tc>
              </a:tr>
              <a:tr h="825500">
                <a:tc>
                  <a:txBody>
                    <a:bodyPr/>
                    <a:lstStyle/>
                    <a:p>
                      <a:r>
                        <a:rPr lang="en-US" dirty="0" smtClean="0"/>
                        <a:t>Alcohol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17.3%</a:t>
                      </a:r>
                    </a:p>
                    <a:p>
                      <a:r>
                        <a:rPr lang="en-US" dirty="0" smtClean="0"/>
                        <a:t>16.67- 17.97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34.3%</a:t>
                      </a:r>
                    </a:p>
                    <a:p>
                      <a:r>
                        <a:rPr lang="en-US" dirty="0" smtClean="0"/>
                        <a:t>32.88- 35.68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8.6%</a:t>
                      </a:r>
                    </a:p>
                    <a:p>
                      <a:r>
                        <a:rPr lang="en-US" dirty="0" smtClean="0"/>
                        <a:t>7.98-</a:t>
                      </a:r>
                      <a:r>
                        <a:rPr lang="en-US" baseline="0" dirty="0" smtClean="0"/>
                        <a:t> 9.19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9.6%</a:t>
                      </a:r>
                    </a:p>
                    <a:p>
                      <a:r>
                        <a:rPr lang="en-US" dirty="0" smtClean="0"/>
                        <a:t>7.17- 12.71</a:t>
                      </a:r>
                      <a:endParaRPr lang="en-US" dirty="0"/>
                    </a:p>
                  </a:txBody>
                  <a:tcPr/>
                </a:tc>
              </a:tr>
              <a:tr h="825500">
                <a:tc>
                  <a:txBody>
                    <a:bodyPr/>
                    <a:lstStyle/>
                    <a:p>
                      <a:r>
                        <a:rPr lang="en-US" dirty="0" smtClean="0"/>
                        <a:t>NAFLD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12.8%</a:t>
                      </a:r>
                    </a:p>
                    <a:p>
                      <a:r>
                        <a:rPr lang="en-US" dirty="0" smtClean="0"/>
                        <a:t>12.22-13.37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1.7%</a:t>
                      </a:r>
                    </a:p>
                    <a:p>
                      <a:r>
                        <a:rPr lang="en-US" dirty="0" smtClean="0"/>
                        <a:t>1.4- 2.18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19.4%</a:t>
                      </a:r>
                    </a:p>
                    <a:p>
                      <a:r>
                        <a:rPr lang="en-US" dirty="0" smtClean="0"/>
                        <a:t>18.6- 20.31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0%</a:t>
                      </a:r>
                    </a:p>
                    <a:p>
                      <a:r>
                        <a:rPr lang="en-US" dirty="0" smtClean="0"/>
                        <a:t>0- 0.87</a:t>
                      </a:r>
                      <a:endParaRPr lang="en-US" dirty="0"/>
                    </a:p>
                  </a:txBody>
                  <a:tcPr/>
                </a:tc>
              </a:tr>
              <a:tr h="825500">
                <a:tc>
                  <a:txBody>
                    <a:bodyPr/>
                    <a:lstStyle/>
                    <a:p>
                      <a:r>
                        <a:rPr lang="en-US" dirty="0" smtClean="0"/>
                        <a:t>Others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15.5%</a:t>
                      </a:r>
                    </a:p>
                    <a:p>
                      <a:r>
                        <a:rPr lang="en-US" dirty="0" smtClean="0"/>
                        <a:t>14.89- 16.13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29%</a:t>
                      </a:r>
                    </a:p>
                    <a:p>
                      <a:r>
                        <a:rPr lang="en-US" dirty="0" smtClean="0"/>
                        <a:t>27.71- 30.38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7.5%</a:t>
                      </a:r>
                    </a:p>
                    <a:p>
                      <a:r>
                        <a:rPr lang="en-US" dirty="0" smtClean="0"/>
                        <a:t>6.96- 8.1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29%</a:t>
                      </a:r>
                    </a:p>
                    <a:p>
                      <a:r>
                        <a:rPr lang="en-US" dirty="0" smtClean="0"/>
                        <a:t>24.94- 33.41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657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Are the study patients and clinical</a:t>
            </a:r>
            <a:br>
              <a:rPr lang="en-IN" dirty="0"/>
            </a:br>
            <a:r>
              <a:rPr lang="en-IN" dirty="0"/>
              <a:t>setting similar to mine</a:t>
            </a:r>
            <a:r>
              <a:rPr lang="en-IN" dirty="0" smtClean="0"/>
              <a:t>?</a:t>
            </a:r>
          </a:p>
          <a:p>
            <a:r>
              <a:rPr lang="en-IN" dirty="0" smtClean="0"/>
              <a:t>Conducted in multiple tertiary care centres in India including CMC Vellore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97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/>
            </a:r>
            <a:br>
              <a:rPr lang="en-IN" dirty="0" smtClean="0"/>
            </a:br>
            <a:r>
              <a:rPr lang="en-IN" dirty="0"/>
              <a:t/>
            </a:r>
            <a:br>
              <a:rPr lang="en-IN" dirty="0"/>
            </a:br>
            <a:r>
              <a:rPr lang="en-IN" sz="3100" dirty="0" smtClean="0"/>
              <a:t>Is </a:t>
            </a:r>
            <a:r>
              <a:rPr lang="en-IN" sz="3100" dirty="0"/>
              <a:t>it unlikely that the </a:t>
            </a:r>
            <a:r>
              <a:rPr lang="en-IN" sz="3100" dirty="0" smtClean="0"/>
              <a:t>disease possibilities </a:t>
            </a:r>
            <a:r>
              <a:rPr lang="en-IN" sz="3100" dirty="0"/>
              <a:t>or probabilities </a:t>
            </a:r>
            <a:r>
              <a:rPr lang="en-IN" sz="3100" dirty="0" smtClean="0"/>
              <a:t>have changed </a:t>
            </a:r>
            <a:r>
              <a:rPr lang="en-IN" sz="3100" dirty="0"/>
              <a:t>since this evidence was</a:t>
            </a:r>
            <a:br>
              <a:rPr lang="en-IN" sz="3100" dirty="0"/>
            </a:br>
            <a:r>
              <a:rPr lang="en-IN" sz="3100" dirty="0"/>
              <a:t>gathered</a:t>
            </a:r>
            <a:r>
              <a:rPr lang="en-IN" sz="3100" dirty="0" smtClean="0"/>
              <a:t>?</a:t>
            </a:r>
            <a:br>
              <a:rPr lang="en-IN" sz="3100" dirty="0" smtClean="0"/>
            </a:b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2286000"/>
            <a:ext cx="7498080" cy="3962400"/>
          </a:xfrm>
        </p:spPr>
        <p:txBody>
          <a:bodyPr/>
          <a:lstStyle/>
          <a:p>
            <a:pPr marL="82296" indent="0">
              <a:buNone/>
            </a:pPr>
            <a:r>
              <a:rPr lang="en-IN" dirty="0"/>
              <a:t>Unlikely for any 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06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Thankyou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53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339</TotalTime>
  <Words>463</Words>
  <Application>Microsoft Office PowerPoint</Application>
  <PresentationFormat>On-screen Show (4:3)</PresentationFormat>
  <Paragraphs>125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Solstice</vt:lpstr>
      <vt:lpstr>Critical appraisal  of study on differential diagnosis</vt:lpstr>
      <vt:lpstr>PowerPoint Presentation</vt:lpstr>
      <vt:lpstr>Background</vt:lpstr>
      <vt:lpstr>PICOT</vt:lpstr>
      <vt:lpstr>Study design</vt:lpstr>
      <vt:lpstr>PowerPoint Presentation</vt:lpstr>
      <vt:lpstr>Did the study patients represent the full spectrum of those with this clinical problem?</vt:lpstr>
      <vt:lpstr>PowerPoint Presentation</vt:lpstr>
      <vt:lpstr>PowerPoint Presentation</vt:lpstr>
      <vt:lpstr>Was the diagnostic evaluation definitive?</vt:lpstr>
      <vt:lpstr>PowerPoint Presentation</vt:lpstr>
      <vt:lpstr>PowerPoint Presentation</vt:lpstr>
      <vt:lpstr>What were the results?</vt:lpstr>
      <vt:lpstr>PowerPoint Presentation</vt:lpstr>
      <vt:lpstr>PowerPoint Presentation</vt:lpstr>
      <vt:lpstr>How precise are the estimates of disease probability?</vt:lpstr>
      <vt:lpstr>PowerPoint Presentation</vt:lpstr>
      <vt:lpstr>  Is it unlikely that the disease possibilities or probabilities have changed since this evidence was gathered?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 of study on differential diagnosis</dc:title>
  <dc:creator>User</dc:creator>
  <cp:lastModifiedBy>User</cp:lastModifiedBy>
  <cp:revision>24</cp:revision>
  <dcterms:created xsi:type="dcterms:W3CDTF">2006-08-16T00:00:00Z</dcterms:created>
  <dcterms:modified xsi:type="dcterms:W3CDTF">2019-02-02T07:30:09Z</dcterms:modified>
</cp:coreProperties>
</file>