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79" r:id="rId5"/>
    <p:sldId id="257" r:id="rId6"/>
    <p:sldId id="278" r:id="rId7"/>
    <p:sldId id="280" r:id="rId8"/>
    <p:sldId id="300" r:id="rId9"/>
    <p:sldId id="289" r:id="rId10"/>
    <p:sldId id="281" r:id="rId11"/>
    <p:sldId id="290" r:id="rId12"/>
    <p:sldId id="282" r:id="rId13"/>
    <p:sldId id="293" r:id="rId14"/>
    <p:sldId id="296" r:id="rId15"/>
    <p:sldId id="294" r:id="rId16"/>
    <p:sldId id="291" r:id="rId17"/>
    <p:sldId id="258" r:id="rId18"/>
    <p:sldId id="301" r:id="rId19"/>
    <p:sldId id="302" r:id="rId20"/>
    <p:sldId id="303" r:id="rId21"/>
    <p:sldId id="297" r:id="rId22"/>
    <p:sldId id="299" r:id="rId23"/>
    <p:sldId id="298" r:id="rId24"/>
    <p:sldId id="283" r:id="rId25"/>
    <p:sldId id="284" r:id="rId26"/>
    <p:sldId id="285" r:id="rId27"/>
    <p:sldId id="259" r:id="rId28"/>
    <p:sldId id="286" r:id="rId29"/>
    <p:sldId id="28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60F3-F090-44E1-83D7-897F980E6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E9A364-30D5-4A78-99F6-EBD3FBEFC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0FDD6-F808-4EE6-BB26-93D82345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D38A3-38D5-4EB9-915D-689ADB46B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6E508-BEFB-4BFD-9F35-F8458D2D5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879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FD38-B313-4DA0-8490-C7013E72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DCC2B-2F42-4046-988A-E6D861F98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15B4E-44CF-42D2-A1E4-0E3C5F5E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F0C6-8210-4BED-A427-727999509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19AC2-032F-4025-B0B0-682BA8D46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81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5E47-915F-4F36-B611-6D302479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75C27-E36E-419B-9E7B-6A0D13480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065A7-4EA9-4A21-92C7-2207E228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4F267-45C1-4801-A655-78E33036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7AEC3-3C5E-422A-A365-3DBB9CB4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482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719F1-F8D6-4683-810B-E904FEE6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7B948-4FCE-4766-A99A-615273D1CF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A7A94E-FA17-4D3A-81D2-F7D126A9F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9679D1-3E64-4C6C-8F0D-866BE0239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20EBB-8FC1-47C2-90BD-90D299D12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FCE70C-0933-46EB-BF23-4074FDCE7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969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F8DA-904B-4624-84EB-B7AF9A5A7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22DE6-E3E0-4916-84F1-B20E7AB24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DDA0F-500F-454C-A22C-B31EB3C8D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AD9196-575D-4071-B47E-8C955876A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94AE9-67E6-4F95-93F1-F7E4E4F06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9FA82D-913A-428A-9BE8-ACD1FF46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006D8-6DB1-48D2-BB73-0F66CFF9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F8B2D4-592C-4E44-BBD8-AB65EC68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523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10BE-CCA3-4B08-B5CD-F192CEE1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B149DB-58C5-4480-AD23-63025C310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749728-E26D-461F-9166-7704DB390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4A55A-2C65-4164-9EBC-83282B53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770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7BB8F3-E0B4-42AF-A054-E9EB253FC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FD1649-B9B6-4A03-86B9-D1FCCFF7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AFAC0-C040-44F7-8A64-67A50E14A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439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BCF67-7F8B-44E5-A2EF-CA11B506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BA378-0E21-4C85-8662-937DEDD88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C5565-91DE-4803-8CAB-639C5897A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FA9F8-FEED-4D7F-A558-1E7DDF7E5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AEFDB-EE74-4E6D-8646-CCD2A1CC2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12B0D-DCCD-4DCB-A314-93A7979F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589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60C-1A5D-426D-970B-C5CD93096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E0F7A3-3B5B-4781-860B-F58D8C627F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275EF-83D8-4696-8C80-ECBB6CF70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DE60F-075C-4E12-B80D-0A2FBEA8F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A9A6A-F45A-40C2-9E5C-172C6B887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EAD989-1C06-491F-AE3A-FD9B4925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84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94014-3651-4C1E-85AA-8B7F52DA8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FFC19-7E64-4FE4-AFCD-09B90D5809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AF0A7-55A0-4AEB-8C04-D199E3F87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A295E-B0DF-4292-B7CB-E02B67DF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EC6F5-6E04-4626-8BC2-1D64A745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55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76F2AC-CF78-471F-B9EC-1772EB97F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FE4F7-8D4D-47A4-A61F-03CB46FD1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28866-0B1B-48A8-9722-ABECB942B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6847B-D7CC-41C2-BEC7-05891303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54DD9-B8FD-4F34-BAB0-F253F30F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340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DDEE6C-3B54-4D12-827F-851186D0C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515AE-BD37-4B23-96AF-A8B2D7547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CE3CD-DE22-4502-ABAC-7CF59DE32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1CA70-F553-4B23-AFE2-2D063538E94F}" type="datetimeFigureOut">
              <a:rPr lang="en-IN" smtClean="0"/>
              <a:t>07-01-2019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EFFEB-41A8-4630-A1A9-5A05EC12AC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FD8B7-E7DB-484C-B3C7-2D1279833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41F20-649F-461F-A9C0-89866A899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25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12E81-5A11-4934-99CB-0D37D7E1E3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F2E25-DCB7-4AE1-8C4B-A1BCA3E49D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F3B0E8-46E1-4603-9D9B-7AFA596BF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148" y="0"/>
            <a:ext cx="6915311" cy="4996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00E766-8CBB-4FB4-8B98-2C6EFAEA7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148" y="5349875"/>
            <a:ext cx="6915311" cy="87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4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60D54-4922-4FE4-92B1-E9241FB6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F1C8EC-39A1-4A32-9701-125AC2313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9649" y="1908361"/>
            <a:ext cx="5865287" cy="547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BFBFD4-6788-4385-8F8A-7793FBB89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365125"/>
            <a:ext cx="11087100" cy="99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666511-16A8-44A2-AD6C-24035478F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" y="1513074"/>
            <a:ext cx="3524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4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8954-31F8-4F96-997B-914B1B1F0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B4644-E052-45BC-8018-AEB86C0A2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Nongonococcal bacterial arthritis is possibly the most dangerous and destructive type of acute arthritis </a:t>
            </a:r>
          </a:p>
          <a:p>
            <a:endParaRPr lang="en-US" dirty="0"/>
          </a:p>
          <a:p>
            <a:r>
              <a:rPr lang="en-US" dirty="0"/>
              <a:t>The mortality rate for in-hospital septic arthritis ranges from 7% to 15%, despite antibiotic use. 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6801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40EB4-036D-4CB1-BBE7-5502A6D1E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29" y="591672"/>
            <a:ext cx="11528611" cy="604221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P – patients who present with an acutely painful and swollen joint </a:t>
            </a:r>
          </a:p>
          <a:p>
            <a:endParaRPr lang="en-IN" dirty="0"/>
          </a:p>
          <a:p>
            <a:endParaRPr lang="en-IN" dirty="0"/>
          </a:p>
          <a:p>
            <a:r>
              <a:rPr lang="en-US" dirty="0"/>
              <a:t>Objective  - To review the accuracy and precision of the clinical evaluation for the diagnosis of nongonococcal bacterial arthritis </a:t>
            </a:r>
          </a:p>
          <a:p>
            <a:endParaRPr lang="en-US" dirty="0"/>
          </a:p>
          <a:p>
            <a:r>
              <a:rPr lang="en-US" dirty="0"/>
              <a:t>Diagnostic value of the history, physical examination, blood, or synovial fluid laboratory test results for distinguishing septic arthritis from other conditions. 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Outcome  - Likelihood ratios for all symptoms and signs used to </a:t>
            </a:r>
            <a:r>
              <a:rPr lang="en-US" dirty="0" err="1"/>
              <a:t>differetniate</a:t>
            </a:r>
            <a:r>
              <a:rPr lang="en-US" dirty="0"/>
              <a:t> septic arthritis from other causes of an acutely painful or swollen joint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9587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80426-69C4-4D21-B9E7-821DCCFF2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Are the results valid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74AF086-3696-45E7-A68F-C07D10893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1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C18E-20D4-4717-B1FA-0687C07D9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Did the review explicitly address a sensible question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FB727-A4F4-4746-B89B-6C1283D01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  <a:p>
            <a:endParaRPr lang="en-IN" dirty="0"/>
          </a:p>
          <a:p>
            <a:r>
              <a:rPr lang="en-US" dirty="0"/>
              <a:t>To review the accuracy and precision of the clinical evaluation for the diagnosis of nongonococcal bacterial arthritis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9309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523AD-1BE1-4A9F-9DC2-56FD84DF5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Was the search for relevant studies detailed and exhaustive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5DA6B-2516-434C-B440-7DC10388A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6776"/>
            <a:ext cx="11994775" cy="5325036"/>
          </a:xfrm>
        </p:spPr>
        <p:txBody>
          <a:bodyPr>
            <a:normAutofit/>
          </a:bodyPr>
          <a:lstStyle/>
          <a:p>
            <a:r>
              <a:rPr lang="en-IN" dirty="0"/>
              <a:t>Yes </a:t>
            </a:r>
          </a:p>
          <a:p>
            <a:r>
              <a:rPr lang="en-IN" dirty="0"/>
              <a:t>1966 to January 2007  - EMBASE, PubMed, Appropriate </a:t>
            </a:r>
            <a:r>
              <a:rPr lang="en-IN" dirty="0" err="1"/>
              <a:t>MeSH</a:t>
            </a:r>
            <a:r>
              <a:rPr lang="en-IN" dirty="0"/>
              <a:t> terms </a:t>
            </a:r>
          </a:p>
          <a:p>
            <a:r>
              <a:rPr lang="en-US" dirty="0"/>
              <a:t>Articles that reported the diagnostic value of the history, physical examination, blood, or synovial fluid laboratory test results for distinguishing septic arthritis from other conditions </a:t>
            </a:r>
          </a:p>
          <a:p>
            <a:endParaRPr lang="en-US" u="sng" dirty="0"/>
          </a:p>
          <a:p>
            <a:r>
              <a:rPr lang="en-US" i="1" dirty="0"/>
              <a:t>Arthritis, infectious</a:t>
            </a:r>
            <a:r>
              <a:rPr lang="en-US" dirty="0"/>
              <a:t>, </a:t>
            </a:r>
            <a:r>
              <a:rPr lang="en-US" i="1" dirty="0"/>
              <a:t>physical examination</a:t>
            </a:r>
            <a:r>
              <a:rPr lang="en-US" dirty="0"/>
              <a:t>, </a:t>
            </a:r>
            <a:r>
              <a:rPr lang="en-US" i="1" dirty="0"/>
              <a:t>medical history taking</a:t>
            </a:r>
            <a:r>
              <a:rPr lang="en-US" dirty="0"/>
              <a:t>, </a:t>
            </a:r>
            <a:r>
              <a:rPr lang="en-US" i="1" dirty="0"/>
              <a:t>diagnostic tests</a:t>
            </a:r>
            <a:r>
              <a:rPr lang="en-US" dirty="0"/>
              <a:t>, and </a:t>
            </a:r>
            <a:r>
              <a:rPr lang="en-US" i="1" dirty="0"/>
              <a:t>sensitivity and specificity</a:t>
            </a:r>
            <a:r>
              <a:rPr lang="en-US" dirty="0"/>
              <a:t>, combined with the </a:t>
            </a:r>
            <a:r>
              <a:rPr lang="en-US" dirty="0" err="1"/>
              <a:t>MeSH</a:t>
            </a:r>
            <a:r>
              <a:rPr lang="en-US" dirty="0"/>
              <a:t> terms: </a:t>
            </a:r>
            <a:r>
              <a:rPr lang="en-US" i="1" dirty="0"/>
              <a:t>arthritis, infectious </a:t>
            </a:r>
            <a:r>
              <a:rPr lang="en-US" dirty="0"/>
              <a:t>or </a:t>
            </a:r>
            <a:r>
              <a:rPr lang="en-US" i="1" dirty="0"/>
              <a:t>arthritis, gouty </a:t>
            </a:r>
            <a:r>
              <a:rPr lang="en-US" dirty="0"/>
              <a:t>and </a:t>
            </a:r>
            <a:r>
              <a:rPr lang="en-US" i="1" dirty="0"/>
              <a:t>synovial fluid</a:t>
            </a:r>
            <a:r>
              <a:rPr lang="en-US" dirty="0"/>
              <a:t>, and </a:t>
            </a:r>
            <a:r>
              <a:rPr lang="en-US" i="1" dirty="0"/>
              <a:t>arthritis, infectious </a:t>
            </a:r>
            <a:r>
              <a:rPr lang="en-US" dirty="0"/>
              <a:t>AND (</a:t>
            </a:r>
            <a:r>
              <a:rPr lang="en-US" i="1" dirty="0"/>
              <a:t>risk</a:t>
            </a:r>
            <a:r>
              <a:rPr lang="en-US" dirty="0"/>
              <a:t>* [title/abstract] OR </a:t>
            </a:r>
            <a:r>
              <a:rPr lang="en-US" i="1" dirty="0"/>
              <a:t>risk</a:t>
            </a:r>
            <a:r>
              <a:rPr lang="en-US" dirty="0"/>
              <a:t>* [</a:t>
            </a:r>
            <a:r>
              <a:rPr lang="en-US" dirty="0" err="1"/>
              <a:t>MeSH:noexp</a:t>
            </a:r>
            <a:r>
              <a:rPr lang="en-US" dirty="0"/>
              <a:t>] OR </a:t>
            </a:r>
            <a:r>
              <a:rPr lang="en-US" i="1" dirty="0"/>
              <a:t>risk</a:t>
            </a:r>
            <a:r>
              <a:rPr lang="en-US" dirty="0"/>
              <a:t>* [</a:t>
            </a:r>
            <a:r>
              <a:rPr lang="en-US" dirty="0" err="1"/>
              <a:t>MeSH:noexp</a:t>
            </a:r>
            <a:r>
              <a:rPr lang="en-US" dirty="0"/>
              <a:t>] OR </a:t>
            </a:r>
            <a:r>
              <a:rPr lang="en-US" i="1" dirty="0"/>
              <a:t>cohort studies </a:t>
            </a:r>
            <a:r>
              <a:rPr lang="en-US" dirty="0"/>
              <a:t>[</a:t>
            </a:r>
            <a:r>
              <a:rPr lang="en-US" dirty="0" err="1"/>
              <a:t>MeSH</a:t>
            </a:r>
            <a:r>
              <a:rPr lang="en-US" dirty="0"/>
              <a:t> terms] OR </a:t>
            </a:r>
            <a:r>
              <a:rPr lang="en-US" i="1" dirty="0"/>
              <a:t>group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77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27108-C9CB-4662-BED9-7827E7A57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97654"/>
            <a:ext cx="11833933" cy="6560597"/>
          </a:xfrm>
        </p:spPr>
        <p:txBody>
          <a:bodyPr>
            <a:normAutofit/>
          </a:bodyPr>
          <a:lstStyle/>
          <a:p>
            <a:r>
              <a:rPr lang="en-US" u="sng" dirty="0"/>
              <a:t>Inclusion criteria </a:t>
            </a:r>
          </a:p>
          <a:p>
            <a:r>
              <a:rPr lang="en-US" dirty="0"/>
              <a:t>patients who presented with an acutely painful or swollen joint and </a:t>
            </a:r>
          </a:p>
          <a:p>
            <a:r>
              <a:rPr lang="en-US" dirty="0"/>
              <a:t>contained original data on accuracy and precision of the history and/or physical examination and/or laboratory data in diagnosing septic arthritis. </a:t>
            </a:r>
          </a:p>
          <a:p>
            <a:r>
              <a:rPr lang="en-US" dirty="0"/>
              <a:t>Gold standard - synovial fluid culture - imperfect gold standard with reported sensitivities of only 75% to 95%</a:t>
            </a:r>
          </a:p>
          <a:p>
            <a:r>
              <a:rPr lang="en-US" dirty="0"/>
              <a:t>gold standard tests of positive Gram stain, positive blood cultures, no organism isolated but macroscopic pus aspirated from joint, or response to antibiotics.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u="sng" dirty="0"/>
              <a:t>Exclusion criteria </a:t>
            </a:r>
          </a:p>
          <a:p>
            <a:r>
              <a:rPr lang="en-US" dirty="0"/>
              <a:t>No gold standard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2174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C9082-42FF-4A0A-A1F7-B9F1CA41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893D3-A9C4-432F-91B1-DF731BBAF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9487" y="2015231"/>
            <a:ext cx="4500979" cy="4477644"/>
          </a:xfrm>
        </p:spPr>
        <p:txBody>
          <a:bodyPr/>
          <a:lstStyle/>
          <a:p>
            <a:r>
              <a:rPr lang="en-IN" dirty="0"/>
              <a:t>3 studies included gonococcal arthritis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FD192-466D-4952-AC67-4D0143F50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97" y="343591"/>
            <a:ext cx="5121915" cy="617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59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6801-E7AC-425A-ABCD-1CD4BA9B6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15708" cy="1460499"/>
          </a:xfrm>
        </p:spPr>
        <p:txBody>
          <a:bodyPr>
            <a:normAutofit fontScale="90000"/>
          </a:bodyPr>
          <a:lstStyle/>
          <a:p>
            <a:r>
              <a:rPr lang="en-IN" dirty="0"/>
              <a:t>Were the primary studies of high methodologic quality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D10B6-4A78-4863-970E-3E6268A34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66FA94-B054-46FD-A8DE-41CDA31C8D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650"/>
          <a:stretch/>
        </p:blipFill>
        <p:spPr>
          <a:xfrm>
            <a:off x="125506" y="2141538"/>
            <a:ext cx="5463428" cy="43513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B0264B-DD7D-4EBD-8FCE-DA808B021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33" t="57588"/>
          <a:stretch/>
        </p:blipFill>
        <p:spPr>
          <a:xfrm>
            <a:off x="5916706" y="2274070"/>
            <a:ext cx="5937202" cy="345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1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EEF2D-C9C0-4F77-86E1-5A378D25D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1FDFB-3E9A-42D8-9266-B8B7A9128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013141" cy="4879975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Symptoms based on individual article definitions </a:t>
            </a:r>
          </a:p>
          <a:p>
            <a:endParaRPr lang="en-IN" dirty="0"/>
          </a:p>
          <a:p>
            <a:r>
              <a:rPr lang="en-IN" dirty="0"/>
              <a:t>Fever  - </a:t>
            </a:r>
            <a:r>
              <a:rPr lang="en-US" dirty="0"/>
              <a:t>37.5°C to 38.0°C and whether fever occurred at either presentation or during hospital course. </a:t>
            </a:r>
          </a:p>
          <a:p>
            <a:endParaRPr lang="en-US" dirty="0"/>
          </a:p>
          <a:p>
            <a:r>
              <a:rPr lang="en-US" dirty="0"/>
              <a:t>Elevated WBC count  - &gt; 10,000</a:t>
            </a:r>
          </a:p>
          <a:p>
            <a:r>
              <a:rPr lang="en-US" dirty="0"/>
              <a:t>Elevated ESR  - &gt; 30 </a:t>
            </a:r>
          </a:p>
          <a:p>
            <a:r>
              <a:rPr lang="en-US" dirty="0"/>
              <a:t>Elevated CRP  - &gt; 100 mg / L </a:t>
            </a:r>
          </a:p>
          <a:p>
            <a:r>
              <a:rPr lang="en-US" dirty="0"/>
              <a:t>Reduction in synovial fluid glucose  - serum/synovial fluid glucose ratio of less</a:t>
            </a:r>
            <a:br>
              <a:rPr lang="en-US" dirty="0"/>
            </a:br>
            <a:r>
              <a:rPr lang="en-US" dirty="0"/>
              <a:t>than 0.5 or 0.75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9738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8809C-C197-49DF-B1C2-FC4624A39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Adults and included patients in rheumatology clinics, those patients presenting to the emergency department, or hospitalized patients. </a:t>
            </a:r>
          </a:p>
          <a:p>
            <a:endParaRPr lang="en-US" dirty="0"/>
          </a:p>
          <a:p>
            <a:r>
              <a:rPr lang="en-US" dirty="0"/>
              <a:t>only 3 studies attaining a level 1 score </a:t>
            </a:r>
          </a:p>
          <a:p>
            <a:endParaRPr lang="en-US" dirty="0"/>
          </a:p>
          <a:p>
            <a:r>
              <a:rPr lang="en-US" dirty="0"/>
              <a:t>Most studies used an adequate gold standard.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E50C34-DE81-42E1-96C0-48F2E4030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880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4DEAB-56C6-45CD-A916-31BAFFD98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6E06D-63DD-4230-B54F-25F198FC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D6D517-709C-4071-B773-CDDFDE35F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581" y="0"/>
            <a:ext cx="10372838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304DB2-2619-4AE0-A748-D6BF44F7B33A}"/>
              </a:ext>
            </a:extLst>
          </p:cNvPr>
          <p:cNvSpPr/>
          <p:nvPr/>
        </p:nvSpPr>
        <p:spPr>
          <a:xfrm>
            <a:off x="8964706" y="2008094"/>
            <a:ext cx="1021976" cy="71717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515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87322-7876-471D-A750-B70FF9DC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C6FE6-D2BB-4624-87F9-8DBD4800E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B1BBA5-B28F-423E-B022-9AEC1FA58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75" y="0"/>
            <a:ext cx="11415992" cy="584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66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9E562-D41F-4BF2-A70A-B71ED2D99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59503-B44D-4394-B814-A156D8491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B04676-88B8-4C55-83EC-B60946A1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01" y="0"/>
            <a:ext cx="10836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87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A929-538F-4A82-B85B-07363E1F4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  <a:p>
            <a:endParaRPr lang="en-IN" dirty="0"/>
          </a:p>
          <a:p>
            <a:r>
              <a:rPr lang="en-IN" dirty="0"/>
              <a:t>Objective assessments </a:t>
            </a:r>
          </a:p>
          <a:p>
            <a:endParaRPr lang="en-IN" dirty="0"/>
          </a:p>
          <a:p>
            <a:r>
              <a:rPr lang="en-IN" dirty="0"/>
              <a:t>3 reviewers reviewed the studies independently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71DECD-3489-43B0-BAAF-7AA2DD02D741}"/>
              </a:ext>
            </a:extLst>
          </p:cNvPr>
          <p:cNvSpPr txBox="1">
            <a:spLocks/>
          </p:cNvSpPr>
          <p:nvPr/>
        </p:nvSpPr>
        <p:spPr>
          <a:xfrm>
            <a:off x="309281" y="302373"/>
            <a:ext cx="11613777" cy="1149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Were the assessments of the included studies reproducible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0159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544D-6683-4F58-8F8F-9A3B7EA5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results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55008D-1EA3-4A34-8E2C-19A68E83E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1A0CFC-9020-42ED-A6CB-34A68B406604}"/>
              </a:ext>
            </a:extLst>
          </p:cNvPr>
          <p:cNvCxnSpPr/>
          <p:nvPr/>
        </p:nvCxnSpPr>
        <p:spPr>
          <a:xfrm>
            <a:off x="9037468" y="4847208"/>
            <a:ext cx="1083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934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2A784-9719-431F-B2EC-F038E9636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factors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CBB18B-B91C-4634-8ABE-3998A0E7D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8401"/>
            <a:ext cx="12174292" cy="1237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B63601-54CE-4782-ABFA-B7D64B069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8" y="2597816"/>
            <a:ext cx="12012927" cy="303595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C25CB0-1A36-44BF-96B7-405B81160B15}"/>
              </a:ext>
            </a:extLst>
          </p:cNvPr>
          <p:cNvCxnSpPr/>
          <p:nvPr/>
        </p:nvCxnSpPr>
        <p:spPr>
          <a:xfrm>
            <a:off x="9152878" y="5202315"/>
            <a:ext cx="130501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22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27107-08F1-4911-AFBF-036386072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Signs and symptoms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F7348-609B-4B6F-AC9E-B05FC21F3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only 6 studies tested sensitivity of symptoms for diagnosing septic arthritis </a:t>
            </a:r>
          </a:p>
          <a:p>
            <a:pPr marL="0" indent="0">
              <a:buNone/>
            </a:pPr>
            <a:br>
              <a:rPr lang="en-IN" dirty="0"/>
            </a:b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72CA96-C178-48B0-8180-51244C4CD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301" y="2470243"/>
            <a:ext cx="7021593" cy="384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91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6770E-1F51-40A1-82E7-2B9CBA9B4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Lab values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6CB4-6E87-42F6-8987-613CC1322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Abnormal peripheral WBC count, ESR, and CRP were found to have limited diagnostic power for changing the pretest probability of septic arthritis, mostly due to their low specificity </a:t>
            </a:r>
          </a:p>
          <a:p>
            <a:pPr marL="0" indent="0">
              <a:buNone/>
            </a:pPr>
            <a:br>
              <a:rPr lang="en-US" dirty="0"/>
            </a:b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B9056-C398-4FF8-8EC3-D7DEC713D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2760"/>
            <a:ext cx="12183146" cy="2185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D5A148-DA99-454D-B0A5-0CD505FE1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" y="3567860"/>
            <a:ext cx="12174292" cy="12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32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46937-6A76-4BFF-BDB4-F9F364B6C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2" y="215153"/>
            <a:ext cx="11994776" cy="6042212"/>
          </a:xfrm>
        </p:spPr>
        <p:txBody>
          <a:bodyPr/>
          <a:lstStyle/>
          <a:p>
            <a:r>
              <a:rPr lang="en-US" dirty="0"/>
              <a:t>Progressively higher synovial WBC counts increase the likelihood of septic arthritis </a:t>
            </a:r>
            <a:br>
              <a:rPr lang="en-US" dirty="0"/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801ED-8335-4F99-9F34-9837B6A4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952" y="600635"/>
            <a:ext cx="8453436" cy="63033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E63791-95C3-4191-95E9-115191742FDF}"/>
              </a:ext>
            </a:extLst>
          </p:cNvPr>
          <p:cNvSpPr/>
          <p:nvPr/>
        </p:nvSpPr>
        <p:spPr>
          <a:xfrm>
            <a:off x="9932894" y="2940424"/>
            <a:ext cx="1129553" cy="1972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8DD865-42C9-4417-9CCD-BFBD049333F7}"/>
              </a:ext>
            </a:extLst>
          </p:cNvPr>
          <p:cNvSpPr/>
          <p:nvPr/>
        </p:nvSpPr>
        <p:spPr>
          <a:xfrm>
            <a:off x="9932894" y="4222376"/>
            <a:ext cx="1129553" cy="1972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E925CD-6EDB-4BCC-AD9B-0C6189A43D23}"/>
              </a:ext>
            </a:extLst>
          </p:cNvPr>
          <p:cNvSpPr/>
          <p:nvPr/>
        </p:nvSpPr>
        <p:spPr>
          <a:xfrm>
            <a:off x="9932894" y="5504328"/>
            <a:ext cx="1075766" cy="2689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57B462-8D74-41BF-B7D0-93A4580F963D}"/>
              </a:ext>
            </a:extLst>
          </p:cNvPr>
          <p:cNvSpPr/>
          <p:nvPr/>
        </p:nvSpPr>
        <p:spPr>
          <a:xfrm>
            <a:off x="9906000" y="6701118"/>
            <a:ext cx="1129553" cy="1972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7500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92288-3E62-4BEB-8A4E-5DF46F96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35190-9B65-4176-8FF4-98112866F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1A707D-260D-4295-91D2-FB9BA3494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98" y="142034"/>
            <a:ext cx="11601005" cy="46630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2923D8-1469-48C0-88CB-37731813C4E4}"/>
              </a:ext>
            </a:extLst>
          </p:cNvPr>
          <p:cNvSpPr/>
          <p:nvPr/>
        </p:nvSpPr>
        <p:spPr>
          <a:xfrm>
            <a:off x="8785412" y="2528048"/>
            <a:ext cx="1488141" cy="1972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2DE94F-DC60-4330-8678-655EB6F0674D}"/>
              </a:ext>
            </a:extLst>
          </p:cNvPr>
          <p:cNvSpPr/>
          <p:nvPr/>
        </p:nvSpPr>
        <p:spPr>
          <a:xfrm>
            <a:off x="8785412" y="3567954"/>
            <a:ext cx="1488141" cy="1972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82098F-13B9-4689-91C1-51112A068747}"/>
              </a:ext>
            </a:extLst>
          </p:cNvPr>
          <p:cNvSpPr/>
          <p:nvPr/>
        </p:nvSpPr>
        <p:spPr>
          <a:xfrm>
            <a:off x="8964705" y="4576716"/>
            <a:ext cx="1308848" cy="1972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0543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2EC0E-1FC3-469F-986B-AAD8D4807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06" y="484094"/>
            <a:ext cx="11228294" cy="5692869"/>
          </a:xfrm>
        </p:spPr>
        <p:txBody>
          <a:bodyPr>
            <a:normAutofit/>
          </a:bodyPr>
          <a:lstStyle/>
          <a:p>
            <a:r>
              <a:rPr lang="en-US" dirty="0"/>
              <a:t>History and physical examination are not able to substantially change</a:t>
            </a:r>
            <a:br>
              <a:rPr lang="en-US" dirty="0"/>
            </a:br>
            <a:r>
              <a:rPr lang="en-US" dirty="0"/>
              <a:t>the pretest probability of septic arthritis in patients with an acutely painful, swollen joint</a:t>
            </a:r>
          </a:p>
          <a:p>
            <a:endParaRPr lang="en-US" dirty="0"/>
          </a:p>
          <a:p>
            <a:r>
              <a:rPr lang="en-US" dirty="0"/>
              <a:t>Arthrocentesis with synovial fluid analysis for WBC count and percentage of polymorphonuclear cells is the best diagnostic tool available for detecting bacterial arthritis while waiting for synovial culture test results. </a:t>
            </a:r>
          </a:p>
          <a:p>
            <a:endParaRPr lang="en-US" dirty="0"/>
          </a:p>
          <a:p>
            <a:r>
              <a:rPr lang="en-US" dirty="0"/>
              <a:t>Synovial fluid glucose, protein, and lactate dehydrogenase are not informative.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6002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0E11-9BD5-448B-ABD7-C5A916236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overall results of the study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BE1E3-0240-4D09-A62E-77A566589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183341"/>
            <a:ext cx="11743764" cy="5468471"/>
          </a:xfrm>
        </p:spPr>
        <p:txBody>
          <a:bodyPr>
            <a:normAutofit fontScale="92500"/>
          </a:bodyPr>
          <a:lstStyle/>
          <a:p>
            <a:r>
              <a:rPr lang="en-IN" b="1" dirty="0"/>
              <a:t>Risk factors  </a:t>
            </a:r>
            <a:r>
              <a:rPr lang="en-IN" dirty="0"/>
              <a:t>- </a:t>
            </a:r>
            <a:r>
              <a:rPr lang="en-US" dirty="0"/>
              <a:t>age older than 80 years, diabetes mellitus, rheumatoid arthritis, recent joint surgery, hip or knee prosthesis and/or skin infection, and HIV-1 infection</a:t>
            </a:r>
          </a:p>
          <a:p>
            <a:r>
              <a:rPr lang="en-US" dirty="0"/>
              <a:t>Most of these risk factors were only useful when present and did not substantially lower the likelihood of bacterial infection when they were absent </a:t>
            </a:r>
          </a:p>
          <a:p>
            <a:endParaRPr lang="en-US" dirty="0"/>
          </a:p>
          <a:p>
            <a:r>
              <a:rPr lang="en-US" b="1" dirty="0"/>
              <a:t>Symptoms </a:t>
            </a:r>
          </a:p>
          <a:p>
            <a:r>
              <a:rPr lang="en-US" dirty="0"/>
              <a:t>Joint pain and a history of joint swelling are reasonably sensitive [no specificity]</a:t>
            </a:r>
          </a:p>
          <a:p>
            <a:endParaRPr lang="en-US" dirty="0"/>
          </a:p>
          <a:p>
            <a:r>
              <a:rPr lang="en-US" dirty="0"/>
              <a:t>Fever  - poor sensitivity and specificity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5884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4C595-3F2E-492A-B65A-E23B30885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precise are the results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A05B4-42AC-4565-B3DA-1F6FC2DAF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9680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101F-41C3-494B-A5A9-67AA927A6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Were the results similar from study to study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E5143-53D4-4495-A108-9E17F835A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Not for all parameters</a:t>
            </a:r>
          </a:p>
        </p:txBody>
      </p:sp>
    </p:spTree>
    <p:extLst>
      <p:ext uri="{BB962C8B-B14F-4D97-AF65-F5344CB8AC3E}">
        <p14:creationId xmlns:p14="http://schemas.microsoft.com/office/powerpoint/2010/main" val="1208525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8110F-9616-4F6B-A73A-B8616EC46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Will the results help me in caring for my patients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218007-0859-476D-9A19-EC7B2A937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6664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5A8A-1F5F-436B-83E4-9E909E4B2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How can I best interpret the results to apply them to the care of my patients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19DF5-E278-4C3C-9E76-5EFEC01A3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49000" cy="4894771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Stratify according to risk </a:t>
            </a:r>
          </a:p>
          <a:p>
            <a:endParaRPr lang="en-IN" dirty="0"/>
          </a:p>
          <a:p>
            <a:r>
              <a:rPr lang="en-IN" dirty="0"/>
              <a:t>Arthrocentesis </a:t>
            </a:r>
          </a:p>
          <a:p>
            <a:endParaRPr lang="en-IN" dirty="0"/>
          </a:p>
          <a:p>
            <a:r>
              <a:rPr lang="en-IN" dirty="0"/>
              <a:t>Gold standard – </a:t>
            </a:r>
          </a:p>
          <a:p>
            <a:pPr lvl="1"/>
            <a:r>
              <a:rPr lang="en-US" dirty="0"/>
              <a:t>Gram stain and culture as a gold standard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Gram stain – sensitivity  is only 29% to 50%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 the sensitivity of culture may only be 82%. </a:t>
            </a:r>
          </a:p>
          <a:p>
            <a:pPr lvl="1"/>
            <a:r>
              <a:rPr lang="en-US" dirty="0"/>
              <a:t>Misclassification of patients with overestimation or underestimation of reported LRs</a:t>
            </a:r>
          </a:p>
          <a:p>
            <a:pPr lvl="1"/>
            <a:r>
              <a:rPr lang="en-US" dirty="0"/>
              <a:t>Combination of Gram stain, culture, and clinical follow-up to detect patients missed by Gram stain and culture alone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5654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E2F18-256A-4B50-9BC5-1FE790E8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all patient important outcomes considered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F7C27-A3DF-49C2-A443-2FA97448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</p:txBody>
      </p:sp>
    </p:spTree>
    <p:extLst>
      <p:ext uri="{BB962C8B-B14F-4D97-AF65-F5344CB8AC3E}">
        <p14:creationId xmlns:p14="http://schemas.microsoft.com/office/powerpoint/2010/main" val="4249662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8F2E1-DE04-4727-A894-637E9033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Are the benefits worth the costs and potential risks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57B27-5B0D-43EA-B3F1-402F01629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 </a:t>
            </a:r>
          </a:p>
        </p:txBody>
      </p:sp>
    </p:spTree>
    <p:extLst>
      <p:ext uri="{BB962C8B-B14F-4D97-AF65-F5344CB8AC3E}">
        <p14:creationId xmlns:p14="http://schemas.microsoft.com/office/powerpoint/2010/main" val="3066297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691</Words>
  <Application>Microsoft Office PowerPoint</Application>
  <PresentationFormat>Widescreen</PresentationFormat>
  <Paragraphs>97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Introduction </vt:lpstr>
      <vt:lpstr>PowerPoint Presentation</vt:lpstr>
      <vt:lpstr>Are the results valid</vt:lpstr>
      <vt:lpstr>Did the review explicitly address a sensible question  </vt:lpstr>
      <vt:lpstr>Was the search for relevant studies detailed and exhaustive </vt:lpstr>
      <vt:lpstr>PowerPoint Presentation</vt:lpstr>
      <vt:lpstr>PowerPoint Presentation</vt:lpstr>
      <vt:lpstr>Were the primary studies of high methodologic quality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results </vt:lpstr>
      <vt:lpstr>Risk factors</vt:lpstr>
      <vt:lpstr>Signs and symptoms </vt:lpstr>
      <vt:lpstr>Lab values </vt:lpstr>
      <vt:lpstr>PowerPoint Presentation</vt:lpstr>
      <vt:lpstr>PowerPoint Presentation</vt:lpstr>
      <vt:lpstr>PowerPoint Presentation</vt:lpstr>
      <vt:lpstr>What are the overall results of the study  </vt:lpstr>
      <vt:lpstr>How precise are the results  </vt:lpstr>
      <vt:lpstr>Were the results similar from study to study  </vt:lpstr>
      <vt:lpstr>Will the results help me in caring for my patients </vt:lpstr>
      <vt:lpstr>How can I best interpret the results to apply them to the care of my patients  </vt:lpstr>
      <vt:lpstr>Were all patient important outcomes considered </vt:lpstr>
      <vt:lpstr>Are the benefits worth the costs and potential risks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george</dc:creator>
  <cp:lastModifiedBy>john george</cp:lastModifiedBy>
  <cp:revision>15</cp:revision>
  <dcterms:created xsi:type="dcterms:W3CDTF">2019-01-07T03:52:22Z</dcterms:created>
  <dcterms:modified xsi:type="dcterms:W3CDTF">2019-01-07T11:42:18Z</dcterms:modified>
</cp:coreProperties>
</file>