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65" r:id="rId4"/>
    <p:sldId id="301" r:id="rId5"/>
    <p:sldId id="302" r:id="rId6"/>
    <p:sldId id="303" r:id="rId7"/>
    <p:sldId id="311" r:id="rId8"/>
    <p:sldId id="304" r:id="rId9"/>
    <p:sldId id="305" r:id="rId10"/>
    <p:sldId id="306" r:id="rId11"/>
    <p:sldId id="321" r:id="rId12"/>
    <p:sldId id="312" r:id="rId13"/>
    <p:sldId id="315" r:id="rId14"/>
    <p:sldId id="316" r:id="rId15"/>
    <p:sldId id="320"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3" d="100"/>
          <a:sy n="43" d="100"/>
        </p:scale>
        <p:origin x="82"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7AC00-57AB-45E2-AACC-268691E5DFDB}" type="datetimeFigureOut">
              <a:rPr lang="en-IN" smtClean="0"/>
              <a:t>11-01-2019</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9DD92D-7CE5-429E-9195-431A9998FF95}" type="slidenum">
              <a:rPr lang="en-IN" smtClean="0"/>
              <a:t>‹#›</a:t>
            </a:fld>
            <a:endParaRPr lang="en-IN" dirty="0"/>
          </a:p>
        </p:txBody>
      </p:sp>
    </p:spTree>
    <p:extLst>
      <p:ext uri="{BB962C8B-B14F-4D97-AF65-F5344CB8AC3E}">
        <p14:creationId xmlns:p14="http://schemas.microsoft.com/office/powerpoint/2010/main" val="2434847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2325869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2290493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1003458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3811940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3809916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694595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126839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168602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1077203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148312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3CB5BAAF-509C-41E6-A744-ADA3D3F114F7}" type="datetimeFigureOut">
              <a:rPr lang="en-IN" smtClean="0"/>
              <a:t>11-01-2019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65024CE-3893-44BD-98F1-22BD4F6F041B}" type="slidenum">
              <a:rPr lang="en-IN" smtClean="0"/>
              <a:t>‹#›</a:t>
            </a:fld>
            <a:endParaRPr lang="en-IN" dirty="0"/>
          </a:p>
        </p:txBody>
      </p:sp>
    </p:spTree>
    <p:extLst>
      <p:ext uri="{BB962C8B-B14F-4D97-AF65-F5344CB8AC3E}">
        <p14:creationId xmlns:p14="http://schemas.microsoft.com/office/powerpoint/2010/main" val="1132832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5BAAF-509C-41E6-A744-ADA3D3F114F7}" type="datetimeFigureOut">
              <a:rPr lang="en-IN" smtClean="0"/>
              <a:t>11-01-2019</a:t>
            </a:fld>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024CE-3893-44BD-98F1-22BD4F6F041B}" type="slidenum">
              <a:rPr lang="en-IN" smtClean="0"/>
              <a:t>‹#›</a:t>
            </a:fld>
            <a:endParaRPr lang="en-IN" dirty="0"/>
          </a:p>
        </p:txBody>
      </p:sp>
    </p:spTree>
    <p:extLst>
      <p:ext uri="{BB962C8B-B14F-4D97-AF65-F5344CB8AC3E}">
        <p14:creationId xmlns:p14="http://schemas.microsoft.com/office/powerpoint/2010/main" val="2468178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5" name="Content Placeholder 4">
            <a:extLst>
              <a:ext uri="{FF2B5EF4-FFF2-40B4-BE49-F238E27FC236}">
                <a16:creationId xmlns:a16="http://schemas.microsoft.com/office/drawing/2014/main" id="{9CD6FF9D-576C-489D-B8A3-0A397E0F1AB0}"/>
              </a:ext>
            </a:extLst>
          </p:cNvPr>
          <p:cNvSpPr>
            <a:spLocks noGrp="1"/>
          </p:cNvSpPr>
          <p:nvPr>
            <p:ph idx="1"/>
          </p:nvPr>
        </p:nvSpPr>
        <p:spPr/>
        <p:txBody>
          <a:bodyPr/>
          <a:lstStyle/>
          <a:p>
            <a:endParaRPr lang="en-IN"/>
          </a:p>
        </p:txBody>
      </p:sp>
      <p:pic>
        <p:nvPicPr>
          <p:cNvPr id="6" name="Picture 5">
            <a:extLst>
              <a:ext uri="{FF2B5EF4-FFF2-40B4-BE49-F238E27FC236}">
                <a16:creationId xmlns:a16="http://schemas.microsoft.com/office/drawing/2014/main" id="{B342AFB0-5448-41FD-8E33-E50FA6C8151B}"/>
              </a:ext>
            </a:extLst>
          </p:cNvPr>
          <p:cNvPicPr>
            <a:picLocks noChangeAspect="1"/>
          </p:cNvPicPr>
          <p:nvPr/>
        </p:nvPicPr>
        <p:blipFill>
          <a:blip r:embed="rId2"/>
          <a:stretch>
            <a:fillRect/>
          </a:stretch>
        </p:blipFill>
        <p:spPr>
          <a:xfrm>
            <a:off x="838200" y="365124"/>
            <a:ext cx="10967816" cy="3364193"/>
          </a:xfrm>
          <a:prstGeom prst="rect">
            <a:avLst/>
          </a:prstGeom>
        </p:spPr>
      </p:pic>
      <p:pic>
        <p:nvPicPr>
          <p:cNvPr id="7" name="Picture 6">
            <a:extLst>
              <a:ext uri="{FF2B5EF4-FFF2-40B4-BE49-F238E27FC236}">
                <a16:creationId xmlns:a16="http://schemas.microsoft.com/office/drawing/2014/main" id="{E1B57D0C-CD3F-4941-B5E8-AA6C1376ABB9}"/>
              </a:ext>
            </a:extLst>
          </p:cNvPr>
          <p:cNvPicPr>
            <a:picLocks noChangeAspect="1"/>
          </p:cNvPicPr>
          <p:nvPr/>
        </p:nvPicPr>
        <p:blipFill>
          <a:blip r:embed="rId3"/>
          <a:stretch>
            <a:fillRect/>
          </a:stretch>
        </p:blipFill>
        <p:spPr>
          <a:xfrm>
            <a:off x="838199" y="3864254"/>
            <a:ext cx="11246105" cy="1102193"/>
          </a:xfrm>
          <a:prstGeom prst="rect">
            <a:avLst/>
          </a:prstGeom>
        </p:spPr>
      </p:pic>
    </p:spTree>
    <p:extLst>
      <p:ext uri="{BB962C8B-B14F-4D97-AF65-F5344CB8AC3E}">
        <p14:creationId xmlns:p14="http://schemas.microsoft.com/office/powerpoint/2010/main" val="73747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Background</a:t>
            </a:r>
          </a:p>
        </p:txBody>
      </p:sp>
      <p:sp>
        <p:nvSpPr>
          <p:cNvPr id="3" name="Content Placeholder 2"/>
          <p:cNvSpPr>
            <a:spLocks noGrp="1"/>
          </p:cNvSpPr>
          <p:nvPr>
            <p:ph idx="1"/>
          </p:nvPr>
        </p:nvSpPr>
        <p:spPr>
          <a:xfrm>
            <a:off x="838200" y="1825625"/>
            <a:ext cx="11156576" cy="4667250"/>
          </a:xfrm>
        </p:spPr>
        <p:txBody>
          <a:bodyPr/>
          <a:lstStyle/>
          <a:p>
            <a:r>
              <a:rPr lang="en-IN" dirty="0"/>
              <a:t>Even though its incidence is on the decline colorectal cancer is still a cause for significant morbidity and mortality in the US</a:t>
            </a:r>
          </a:p>
          <a:p>
            <a:endParaRPr lang="en-IN" dirty="0"/>
          </a:p>
          <a:p>
            <a:r>
              <a:rPr lang="en-US" dirty="0"/>
              <a:t>Studies have not assessed whether the observed mortality reduction is primarily due to primary prevention via removal of adenomatous polyps or due to the effects of early detection</a:t>
            </a:r>
            <a:endParaRPr lang="en-IN" dirty="0"/>
          </a:p>
        </p:txBody>
      </p:sp>
    </p:spTree>
    <p:extLst>
      <p:ext uri="{BB962C8B-B14F-4D97-AF65-F5344CB8AC3E}">
        <p14:creationId xmlns:p14="http://schemas.microsoft.com/office/powerpoint/2010/main" val="1204131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PICO</a:t>
            </a:r>
          </a:p>
        </p:txBody>
      </p:sp>
      <p:sp>
        <p:nvSpPr>
          <p:cNvPr id="4" name="Content Placeholder 3">
            <a:extLst>
              <a:ext uri="{FF2B5EF4-FFF2-40B4-BE49-F238E27FC236}">
                <a16:creationId xmlns:a16="http://schemas.microsoft.com/office/drawing/2014/main" id="{BA6DC8CE-1BD6-407E-8590-6061EA1B3EE8}"/>
              </a:ext>
            </a:extLst>
          </p:cNvPr>
          <p:cNvSpPr>
            <a:spLocks noGrp="1"/>
          </p:cNvSpPr>
          <p:nvPr>
            <p:ph idx="1"/>
          </p:nvPr>
        </p:nvSpPr>
        <p:spPr>
          <a:xfrm>
            <a:off x="1053353" y="1969060"/>
            <a:ext cx="10995212" cy="4888939"/>
          </a:xfrm>
        </p:spPr>
        <p:txBody>
          <a:bodyPr>
            <a:normAutofit/>
          </a:bodyPr>
          <a:lstStyle/>
          <a:p>
            <a:r>
              <a:rPr lang="en-US" dirty="0"/>
              <a:t>P – Adults aged 55-74</a:t>
            </a:r>
          </a:p>
          <a:p>
            <a:endParaRPr lang="en-US" dirty="0"/>
          </a:p>
          <a:p>
            <a:r>
              <a:rPr lang="en-US" dirty="0"/>
              <a:t>I – flexible sigmoidoscopy </a:t>
            </a:r>
          </a:p>
          <a:p>
            <a:endParaRPr lang="en-US" dirty="0"/>
          </a:p>
          <a:p>
            <a:r>
              <a:rPr lang="en-US" dirty="0"/>
              <a:t>C- usual care  - stool occult blood, digital rectal examination </a:t>
            </a:r>
          </a:p>
          <a:p>
            <a:endParaRPr lang="en-US" dirty="0"/>
          </a:p>
          <a:p>
            <a:r>
              <a:rPr lang="en-US" dirty="0"/>
              <a:t>O – To establish if mortality reduction was primarily due to prevention of incident CRC via removal of adenomatous polyps or to early detection of cancer</a:t>
            </a:r>
            <a:br>
              <a:rPr lang="en-US" dirty="0"/>
            </a:br>
            <a:endParaRPr lang="en-US" dirty="0"/>
          </a:p>
        </p:txBody>
      </p:sp>
    </p:spTree>
    <p:extLst>
      <p:ext uri="{BB962C8B-B14F-4D97-AF65-F5344CB8AC3E}">
        <p14:creationId xmlns:p14="http://schemas.microsoft.com/office/powerpoint/2010/main" val="3372616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56EF-D47B-44D3-8A81-37652974867E}"/>
              </a:ext>
            </a:extLst>
          </p:cNvPr>
          <p:cNvSpPr>
            <a:spLocks noGrp="1"/>
          </p:cNvSpPr>
          <p:nvPr>
            <p:ph type="title"/>
          </p:nvPr>
        </p:nvSpPr>
        <p:spPr/>
        <p:txBody>
          <a:bodyPr/>
          <a:lstStyle/>
          <a:p>
            <a:r>
              <a:rPr lang="en-IN" dirty="0"/>
              <a:t>Method </a:t>
            </a:r>
          </a:p>
        </p:txBody>
      </p:sp>
      <p:sp>
        <p:nvSpPr>
          <p:cNvPr id="3" name="Content Placeholder 2">
            <a:extLst>
              <a:ext uri="{FF2B5EF4-FFF2-40B4-BE49-F238E27FC236}">
                <a16:creationId xmlns:a16="http://schemas.microsoft.com/office/drawing/2014/main" id="{698F5B22-8612-417F-A8CC-E4AD3789A529}"/>
              </a:ext>
            </a:extLst>
          </p:cNvPr>
          <p:cNvSpPr>
            <a:spLocks noGrp="1"/>
          </p:cNvSpPr>
          <p:nvPr>
            <p:ph idx="1"/>
          </p:nvPr>
        </p:nvSpPr>
        <p:spPr>
          <a:xfrm>
            <a:off x="838199" y="1825625"/>
            <a:ext cx="11066929" cy="4897904"/>
          </a:xfrm>
        </p:spPr>
        <p:txBody>
          <a:bodyPr>
            <a:normAutofit fontScale="85000" lnSpcReduction="20000"/>
          </a:bodyPr>
          <a:lstStyle/>
          <a:p>
            <a:r>
              <a:rPr lang="en-US" dirty="0"/>
              <a:t>Randomized Prostate, Lung, Colorectal and Ovarian (PLCO) Cancer Screening Trial evaluated screening versus usual care </a:t>
            </a:r>
          </a:p>
          <a:p>
            <a:r>
              <a:rPr lang="en-IN" dirty="0"/>
              <a:t>154,900 men and women </a:t>
            </a:r>
          </a:p>
          <a:p>
            <a:r>
              <a:rPr lang="en-IN" dirty="0"/>
              <a:t>No current trial cancer not on any current treatment for cancer</a:t>
            </a:r>
          </a:p>
          <a:p>
            <a:endParaRPr lang="en-US" dirty="0"/>
          </a:p>
          <a:p>
            <a:r>
              <a:rPr lang="en-US" dirty="0"/>
              <a:t>Sigmoidoscopy vs usual care  - DRE, SOB </a:t>
            </a:r>
          </a:p>
          <a:p>
            <a:pPr lvl="1"/>
            <a:r>
              <a:rPr lang="en-US" dirty="0"/>
              <a:t>Baseline, 3 y, 5y </a:t>
            </a:r>
          </a:p>
          <a:p>
            <a:endParaRPr lang="en-US" dirty="0"/>
          </a:p>
          <a:p>
            <a:r>
              <a:rPr lang="en-US" dirty="0" err="1"/>
              <a:t>Demontrated</a:t>
            </a:r>
            <a:r>
              <a:rPr lang="en-US" dirty="0"/>
              <a:t> 21% reduction in the incidence of </a:t>
            </a:r>
            <a:r>
              <a:rPr lang="en-US" dirty="0" err="1"/>
              <a:t>Colorecal</a:t>
            </a:r>
            <a:r>
              <a:rPr lang="en-US" dirty="0"/>
              <a:t> cancer in the intervention group and 26% reduction in mortality. </a:t>
            </a:r>
          </a:p>
          <a:p>
            <a:endParaRPr lang="en-US" dirty="0"/>
          </a:p>
          <a:p>
            <a:r>
              <a:rPr lang="en-US" dirty="0"/>
              <a:t>Median follow up pf 11.9 years , max  - 13 years </a:t>
            </a:r>
            <a:br>
              <a:rPr lang="en-US" dirty="0"/>
            </a:br>
            <a:endParaRPr lang="en-IN" dirty="0"/>
          </a:p>
          <a:p>
            <a:endParaRPr lang="en-IN" dirty="0"/>
          </a:p>
        </p:txBody>
      </p:sp>
    </p:spTree>
    <p:extLst>
      <p:ext uri="{BB962C8B-B14F-4D97-AF65-F5344CB8AC3E}">
        <p14:creationId xmlns:p14="http://schemas.microsoft.com/office/powerpoint/2010/main" val="1811421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963F57-850B-486F-8884-3CDC104EBC32}"/>
              </a:ext>
            </a:extLst>
          </p:cNvPr>
          <p:cNvSpPr>
            <a:spLocks noGrp="1"/>
          </p:cNvSpPr>
          <p:nvPr>
            <p:ph idx="1"/>
          </p:nvPr>
        </p:nvSpPr>
        <p:spPr>
          <a:xfrm>
            <a:off x="645459" y="358588"/>
            <a:ext cx="11546541" cy="6499412"/>
          </a:xfrm>
        </p:spPr>
        <p:txBody>
          <a:bodyPr>
            <a:normAutofit/>
          </a:bodyPr>
          <a:lstStyle/>
          <a:p>
            <a:r>
              <a:rPr lang="en-US" dirty="0"/>
              <a:t>PLCO abstractors recorded on standardized forms the clinical assessment that led to the diagnosis of CRC for all participants </a:t>
            </a:r>
          </a:p>
          <a:p>
            <a:r>
              <a:rPr lang="en-US" dirty="0"/>
              <a:t> Categories ‘screen detected’, ‘symptomatic’, and ‘other’  </a:t>
            </a:r>
          </a:p>
          <a:p>
            <a:endParaRPr lang="en-US" dirty="0"/>
          </a:p>
          <a:p>
            <a:r>
              <a:rPr lang="en-US" dirty="0"/>
              <a:t>Other  - not detected by PLCO screening </a:t>
            </a:r>
          </a:p>
          <a:p>
            <a:endParaRPr lang="en-US" dirty="0"/>
          </a:p>
          <a:p>
            <a:r>
              <a:rPr lang="en-US" dirty="0"/>
              <a:t>Surveillance / screen detected </a:t>
            </a:r>
          </a:p>
          <a:p>
            <a:endParaRPr lang="en-US" dirty="0"/>
          </a:p>
          <a:p>
            <a:r>
              <a:rPr lang="en-US" dirty="0"/>
              <a:t>CRC-specific survival rates using Kaplan-Meier plots </a:t>
            </a:r>
          </a:p>
          <a:p>
            <a:endParaRPr lang="en-US" dirty="0"/>
          </a:p>
          <a:p>
            <a:r>
              <a:rPr lang="en-US" dirty="0"/>
              <a:t>The log-rank test was used to compare survival for different categories of cases, including trial arm, mode of detection and anatomic location </a:t>
            </a:r>
            <a:br>
              <a:rPr lang="en-US" dirty="0"/>
            </a:br>
            <a:endParaRPr lang="en-IN" dirty="0"/>
          </a:p>
        </p:txBody>
      </p:sp>
    </p:spTree>
    <p:extLst>
      <p:ext uri="{BB962C8B-B14F-4D97-AF65-F5344CB8AC3E}">
        <p14:creationId xmlns:p14="http://schemas.microsoft.com/office/powerpoint/2010/main" val="418989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709F9-5EF1-45AA-A91E-E004F2D0DD99}"/>
              </a:ext>
            </a:extLst>
          </p:cNvPr>
          <p:cNvSpPr>
            <a:spLocks noGrp="1"/>
          </p:cNvSpPr>
          <p:nvPr>
            <p:ph type="title"/>
          </p:nvPr>
        </p:nvSpPr>
        <p:spPr/>
        <p:txBody>
          <a:bodyPr/>
          <a:lstStyle/>
          <a:p>
            <a:r>
              <a:rPr lang="en-IN" dirty="0"/>
              <a:t>Outcomes</a:t>
            </a:r>
          </a:p>
        </p:txBody>
      </p:sp>
      <p:sp>
        <p:nvSpPr>
          <p:cNvPr id="3" name="Content Placeholder 2">
            <a:extLst>
              <a:ext uri="{FF2B5EF4-FFF2-40B4-BE49-F238E27FC236}">
                <a16:creationId xmlns:a16="http://schemas.microsoft.com/office/drawing/2014/main" id="{99A4F647-0468-425A-9B2F-B4CE5B66EB1B}"/>
              </a:ext>
            </a:extLst>
          </p:cNvPr>
          <p:cNvSpPr>
            <a:spLocks noGrp="1"/>
          </p:cNvSpPr>
          <p:nvPr>
            <p:ph idx="1"/>
          </p:nvPr>
        </p:nvSpPr>
        <p:spPr>
          <a:xfrm>
            <a:off x="838200" y="1825625"/>
            <a:ext cx="11156576" cy="4667250"/>
          </a:xfrm>
        </p:spPr>
        <p:txBody>
          <a:bodyPr>
            <a:normAutofit/>
          </a:bodyPr>
          <a:lstStyle/>
          <a:p>
            <a:r>
              <a:rPr lang="en-US" dirty="0"/>
              <a:t>To estimate the fraction of avoided CRC deaths in the intervention arm that were due to either early detection or prevention via removal of adenomatous polyps </a:t>
            </a:r>
          </a:p>
          <a:p>
            <a:endParaRPr lang="en-US" dirty="0"/>
          </a:p>
          <a:p>
            <a:r>
              <a:rPr lang="en-US" dirty="0"/>
              <a:t>To evaluate the expected number of CRC deaths if the observed cases in the usual care arm had the survival of the intervention arm and similarly, the expected number of CRC deaths if the observed cases in the intervention arm had the survival of the usual care arm </a:t>
            </a:r>
            <a:br>
              <a:rPr lang="en-US" dirty="0"/>
            </a:br>
            <a:br>
              <a:rPr lang="en-US" dirty="0"/>
            </a:br>
            <a:endParaRPr lang="en-IN" dirty="0"/>
          </a:p>
        </p:txBody>
      </p:sp>
    </p:spTree>
    <p:extLst>
      <p:ext uri="{BB962C8B-B14F-4D97-AF65-F5344CB8AC3E}">
        <p14:creationId xmlns:p14="http://schemas.microsoft.com/office/powerpoint/2010/main" val="2310025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C08875-A21B-4106-8435-EAE801AA77A0}"/>
              </a:ext>
            </a:extLst>
          </p:cNvPr>
          <p:cNvSpPr>
            <a:spLocks noGrp="1"/>
          </p:cNvSpPr>
          <p:nvPr>
            <p:ph idx="1"/>
          </p:nvPr>
        </p:nvSpPr>
        <p:spPr>
          <a:xfrm>
            <a:off x="233081" y="502024"/>
            <a:ext cx="11689977" cy="6131858"/>
          </a:xfrm>
        </p:spPr>
        <p:txBody>
          <a:bodyPr/>
          <a:lstStyle/>
          <a:p>
            <a:r>
              <a:rPr lang="en-US" dirty="0"/>
              <a:t>154,900 individuals enrolled in PLCO, 77,445 and 77,455 were randomized to the intervention and usual care arms</a:t>
            </a:r>
          </a:p>
          <a:p>
            <a:endParaRPr lang="en-US" dirty="0"/>
          </a:p>
          <a:p>
            <a:r>
              <a:rPr lang="en-US" dirty="0"/>
              <a:t>1,008 CRC cases in the intervention arm and 1291 in the usual care arm. </a:t>
            </a:r>
          </a:p>
          <a:p>
            <a:endParaRPr lang="en-US" dirty="0"/>
          </a:p>
          <a:p>
            <a:r>
              <a:rPr lang="en-US" dirty="0"/>
              <a:t>The 13-year survival rates in the intervention and usual care arms were 68% and 65%, respectively, and not significantly different (p=0·16, log-rank test). </a:t>
            </a:r>
            <a:br>
              <a:rPr lang="en-US" dirty="0"/>
            </a:br>
            <a:br>
              <a:rPr lang="en-US" dirty="0"/>
            </a:br>
            <a:endParaRPr lang="en-IN" dirty="0"/>
          </a:p>
        </p:txBody>
      </p:sp>
    </p:spTree>
    <p:extLst>
      <p:ext uri="{BB962C8B-B14F-4D97-AF65-F5344CB8AC3E}">
        <p14:creationId xmlns:p14="http://schemas.microsoft.com/office/powerpoint/2010/main" val="3548072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68A52-62DB-4916-9E62-D332C92B7EE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0AD82DC-C71C-49E4-9B57-6ACB65314DC3}"/>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1D93D4E9-E450-428F-BCFA-E3BBE2E6EA50}"/>
              </a:ext>
            </a:extLst>
          </p:cNvPr>
          <p:cNvPicPr>
            <a:picLocks noChangeAspect="1"/>
          </p:cNvPicPr>
          <p:nvPr/>
        </p:nvPicPr>
        <p:blipFill>
          <a:blip r:embed="rId2"/>
          <a:stretch>
            <a:fillRect/>
          </a:stretch>
        </p:blipFill>
        <p:spPr>
          <a:xfrm>
            <a:off x="3843337" y="442912"/>
            <a:ext cx="4870357" cy="6456055"/>
          </a:xfrm>
          <a:prstGeom prst="rect">
            <a:avLst/>
          </a:prstGeom>
        </p:spPr>
      </p:pic>
    </p:spTree>
    <p:extLst>
      <p:ext uri="{BB962C8B-B14F-4D97-AF65-F5344CB8AC3E}">
        <p14:creationId xmlns:p14="http://schemas.microsoft.com/office/powerpoint/2010/main" val="712472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21D58-1DFE-4195-B6B6-2710F92B998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679F0B4-FD78-42E2-979C-4CACCA271DC0}"/>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C4C38785-1206-4C15-AD7A-7FB51F113AB8}"/>
              </a:ext>
            </a:extLst>
          </p:cNvPr>
          <p:cNvPicPr>
            <a:picLocks noChangeAspect="1"/>
          </p:cNvPicPr>
          <p:nvPr/>
        </p:nvPicPr>
        <p:blipFill>
          <a:blip r:embed="rId2"/>
          <a:stretch>
            <a:fillRect/>
          </a:stretch>
        </p:blipFill>
        <p:spPr>
          <a:xfrm>
            <a:off x="3191715" y="61444"/>
            <a:ext cx="5235109" cy="6735112"/>
          </a:xfrm>
          <a:prstGeom prst="rect">
            <a:avLst/>
          </a:prstGeom>
        </p:spPr>
      </p:pic>
    </p:spTree>
    <p:extLst>
      <p:ext uri="{BB962C8B-B14F-4D97-AF65-F5344CB8AC3E}">
        <p14:creationId xmlns:p14="http://schemas.microsoft.com/office/powerpoint/2010/main" val="887851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E4B07-C14F-476D-BBA5-0210B579584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DDC9424-490C-48A1-9D16-AC0013DF159E}"/>
              </a:ext>
            </a:extLst>
          </p:cNvPr>
          <p:cNvSpPr>
            <a:spLocks noGrp="1"/>
          </p:cNvSpPr>
          <p:nvPr>
            <p:ph idx="1"/>
          </p:nvPr>
        </p:nvSpPr>
        <p:spPr>
          <a:xfrm>
            <a:off x="591671" y="4851399"/>
            <a:ext cx="10762129" cy="1325564"/>
          </a:xfrm>
        </p:spPr>
        <p:txBody>
          <a:bodyPr>
            <a:normAutofit fontScale="85000" lnSpcReduction="10000"/>
          </a:bodyPr>
          <a:lstStyle/>
          <a:p>
            <a:r>
              <a:rPr lang="en-US" dirty="0"/>
              <a:t>. The intervention arm had a higher percentage of screen-detected cases (31·4% vs 11·0%, p&lt;0·0001, Chi-square test) and a lower percentage of symptom-detected cases (57·5 % vs 76·3%, p&lt;0·0001, </a:t>
            </a:r>
            <a:r>
              <a:rPr lang="en-US" dirty="0" err="1"/>
              <a:t>Chisquare</a:t>
            </a:r>
            <a:r>
              <a:rPr lang="en-US" dirty="0"/>
              <a:t> test) compared to the usual care arm. </a:t>
            </a:r>
            <a:br>
              <a:rPr lang="en-US" dirty="0"/>
            </a:br>
            <a:endParaRPr lang="en-IN" dirty="0"/>
          </a:p>
        </p:txBody>
      </p:sp>
      <p:pic>
        <p:nvPicPr>
          <p:cNvPr id="4" name="Picture 3">
            <a:extLst>
              <a:ext uri="{FF2B5EF4-FFF2-40B4-BE49-F238E27FC236}">
                <a16:creationId xmlns:a16="http://schemas.microsoft.com/office/drawing/2014/main" id="{4260BA6C-A0E4-4B26-8E78-5FD3789B8CAC}"/>
              </a:ext>
            </a:extLst>
          </p:cNvPr>
          <p:cNvPicPr>
            <a:picLocks noChangeAspect="1"/>
          </p:cNvPicPr>
          <p:nvPr/>
        </p:nvPicPr>
        <p:blipFill>
          <a:blip r:embed="rId2"/>
          <a:stretch>
            <a:fillRect/>
          </a:stretch>
        </p:blipFill>
        <p:spPr>
          <a:xfrm rot="5400000">
            <a:off x="3629211" y="-2869520"/>
            <a:ext cx="4687046" cy="10160137"/>
          </a:xfrm>
          <a:prstGeom prst="rect">
            <a:avLst/>
          </a:prstGeom>
        </p:spPr>
      </p:pic>
    </p:spTree>
    <p:extLst>
      <p:ext uri="{BB962C8B-B14F-4D97-AF65-F5344CB8AC3E}">
        <p14:creationId xmlns:p14="http://schemas.microsoft.com/office/powerpoint/2010/main" val="3752953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2809-B56E-436D-8163-7AC7275CEE9A}"/>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4188E972-3DDF-45E4-823D-A834A09E1589}"/>
              </a:ext>
            </a:extLst>
          </p:cNvPr>
          <p:cNvPicPr>
            <a:picLocks noGrp="1" noChangeAspect="1"/>
          </p:cNvPicPr>
          <p:nvPr>
            <p:ph idx="1"/>
          </p:nvPr>
        </p:nvPicPr>
        <p:blipFill>
          <a:blip r:embed="rId2"/>
          <a:stretch>
            <a:fillRect/>
          </a:stretch>
        </p:blipFill>
        <p:spPr>
          <a:xfrm>
            <a:off x="4625788" y="125506"/>
            <a:ext cx="3788295" cy="7279341"/>
          </a:xfrm>
          <a:prstGeom prst="rect">
            <a:avLst/>
          </a:prstGeom>
        </p:spPr>
      </p:pic>
      <p:pic>
        <p:nvPicPr>
          <p:cNvPr id="4" name="Picture 3">
            <a:extLst>
              <a:ext uri="{FF2B5EF4-FFF2-40B4-BE49-F238E27FC236}">
                <a16:creationId xmlns:a16="http://schemas.microsoft.com/office/drawing/2014/main" id="{BDF55C89-C1DE-4CF6-A7EA-A1D46334F972}"/>
              </a:ext>
            </a:extLst>
          </p:cNvPr>
          <p:cNvPicPr>
            <a:picLocks noChangeAspect="1"/>
          </p:cNvPicPr>
          <p:nvPr/>
        </p:nvPicPr>
        <p:blipFill>
          <a:blip r:embed="rId3"/>
          <a:stretch>
            <a:fillRect/>
          </a:stretch>
        </p:blipFill>
        <p:spPr>
          <a:xfrm>
            <a:off x="221808" y="125506"/>
            <a:ext cx="4403980" cy="6732494"/>
          </a:xfrm>
          <a:prstGeom prst="rect">
            <a:avLst/>
          </a:prstGeom>
        </p:spPr>
      </p:pic>
      <p:pic>
        <p:nvPicPr>
          <p:cNvPr id="6" name="Picture 5">
            <a:extLst>
              <a:ext uri="{FF2B5EF4-FFF2-40B4-BE49-F238E27FC236}">
                <a16:creationId xmlns:a16="http://schemas.microsoft.com/office/drawing/2014/main" id="{28F8C120-9997-4211-9868-99CD4432B030}"/>
              </a:ext>
            </a:extLst>
          </p:cNvPr>
          <p:cNvPicPr>
            <a:picLocks noChangeAspect="1"/>
          </p:cNvPicPr>
          <p:nvPr/>
        </p:nvPicPr>
        <p:blipFill>
          <a:blip r:embed="rId4"/>
          <a:stretch>
            <a:fillRect/>
          </a:stretch>
        </p:blipFill>
        <p:spPr>
          <a:xfrm>
            <a:off x="8413375" y="62753"/>
            <a:ext cx="3788295" cy="6795247"/>
          </a:xfrm>
          <a:prstGeom prst="rect">
            <a:avLst/>
          </a:prstGeom>
        </p:spPr>
      </p:pic>
    </p:spTree>
    <p:extLst>
      <p:ext uri="{BB962C8B-B14F-4D97-AF65-F5344CB8AC3E}">
        <p14:creationId xmlns:p14="http://schemas.microsoft.com/office/powerpoint/2010/main" val="168770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BEB1C-D7BC-4E22-B645-D3C4CDD00883}"/>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6D91481E-9808-41F2-B174-13BEFBE409E2}"/>
              </a:ext>
            </a:extLst>
          </p:cNvPr>
          <p:cNvPicPr>
            <a:picLocks noGrp="1" noChangeAspect="1"/>
          </p:cNvPicPr>
          <p:nvPr>
            <p:ph idx="1"/>
          </p:nvPr>
        </p:nvPicPr>
        <p:blipFill>
          <a:blip r:embed="rId2"/>
          <a:stretch>
            <a:fillRect/>
          </a:stretch>
        </p:blipFill>
        <p:spPr>
          <a:xfrm>
            <a:off x="6096000" y="5719482"/>
            <a:ext cx="4159624" cy="695325"/>
          </a:xfrm>
          <a:prstGeom prst="rect">
            <a:avLst/>
          </a:prstGeom>
        </p:spPr>
      </p:pic>
      <p:pic>
        <p:nvPicPr>
          <p:cNvPr id="4" name="Picture 3">
            <a:extLst>
              <a:ext uri="{FF2B5EF4-FFF2-40B4-BE49-F238E27FC236}">
                <a16:creationId xmlns:a16="http://schemas.microsoft.com/office/drawing/2014/main" id="{DF886A76-8D50-4E9E-B10D-91ACBB86327E}"/>
              </a:ext>
            </a:extLst>
          </p:cNvPr>
          <p:cNvPicPr>
            <a:picLocks noChangeAspect="1"/>
          </p:cNvPicPr>
          <p:nvPr/>
        </p:nvPicPr>
        <p:blipFill>
          <a:blip r:embed="rId3"/>
          <a:stretch>
            <a:fillRect/>
          </a:stretch>
        </p:blipFill>
        <p:spPr>
          <a:xfrm>
            <a:off x="294857" y="0"/>
            <a:ext cx="4717391" cy="6858000"/>
          </a:xfrm>
          <a:prstGeom prst="rect">
            <a:avLst/>
          </a:prstGeom>
        </p:spPr>
      </p:pic>
      <p:pic>
        <p:nvPicPr>
          <p:cNvPr id="5" name="Picture 4">
            <a:extLst>
              <a:ext uri="{FF2B5EF4-FFF2-40B4-BE49-F238E27FC236}">
                <a16:creationId xmlns:a16="http://schemas.microsoft.com/office/drawing/2014/main" id="{857043DC-268D-42B1-8DAA-3BE7DB1B0713}"/>
              </a:ext>
            </a:extLst>
          </p:cNvPr>
          <p:cNvPicPr>
            <a:picLocks noChangeAspect="1"/>
          </p:cNvPicPr>
          <p:nvPr/>
        </p:nvPicPr>
        <p:blipFill rotWithShape="1">
          <a:blip r:embed="rId4"/>
          <a:srcRect r="724" b="3039"/>
          <a:stretch/>
        </p:blipFill>
        <p:spPr>
          <a:xfrm>
            <a:off x="5625160" y="1"/>
            <a:ext cx="5078700" cy="5719481"/>
          </a:xfrm>
          <a:prstGeom prst="rect">
            <a:avLst/>
          </a:prstGeom>
        </p:spPr>
      </p:pic>
    </p:spTree>
    <p:extLst>
      <p:ext uri="{BB962C8B-B14F-4D97-AF65-F5344CB8AC3E}">
        <p14:creationId xmlns:p14="http://schemas.microsoft.com/office/powerpoint/2010/main" val="4207322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7F12C3-0397-4FEA-8E1B-6623326D5B02}"/>
              </a:ext>
            </a:extLst>
          </p:cNvPr>
          <p:cNvSpPr>
            <a:spLocks noGrp="1"/>
          </p:cNvSpPr>
          <p:nvPr>
            <p:ph idx="1"/>
          </p:nvPr>
        </p:nvSpPr>
        <p:spPr>
          <a:xfrm>
            <a:off x="466165" y="484094"/>
            <a:ext cx="10887635" cy="5692869"/>
          </a:xfrm>
        </p:spPr>
        <p:txBody>
          <a:bodyPr>
            <a:normAutofit/>
          </a:bodyPr>
          <a:lstStyle/>
          <a:p>
            <a:r>
              <a:rPr lang="en-US" dirty="0"/>
              <a:t>The model estimated that DED (deaths from early detection alone) was 312 and DPP (deaths from prevention alone) was 277 </a:t>
            </a:r>
          </a:p>
          <a:p>
            <a:endParaRPr lang="en-US" dirty="0"/>
          </a:p>
          <a:p>
            <a:r>
              <a:rPr lang="en-US" dirty="0"/>
              <a:t>Subtracting DED and DPP from the observed usual care arm deaths</a:t>
            </a:r>
            <a:br>
              <a:rPr lang="en-US" dirty="0"/>
            </a:br>
            <a:r>
              <a:rPr lang="en-US" dirty="0"/>
              <a:t>(DUC=351) gives 39 deaths averted due to early detection and 74 averted due to prevention </a:t>
            </a:r>
          </a:p>
          <a:p>
            <a:endParaRPr lang="en-US" dirty="0"/>
          </a:p>
          <a:p>
            <a:r>
              <a:rPr lang="en-US" dirty="0"/>
              <a:t>Alternatively, subtracting the observed intervention arm deaths (DI=253) from DED and DPP, respectively, gives an estimated 59 deaths averted due to prevention and 24 averted due to early detection </a:t>
            </a:r>
            <a:br>
              <a:rPr lang="en-US" dirty="0"/>
            </a:br>
            <a:br>
              <a:rPr lang="en-US" dirty="0"/>
            </a:br>
            <a:br>
              <a:rPr lang="en-US" dirty="0"/>
            </a:br>
            <a:endParaRPr lang="en-IN" dirty="0"/>
          </a:p>
        </p:txBody>
      </p:sp>
    </p:spTree>
    <p:extLst>
      <p:ext uri="{BB962C8B-B14F-4D97-AF65-F5344CB8AC3E}">
        <p14:creationId xmlns:p14="http://schemas.microsoft.com/office/powerpoint/2010/main" val="487633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05679-3961-432C-BDFB-04327C02CCD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705F66B-39CC-4297-AEB7-C4BC7C195D86}"/>
              </a:ext>
            </a:extLst>
          </p:cNvPr>
          <p:cNvSpPr>
            <a:spLocks noGrp="1"/>
          </p:cNvSpPr>
          <p:nvPr>
            <p:ph idx="1"/>
          </p:nvPr>
        </p:nvSpPr>
        <p:spPr/>
        <p:txBody>
          <a:bodyPr>
            <a:normAutofit/>
          </a:bodyPr>
          <a:lstStyle/>
          <a:p>
            <a:r>
              <a:rPr lang="en-US" dirty="0"/>
              <a:t>The estimated proportions of deaths averted due to prevention are 65% (39/(39+74)) by the first method and 71% (59/(59+24)) by the second method, with the remainder, 35% and 29%, estimated due to early detection.</a:t>
            </a:r>
          </a:p>
          <a:p>
            <a:r>
              <a:rPr lang="en-US" dirty="0"/>
              <a:t>The total combined estimated deaths prevented, 113 and 84 by the two methods, are reasonably close to the observed number of intervention arm CRC deaths prevented of 98 </a:t>
            </a:r>
            <a:br>
              <a:rPr lang="en-US" dirty="0"/>
            </a:br>
            <a:r>
              <a:rPr lang="en-US" dirty="0"/>
              <a:t>(i.e., 351–253). </a:t>
            </a:r>
            <a:br>
              <a:rPr lang="en-US" dirty="0"/>
            </a:br>
            <a:endParaRPr lang="en-IN" dirty="0"/>
          </a:p>
        </p:txBody>
      </p:sp>
    </p:spTree>
    <p:extLst>
      <p:ext uri="{BB962C8B-B14F-4D97-AF65-F5344CB8AC3E}">
        <p14:creationId xmlns:p14="http://schemas.microsoft.com/office/powerpoint/2010/main" val="1050697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06E2C-1A22-4D42-9B65-63980B9174F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401BA0E-D0CC-4C5D-8D26-831B8F42526D}"/>
              </a:ext>
            </a:extLst>
          </p:cNvPr>
          <p:cNvSpPr>
            <a:spLocks noGrp="1"/>
          </p:cNvSpPr>
          <p:nvPr>
            <p:ph idx="1"/>
          </p:nvPr>
        </p:nvSpPr>
        <p:spPr>
          <a:xfrm>
            <a:off x="838200" y="2309720"/>
            <a:ext cx="10515600" cy="4351338"/>
          </a:xfrm>
        </p:spPr>
        <p:txBody>
          <a:bodyPr/>
          <a:lstStyle/>
          <a:p>
            <a:r>
              <a:rPr lang="en-US" dirty="0"/>
              <a:t>In the intervention arm, the 5 and 13 year CRC-specific survival rates were 75% and 68%, respectively, compared to the corresponding usual care arm rates of 71% (5-year) and 66% (13-year). </a:t>
            </a:r>
          </a:p>
          <a:p>
            <a:endParaRPr lang="en-US" dirty="0"/>
          </a:p>
          <a:p>
            <a:r>
              <a:rPr lang="en-US" dirty="0"/>
              <a:t>Our estimates indicate that about 65–70% of prevented CRC deaths were due to primary prevention, and only 30–35% due to early detection. </a:t>
            </a:r>
            <a:br>
              <a:rPr lang="en-US" dirty="0"/>
            </a:br>
            <a:br>
              <a:rPr lang="en-US" dirty="0"/>
            </a:br>
            <a:endParaRPr lang="en-IN" dirty="0"/>
          </a:p>
        </p:txBody>
      </p:sp>
    </p:spTree>
    <p:extLst>
      <p:ext uri="{BB962C8B-B14F-4D97-AF65-F5344CB8AC3E}">
        <p14:creationId xmlns:p14="http://schemas.microsoft.com/office/powerpoint/2010/main" val="458107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Summary of recommendations</a:t>
            </a:r>
          </a:p>
        </p:txBody>
      </p:sp>
      <p:sp>
        <p:nvSpPr>
          <p:cNvPr id="3" name="Content Placeholder 2"/>
          <p:cNvSpPr>
            <a:spLocks noGrp="1"/>
          </p:cNvSpPr>
          <p:nvPr>
            <p:ph idx="1"/>
          </p:nvPr>
        </p:nvSpPr>
        <p:spPr>
          <a:xfrm>
            <a:off x="143435" y="1690688"/>
            <a:ext cx="11712389" cy="4802187"/>
          </a:xfrm>
        </p:spPr>
        <p:txBody>
          <a:bodyPr>
            <a:normAutofit/>
          </a:bodyPr>
          <a:lstStyle/>
          <a:p>
            <a:r>
              <a:rPr lang="en-US" dirty="0"/>
              <a:t>CRC-specific survival was similar across arms in PLCO, suggesting a limited role of early detection in preventing CRC deaths. Modeling suggests two-thirds of avoided deaths were due to prevention. </a:t>
            </a:r>
            <a:br>
              <a:rPr lang="en-IN" dirty="0"/>
            </a:br>
            <a:endParaRPr lang="en-IN" dirty="0"/>
          </a:p>
        </p:txBody>
      </p:sp>
    </p:spTree>
    <p:extLst>
      <p:ext uri="{BB962C8B-B14F-4D97-AF65-F5344CB8AC3E}">
        <p14:creationId xmlns:p14="http://schemas.microsoft.com/office/powerpoint/2010/main" val="3180707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TotalTime>
  <Words>659</Words>
  <Application>Microsoft Office PowerPoint</Application>
  <PresentationFormat>Widescreen</PresentationFormat>
  <Paragraphs>55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Background</vt:lpstr>
      <vt:lpstr>PICO</vt:lpstr>
      <vt:lpstr>Method </vt:lpstr>
      <vt:lpstr>PowerPoint Presentation</vt:lpstr>
      <vt:lpstr>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Newbigging</dc:creator>
  <cp:lastModifiedBy>john george</cp:lastModifiedBy>
  <cp:revision>52</cp:revision>
  <dcterms:created xsi:type="dcterms:W3CDTF">2018-12-26T14:47:16Z</dcterms:created>
  <dcterms:modified xsi:type="dcterms:W3CDTF">2019-01-11T09:53:28Z</dcterms:modified>
</cp:coreProperties>
</file>