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1"/>
  </p:sldMasterIdLst>
  <p:notesMasterIdLst>
    <p:notesMasterId r:id="rId27"/>
  </p:notesMasterIdLst>
  <p:sldIdLst>
    <p:sldId id="256" r:id="rId2"/>
    <p:sldId id="296" r:id="rId3"/>
    <p:sldId id="297" r:id="rId4"/>
    <p:sldId id="298" r:id="rId5"/>
    <p:sldId id="299" r:id="rId6"/>
    <p:sldId id="257" r:id="rId7"/>
    <p:sldId id="259" r:id="rId8"/>
    <p:sldId id="304" r:id="rId9"/>
    <p:sldId id="306" r:id="rId10"/>
    <p:sldId id="307" r:id="rId11"/>
    <p:sldId id="308" r:id="rId12"/>
    <p:sldId id="274" r:id="rId13"/>
    <p:sldId id="309" r:id="rId14"/>
    <p:sldId id="310" r:id="rId15"/>
    <p:sldId id="301" r:id="rId16"/>
    <p:sldId id="294" r:id="rId17"/>
    <p:sldId id="302" r:id="rId18"/>
    <p:sldId id="303" r:id="rId19"/>
    <p:sldId id="280" r:id="rId20"/>
    <p:sldId id="272" r:id="rId21"/>
    <p:sldId id="311" r:id="rId22"/>
    <p:sldId id="287" r:id="rId23"/>
    <p:sldId id="312" r:id="rId24"/>
    <p:sldId id="313" r:id="rId25"/>
    <p:sldId id="29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6C5DC1A-9932-40F5-9E0C-8197CBDFFF57}">
          <p14:sldIdLst>
            <p14:sldId id="256"/>
            <p14:sldId id="296"/>
            <p14:sldId id="297"/>
            <p14:sldId id="298"/>
            <p14:sldId id="299"/>
            <p14:sldId id="257"/>
            <p14:sldId id="259"/>
            <p14:sldId id="304"/>
            <p14:sldId id="306"/>
            <p14:sldId id="307"/>
            <p14:sldId id="308"/>
            <p14:sldId id="274"/>
            <p14:sldId id="309"/>
            <p14:sldId id="310"/>
            <p14:sldId id="301"/>
            <p14:sldId id="294"/>
            <p14:sldId id="302"/>
            <p14:sldId id="303"/>
            <p14:sldId id="280"/>
            <p14:sldId id="272"/>
            <p14:sldId id="311"/>
            <p14:sldId id="287"/>
            <p14:sldId id="312"/>
            <p14:sldId id="313"/>
            <p14:sldId id="290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B8CEA-952D-4853-A867-9A3931545542}" type="datetimeFigureOut">
              <a:rPr lang="en-US" smtClean="0"/>
              <a:t>18/12/2018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02973-BEB3-40E8-941E-34706AEAD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20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5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843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88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23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3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88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811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26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15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79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93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18/12/2018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58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8068"/>
            <a:ext cx="9144000" cy="1655762"/>
          </a:xfrm>
        </p:spPr>
        <p:txBody>
          <a:bodyPr/>
          <a:lstStyle/>
          <a:p>
            <a:r>
              <a:rPr lang="en-US" dirty="0" err="1" smtClean="0"/>
              <a:t>Rachana</a:t>
            </a:r>
            <a:r>
              <a:rPr lang="en-US" dirty="0" smtClean="0"/>
              <a:t> </a:t>
            </a:r>
            <a:r>
              <a:rPr lang="en-US" dirty="0" err="1" smtClean="0"/>
              <a:t>Shenoy</a:t>
            </a:r>
            <a:endParaRPr lang="en-US" dirty="0" smtClean="0"/>
          </a:p>
          <a:p>
            <a:r>
              <a:rPr lang="en-US" dirty="0" smtClean="0"/>
              <a:t>18/12/2018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A6C3B75-35ED-4202-ACC1-C9F3F1579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74" y="804458"/>
            <a:ext cx="11321346" cy="319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68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incidence of delirium in the elderly.</a:t>
            </a:r>
          </a:p>
          <a:p>
            <a:endParaRPr lang="en-US" dirty="0"/>
          </a:p>
          <a:p>
            <a:r>
              <a:rPr lang="en-US" dirty="0" smtClean="0"/>
              <a:t>Do we have effective interventions to prevent delirium incidence and falls in the elderly?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8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perform a systematic review of all studies related to multicomponent nonpharmacological delirium </a:t>
            </a:r>
            <a:r>
              <a:rPr lang="en-US" dirty="0" smtClean="0"/>
              <a:t>interventions</a:t>
            </a:r>
          </a:p>
          <a:p>
            <a:r>
              <a:rPr lang="en-US" dirty="0"/>
              <a:t>T</a:t>
            </a:r>
            <a:r>
              <a:rPr lang="en-US" dirty="0" smtClean="0"/>
              <a:t>o conduct </a:t>
            </a:r>
            <a:r>
              <a:rPr lang="en-US" dirty="0"/>
              <a:t>a quantitative meta-analysis evaluating the effect of</a:t>
            </a:r>
            <a:br>
              <a:rPr lang="en-US" dirty="0"/>
            </a:br>
            <a:r>
              <a:rPr lang="en-US" dirty="0"/>
              <a:t>these interventions on important clinical outcomes.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55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385" y="1570892"/>
            <a:ext cx="10650415" cy="4606071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Inclusion criteria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First level- </a:t>
            </a:r>
            <a:r>
              <a:rPr lang="en-US" dirty="0"/>
              <a:t>original articles, </a:t>
            </a:r>
            <a:r>
              <a:rPr lang="en-US" dirty="0" smtClean="0"/>
              <a:t>the median </a:t>
            </a:r>
            <a:r>
              <a:rPr lang="en-US" dirty="0"/>
              <a:t>or mean age of participants was 65 years or older, </a:t>
            </a:r>
            <a:r>
              <a:rPr lang="en-US" dirty="0" smtClean="0"/>
              <a:t>they discussed </a:t>
            </a:r>
            <a:r>
              <a:rPr lang="en-US" dirty="0"/>
              <a:t>relevant topics given the search terms, they </a:t>
            </a:r>
            <a:r>
              <a:rPr lang="en-US" dirty="0" smtClean="0"/>
              <a:t>were published </a:t>
            </a:r>
            <a:r>
              <a:rPr lang="en-US" dirty="0"/>
              <a:t>in English, and they included human participants</a:t>
            </a:r>
            <a:r>
              <a:rPr lang="en-US" dirty="0"/>
              <a:t> </a:t>
            </a:r>
            <a:br>
              <a:rPr lang="en-US" dirty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Second level- </a:t>
            </a:r>
            <a:r>
              <a:rPr lang="en-US" dirty="0" smtClean="0"/>
              <a:t>if they </a:t>
            </a:r>
            <a:r>
              <a:rPr lang="en-US" dirty="0"/>
              <a:t>studied </a:t>
            </a:r>
            <a:r>
              <a:rPr lang="en-US" dirty="0" smtClean="0"/>
              <a:t>multicomponent nonpharmacological </a:t>
            </a:r>
            <a:r>
              <a:rPr lang="en-US" dirty="0"/>
              <a:t>delirium </a:t>
            </a:r>
            <a:r>
              <a:rPr lang="en-US" dirty="0" smtClean="0"/>
              <a:t>interventions, if they assessed delirium incidence and not prevalence and if they used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/>
              <a:t>validated delirium instrument for ascertainment 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15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Primary outcomes- </a:t>
            </a:r>
            <a:r>
              <a:rPr lang="en-US" dirty="0" smtClean="0"/>
              <a:t>Delirium incidence and falls</a:t>
            </a:r>
          </a:p>
          <a:p>
            <a:pPr marL="0" indent="0">
              <a:buNone/>
            </a:pPr>
            <a:r>
              <a:rPr lang="en-US" dirty="0" smtClean="0"/>
              <a:t>New onset delirium during hospitalization- incidence, measured using validated tools (Confusion Assessment Method and Delirium Observation Screening Scale)</a:t>
            </a:r>
          </a:p>
          <a:p>
            <a:pPr marL="0" indent="0">
              <a:buNone/>
            </a:pPr>
            <a:r>
              <a:rPr lang="en-US" dirty="0" smtClean="0"/>
              <a:t>Falls were defined as total number per 1000 patient days.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Secondary outcomes- </a:t>
            </a:r>
            <a:r>
              <a:rPr lang="en-US" dirty="0" smtClean="0"/>
              <a:t>length </a:t>
            </a:r>
            <a:r>
              <a:rPr lang="en-US" dirty="0"/>
              <a:t>of stay, rate of discharge to a long-term care institution(institutionalization), and change in functional or </a:t>
            </a:r>
            <a:r>
              <a:rPr lang="en-US" dirty="0" smtClean="0"/>
              <a:t>cognitive status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10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1310"/>
            <a:ext cx="10515600" cy="1325563"/>
          </a:xfrm>
        </p:spPr>
        <p:txBody>
          <a:bodyPr/>
          <a:lstStyle/>
          <a:p>
            <a:pPr algn="ctr"/>
            <a:r>
              <a:rPr lang="en-US" altLang="en-US" dirty="0"/>
              <a:t>Did the review explicitly address a sensible clinical question?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2157413"/>
            <a:ext cx="1051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solidFill>
                  <a:srgbClr val="00B050"/>
                </a:solidFill>
              </a:rPr>
              <a:t>Yes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To evaluate available evidence on multicomponent nonpharmacological delirium interventions in reducing incident delirium and preventing poor outcomes associated with </a:t>
            </a:r>
            <a:r>
              <a:rPr lang="en-US" dirty="0" smtClean="0"/>
              <a:t>delirium.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81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Was the search for relevant studies </a:t>
            </a:r>
            <a:r>
              <a:rPr lang="en-US" altLang="en-US" dirty="0" smtClean="0"/>
              <a:t>exhaustive?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solidFill>
                  <a:srgbClr val="00B050"/>
                </a:solidFill>
              </a:rPr>
              <a:t>No</a:t>
            </a:r>
          </a:p>
          <a:p>
            <a:r>
              <a:rPr lang="en-US" dirty="0"/>
              <a:t>Databases searched included PubMed, Google Scholar, ScienceDirect, and the Cochrane Database of </a:t>
            </a:r>
            <a:r>
              <a:rPr lang="en-US" dirty="0" smtClean="0"/>
              <a:t>Systematic Reviews</a:t>
            </a:r>
            <a:endParaRPr lang="en-US" dirty="0"/>
          </a:p>
          <a:p>
            <a:r>
              <a:rPr lang="en-US" dirty="0"/>
              <a:t>January 1, </a:t>
            </a:r>
            <a:r>
              <a:rPr lang="en-US" dirty="0" smtClean="0"/>
              <a:t>1999 to </a:t>
            </a:r>
            <a:r>
              <a:rPr lang="en-US" dirty="0"/>
              <a:t>December 31, 2013</a:t>
            </a:r>
          </a:p>
          <a:p>
            <a:r>
              <a:rPr lang="en-US" u="sng" dirty="0"/>
              <a:t>All relevant trials regardless of language or publication status (published, unpublished, in press, and ongoing) not used.</a:t>
            </a:r>
          </a:p>
          <a:p>
            <a:r>
              <a:rPr lang="en-US" u="sng" dirty="0" smtClean="0">
                <a:solidFill>
                  <a:srgbClr val="00B050"/>
                </a:solidFill>
              </a:rPr>
              <a:t>Age above 65 years</a:t>
            </a:r>
            <a:endParaRPr lang="en-US" u="sng" dirty="0">
              <a:solidFill>
                <a:srgbClr val="00B050"/>
              </a:solidFill>
            </a:endParaRPr>
          </a:p>
          <a:p>
            <a:r>
              <a:rPr lang="en-US" dirty="0"/>
              <a:t>When essential data were not reported, corresponding authors were contacted up to 3 times.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054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Were selection and assessments of studies reproducible?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Yes</a:t>
            </a:r>
          </a:p>
          <a:p>
            <a:r>
              <a:rPr lang="en-US" dirty="0"/>
              <a:t>A standardized data extraction protocol </a:t>
            </a:r>
            <a:r>
              <a:rPr lang="en-US" dirty="0" smtClean="0"/>
              <a:t>was prepared by a multidisciplinary team.</a:t>
            </a:r>
          </a:p>
          <a:p>
            <a:r>
              <a:rPr lang="en-US" dirty="0" smtClean="0"/>
              <a:t>When </a:t>
            </a:r>
            <a:r>
              <a:rPr lang="en-US" dirty="0"/>
              <a:t>essential data were not reported, corresponding authors were contacted up to 3 </a:t>
            </a:r>
            <a:r>
              <a:rPr lang="en-US" dirty="0" smtClean="0"/>
              <a:t>times.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 smtClean="0">
              <a:solidFill>
                <a:schemeClr val="accent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67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Did the review address possible explanations of between-study differences in results?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Yes</a:t>
            </a:r>
          </a:p>
          <a:p>
            <a:r>
              <a:rPr lang="en-US" dirty="0"/>
              <a:t>I² values of less than 25% were regarded as low heterogeneity, and fixed-effects models for the meta-analysis were used.</a:t>
            </a:r>
          </a:p>
          <a:p>
            <a:r>
              <a:rPr lang="en-US" dirty="0"/>
              <a:t>I² values  of 25% to 75% represented moderate heterogeneity, and a random-effects model was applied. </a:t>
            </a:r>
          </a:p>
          <a:p>
            <a:r>
              <a:rPr lang="en-US" dirty="0"/>
              <a:t>I² values exceeding 75% represented high heterogeneity, and a meta-analysis was not considered appropriate for the interpretation</a:t>
            </a:r>
          </a:p>
        </p:txBody>
      </p:sp>
    </p:spTree>
    <p:extLst>
      <p:ext uri="{BB962C8B-B14F-4D97-AF65-F5344CB8AC3E}">
        <p14:creationId xmlns:p14="http://schemas.microsoft.com/office/powerpoint/2010/main" val="155447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Did the review present results that are ready for clinical application?</a:t>
            </a:r>
          </a:p>
        </p:txBody>
      </p:sp>
      <p:sp>
        <p:nvSpPr>
          <p:cNvPr id="7" name="Rectangle 6"/>
          <p:cNvSpPr/>
          <p:nvPr/>
        </p:nvSpPr>
        <p:spPr>
          <a:xfrm>
            <a:off x="1843088" y="2015526"/>
            <a:ext cx="78867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Yes</a:t>
            </a:r>
          </a:p>
          <a:p>
            <a:pPr marL="514350" indent="-514350">
              <a:buAutoNum type="arabicPeriod"/>
            </a:pPr>
            <a:r>
              <a:rPr lang="en-US" sz="3200" dirty="0"/>
              <a:t>Delirium incidence</a:t>
            </a:r>
          </a:p>
          <a:p>
            <a:pPr marL="514350" indent="-514350">
              <a:buAutoNum type="arabicPeriod"/>
            </a:pPr>
            <a:r>
              <a:rPr lang="en-US" sz="3200" dirty="0"/>
              <a:t>Falls</a:t>
            </a:r>
          </a:p>
          <a:p>
            <a:pPr marL="514350" indent="-514350">
              <a:buAutoNum type="arabicPeriod"/>
            </a:pPr>
            <a:r>
              <a:rPr lang="en-US" sz="3200" dirty="0"/>
              <a:t>Institutionalization</a:t>
            </a:r>
          </a:p>
          <a:p>
            <a:pPr marL="514350" indent="-514350">
              <a:buAutoNum type="arabicPeriod"/>
            </a:pPr>
            <a:r>
              <a:rPr lang="en-US" sz="3200" dirty="0"/>
              <a:t>Length of stay</a:t>
            </a:r>
          </a:p>
          <a:p>
            <a:pPr marL="514350" indent="-514350">
              <a:buAutoNum type="arabicPeriod"/>
            </a:pPr>
            <a:r>
              <a:rPr lang="en-US" sz="3200" dirty="0"/>
              <a:t>Change in functional status</a:t>
            </a:r>
          </a:p>
          <a:p>
            <a:pPr marL="514350" indent="-514350">
              <a:buAutoNum type="arabicPeriod"/>
            </a:pPr>
            <a:r>
              <a:rPr lang="en-US" sz="3200" dirty="0"/>
              <a:t>Change in cognitive status</a:t>
            </a:r>
          </a:p>
          <a:p>
            <a:endParaRPr lang="en-US" sz="3200" dirty="0"/>
          </a:p>
          <a:p>
            <a:r>
              <a:rPr lang="en-US" sz="3200" dirty="0"/>
              <a:t>However, no mention on mortality</a:t>
            </a:r>
          </a:p>
        </p:txBody>
      </p:sp>
    </p:spTree>
    <p:extLst>
      <p:ext uri="{BB962C8B-B14F-4D97-AF65-F5344CB8AC3E}">
        <p14:creationId xmlns:p14="http://schemas.microsoft.com/office/powerpoint/2010/main" val="481801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Was the Risk of Bias of the Primary Studies Assessed?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Yes</a:t>
            </a:r>
          </a:p>
          <a:p>
            <a:endParaRPr lang="en-US" dirty="0">
              <a:solidFill>
                <a:srgbClr val="00B050"/>
              </a:solidFill>
            </a:endParaRPr>
          </a:p>
          <a:p>
            <a:r>
              <a:rPr lang="en-US" dirty="0"/>
              <a:t>Two review authors independently assessed the risk of bias using a standardized assessment form. </a:t>
            </a:r>
          </a:p>
          <a:p>
            <a:endParaRPr lang="en-US" dirty="0"/>
          </a:p>
          <a:p>
            <a:r>
              <a:rPr lang="en-US" dirty="0"/>
              <a:t>Two additional </a:t>
            </a:r>
            <a:r>
              <a:rPr lang="en-US" dirty="0" smtClean="0"/>
              <a:t>reviewers </a:t>
            </a:r>
            <a:r>
              <a:rPr lang="en-US" dirty="0"/>
              <a:t>conducted spot checks to confirm the accuracy of</a:t>
            </a:r>
            <a:br>
              <a:rPr lang="en-US" dirty="0"/>
            </a:br>
            <a:r>
              <a:rPr lang="en-US" dirty="0"/>
              <a:t>extracted data</a:t>
            </a:r>
            <a:r>
              <a:rPr lang="en-US" dirty="0"/>
              <a:t> </a:t>
            </a:r>
            <a:r>
              <a:rPr lang="en-US" dirty="0" smtClean="0"/>
              <a:t>and to</a:t>
            </a:r>
            <a:r>
              <a:rPr lang="en-US" dirty="0" smtClean="0"/>
              <a:t> resolve </a:t>
            </a:r>
            <a:r>
              <a:rPr lang="en-US" dirty="0"/>
              <a:t>any </a:t>
            </a:r>
            <a:r>
              <a:rPr lang="en-US" dirty="0" smtClean="0"/>
              <a:t>discrepancies.</a:t>
            </a:r>
          </a:p>
          <a:p>
            <a:endParaRPr lang="en-US" dirty="0" smtClean="0"/>
          </a:p>
          <a:p>
            <a:r>
              <a:rPr lang="en-US" dirty="0" smtClean="0"/>
              <a:t>6 domains were tested- </a:t>
            </a:r>
            <a:r>
              <a:rPr lang="en-US" dirty="0"/>
              <a:t>random or balanced allocation method, </a:t>
            </a:r>
            <a:r>
              <a:rPr lang="en-US" dirty="0" smtClean="0"/>
              <a:t>allocation concealment, completeness </a:t>
            </a:r>
            <a:r>
              <a:rPr lang="en-US" dirty="0"/>
              <a:t>of outcome data, lack of selective outcome reporting, and absence of other sources of bias, as well as blinding of participants, personnel, and outcome </a:t>
            </a:r>
            <a:r>
              <a:rPr lang="en-US" dirty="0" smtClean="0"/>
              <a:t>assessors.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94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4136" y="379169"/>
            <a:ext cx="280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PRISMA diagram</a:t>
            </a: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945710B-7F9E-4FF6-B329-64100B953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87" y="49589"/>
            <a:ext cx="5411298" cy="680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07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tudy </a:t>
            </a:r>
            <a:r>
              <a:rPr lang="en-US" dirty="0"/>
              <a:t>quality and effectiveness of interventions</a:t>
            </a:r>
            <a:r>
              <a:rPr lang="en-US" dirty="0"/>
              <a:t> </a:t>
            </a:r>
            <a:r>
              <a:rPr lang="en-US" dirty="0" smtClean="0"/>
              <a:t>-linear </a:t>
            </a:r>
            <a:r>
              <a:rPr lang="en-US" dirty="0"/>
              <a:t>regression </a:t>
            </a:r>
            <a:r>
              <a:rPr lang="en-US" dirty="0" smtClean="0"/>
              <a:t>analysis to </a:t>
            </a:r>
            <a:r>
              <a:rPr lang="en-US" dirty="0"/>
              <a:t>determine at the study level whether there was an association between the continuous Cochrane Collaboration’s risk </a:t>
            </a:r>
            <a:r>
              <a:rPr lang="en-US" dirty="0" smtClean="0"/>
              <a:t>of bias </a:t>
            </a:r>
            <a:r>
              <a:rPr lang="en-US" dirty="0"/>
              <a:t>score (range, 0-6) and the multiplicative increase in </a:t>
            </a:r>
            <a:r>
              <a:rPr lang="en-US" dirty="0" smtClean="0"/>
              <a:t>odds (</a:t>
            </a:r>
            <a:r>
              <a:rPr lang="en-US" dirty="0" err="1" smtClean="0"/>
              <a:t>ie</a:t>
            </a:r>
            <a:r>
              <a:rPr lang="en-US" dirty="0"/>
              <a:t>, OR) of incident delirium with intervention vs </a:t>
            </a:r>
            <a:r>
              <a:rPr lang="en-US" dirty="0" smtClean="0"/>
              <a:t>control.</a:t>
            </a:r>
          </a:p>
          <a:p>
            <a:r>
              <a:rPr lang="en-US" dirty="0" smtClean="0"/>
              <a:t>Studies were divided into low quality (&lt;3) and high quality (4-6) depending on their score and independent meta-analysis was done for each of them.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986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risk of bias across all the</a:t>
            </a:r>
            <a:br>
              <a:rPr lang="en-US" dirty="0"/>
            </a:br>
            <a:r>
              <a:rPr lang="en-US" dirty="0" smtClean="0"/>
              <a:t>studies?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984738" y="46145"/>
            <a:ext cx="10081846" cy="6858000"/>
            <a:chOff x="984738" y="46145"/>
            <a:chExt cx="10081846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9F14D95C-C542-427C-8CB9-C758469D4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4738" y="46145"/>
              <a:ext cx="10081846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BFF6014-DCF1-4073-B1BD-68A5DBA750A5}"/>
                </a:ext>
              </a:extLst>
            </p:cNvPr>
            <p:cNvSpPr/>
            <p:nvPr/>
          </p:nvSpPr>
          <p:spPr>
            <a:xfrm>
              <a:off x="7528460" y="233713"/>
              <a:ext cx="1410511" cy="5778230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329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169" y="1770185"/>
            <a:ext cx="10556631" cy="4406778"/>
          </a:xfrm>
        </p:spPr>
        <p:txBody>
          <a:bodyPr>
            <a:normAutofit/>
          </a:bodyPr>
          <a:lstStyle/>
          <a:p>
            <a:r>
              <a:rPr lang="en-US" dirty="0" smtClean="0"/>
              <a:t>Approximately 4267 patients at 12 sites, mean age 79.7 years</a:t>
            </a:r>
          </a:p>
          <a:p>
            <a:endParaRPr lang="en-US" dirty="0" smtClean="0"/>
          </a:p>
          <a:p>
            <a:r>
              <a:rPr lang="en-US" dirty="0" smtClean="0"/>
              <a:t>Delirium incidence- 11 studies, odds of delirium were </a:t>
            </a:r>
            <a:r>
              <a:rPr lang="en-US" dirty="0"/>
              <a:t>53</a:t>
            </a:r>
            <a:r>
              <a:rPr lang="en-US" dirty="0" smtClean="0"/>
              <a:t>% lower in the intervention group </a:t>
            </a:r>
            <a:r>
              <a:rPr lang="en-US" dirty="0"/>
              <a:t>compared with controls (OR, 0.47; 95% </a:t>
            </a:r>
            <a:r>
              <a:rPr lang="en-US" dirty="0" smtClean="0"/>
              <a:t>CI, 0.38-0.58). NNT 14 </a:t>
            </a:r>
          </a:p>
          <a:p>
            <a:endParaRPr lang="en-US" dirty="0" smtClean="0"/>
          </a:p>
          <a:p>
            <a:r>
              <a:rPr lang="en-US" dirty="0" smtClean="0"/>
              <a:t>Meta-analysis of 4 studies examining fall incidence </a:t>
            </a:r>
            <a:r>
              <a:rPr lang="en-US" dirty="0"/>
              <a:t>involving 1038 patients showed that the odds of falling were 62% lower among</a:t>
            </a:r>
            <a:br>
              <a:rPr lang="en-US" dirty="0"/>
            </a:br>
            <a:r>
              <a:rPr lang="en-US" dirty="0"/>
              <a:t>intervention patients(OR, 0.38; 95% CI, 0.25-0.60</a:t>
            </a:r>
            <a:r>
              <a:rPr lang="en-US" dirty="0" smtClean="0"/>
              <a:t>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72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B4CBFD-C540-4FE8-9AD9-DFE867B5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C8482D-2B94-4DA6-99B5-702ADBE34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EEDCAC5-3458-4BE5-8854-C79919B97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093" y="0"/>
            <a:ext cx="97178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64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8C5BFE-2E14-4161-9216-56009E80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33987D-F3AC-4B72-AAD3-A7047AC59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C6DAECB-8809-4806-A9B9-994A84214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557" y="0"/>
            <a:ext cx="72848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91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97B973D-8B17-4D57-A53A-CB9C213BE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197" y="0"/>
            <a:ext cx="7851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78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08" y="201002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dirty="0"/>
              <a:t>Credibility of the Systematic Review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329642" cy="504351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Did the review explicitly address a sensible clinical question? </a:t>
            </a:r>
            <a:r>
              <a:rPr lang="en-US" dirty="0">
                <a:solidFill>
                  <a:srgbClr val="00B050"/>
                </a:solidFill>
              </a:rPr>
              <a:t>Yes</a:t>
            </a:r>
          </a:p>
          <a:p>
            <a:pPr>
              <a:defRPr/>
            </a:pPr>
            <a:r>
              <a:rPr lang="en-US" dirty="0"/>
              <a:t>Was the search for relevant studies exhaustive? </a:t>
            </a:r>
            <a:r>
              <a:rPr lang="en-US" dirty="0">
                <a:solidFill>
                  <a:srgbClr val="00B050"/>
                </a:solidFill>
              </a:rPr>
              <a:t>No</a:t>
            </a:r>
          </a:p>
          <a:p>
            <a:pPr>
              <a:defRPr/>
            </a:pPr>
            <a:r>
              <a:rPr lang="en-US" dirty="0"/>
              <a:t>Was the risk of bias of the primary studies assessed? </a:t>
            </a:r>
            <a:r>
              <a:rPr lang="en-US" dirty="0">
                <a:solidFill>
                  <a:srgbClr val="00B050"/>
                </a:solidFill>
              </a:rPr>
              <a:t>Yes</a:t>
            </a:r>
          </a:p>
          <a:p>
            <a:pPr>
              <a:defRPr/>
            </a:pPr>
            <a:r>
              <a:rPr lang="en-US" dirty="0"/>
              <a:t>Did the review address possible explanations of between-study differences in results? </a:t>
            </a:r>
            <a:r>
              <a:rPr lang="en-US" dirty="0">
                <a:solidFill>
                  <a:srgbClr val="00B050"/>
                </a:solidFill>
              </a:rPr>
              <a:t>?</a:t>
            </a:r>
          </a:p>
          <a:p>
            <a:pPr>
              <a:defRPr/>
            </a:pPr>
            <a:r>
              <a:rPr lang="en-US" dirty="0"/>
              <a:t>Did the review present results that are ready for clinical application? </a:t>
            </a:r>
            <a:r>
              <a:rPr lang="en-US" dirty="0">
                <a:solidFill>
                  <a:srgbClr val="00B050"/>
                </a:solidFill>
              </a:rPr>
              <a:t>Yes</a:t>
            </a:r>
          </a:p>
          <a:p>
            <a:pPr>
              <a:defRPr/>
            </a:pPr>
            <a:r>
              <a:rPr lang="en-US" dirty="0"/>
              <a:t>Were selection and assessments of studies reproducible? </a:t>
            </a:r>
            <a:r>
              <a:rPr lang="en-US" dirty="0">
                <a:solidFill>
                  <a:srgbClr val="00B050"/>
                </a:solidFill>
              </a:rPr>
              <a:t>Yes</a:t>
            </a:r>
          </a:p>
          <a:p>
            <a:pPr>
              <a:defRPr/>
            </a:pPr>
            <a:r>
              <a:rPr lang="en-US" b="1" dirty="0">
                <a:solidFill>
                  <a:srgbClr val="0070C0"/>
                </a:solidFill>
              </a:rPr>
              <a:t>Funding source: </a:t>
            </a:r>
            <a:r>
              <a:rPr lang="en-US" dirty="0"/>
              <a:t>: Study was supported in part by grant from the National Institute on Aging.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08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 the systematic review </a:t>
            </a:r>
            <a:r>
              <a:rPr lang="en-US" dirty="0" smtClean="0"/>
              <a:t>population, intervention</a:t>
            </a:r>
            <a:r>
              <a:rPr lang="en-US" dirty="0"/>
              <a:t>, comparison, and </a:t>
            </a:r>
            <a:r>
              <a:rPr lang="en-US" dirty="0" smtClean="0"/>
              <a:t>outcomes fit </a:t>
            </a:r>
            <a:r>
              <a:rPr lang="en-US" dirty="0"/>
              <a:t>the patient at hand (i.e</a:t>
            </a:r>
            <a:r>
              <a:rPr lang="en-US" dirty="0" smtClean="0"/>
              <a:t>., indirectness</a:t>
            </a:r>
            <a:r>
              <a:rPr lang="en-US" dirty="0"/>
              <a:t>)?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Yes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0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169" y="703385"/>
            <a:ext cx="10556631" cy="5473578"/>
          </a:xfrm>
        </p:spPr>
        <p:txBody>
          <a:bodyPr/>
          <a:lstStyle/>
          <a:p>
            <a:r>
              <a:rPr lang="en-US" dirty="0"/>
              <a:t>Would your decisions differ if </a:t>
            </a:r>
            <a:r>
              <a:rPr lang="en-US" dirty="0" smtClean="0"/>
              <a:t>either boundary </a:t>
            </a:r>
            <a:r>
              <a:rPr lang="en-US" dirty="0"/>
              <a:t>of the confidence </a:t>
            </a:r>
            <a:r>
              <a:rPr lang="en-US" dirty="0" smtClean="0"/>
              <a:t>interval represented </a:t>
            </a:r>
            <a:r>
              <a:rPr lang="en-US" dirty="0"/>
              <a:t>the truth (i.e., </a:t>
            </a:r>
            <a:r>
              <a:rPr lang="en-US" dirty="0" smtClean="0"/>
              <a:t>imprecision which </a:t>
            </a:r>
            <a:r>
              <a:rPr lang="en-US" dirty="0"/>
              <a:t>occurs with a small number </a:t>
            </a:r>
            <a:r>
              <a:rPr lang="en-US" dirty="0" smtClean="0"/>
              <a:t>of events </a:t>
            </a:r>
            <a:r>
              <a:rPr lang="en-US" dirty="0"/>
              <a:t>and wide confidence intervals</a:t>
            </a:r>
            <a:r>
              <a:rPr lang="en-US" dirty="0" smtClean="0"/>
              <a:t>)?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50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615" y="562708"/>
            <a:ext cx="10533185" cy="5614255"/>
          </a:xfrm>
        </p:spPr>
        <p:txBody>
          <a:bodyPr/>
          <a:lstStyle/>
          <a:p>
            <a:pPr>
              <a:defRPr/>
            </a:pPr>
            <a:r>
              <a:rPr lang="en-US" dirty="0"/>
              <a:t>Are the Results </a:t>
            </a:r>
            <a:r>
              <a:rPr lang="en-US" dirty="0" smtClean="0"/>
              <a:t>inconsistent </a:t>
            </a:r>
            <a:r>
              <a:rPr lang="en-US" dirty="0"/>
              <a:t>Across Studies?</a:t>
            </a:r>
          </a:p>
          <a:p>
            <a:pPr marL="0" indent="0">
              <a:buNone/>
              <a:defRPr/>
            </a:pPr>
            <a:r>
              <a:rPr lang="en-IN" dirty="0">
                <a:solidFill>
                  <a:srgbClr val="00B050"/>
                </a:solidFill>
              </a:rPr>
              <a:t>        </a:t>
            </a:r>
            <a:r>
              <a:rPr lang="en-IN" dirty="0" smtClean="0">
                <a:solidFill>
                  <a:srgbClr val="00B050"/>
                </a:solidFill>
              </a:rPr>
              <a:t>No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19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there a high likelihood of publication</a:t>
            </a:r>
            <a:br>
              <a:rPr lang="en-US" dirty="0"/>
            </a:br>
            <a:r>
              <a:rPr lang="en-US" dirty="0"/>
              <a:t>bias?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funnel plot, hence cannot be commented upon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02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 you consider the magnitude </a:t>
            </a:r>
            <a:r>
              <a:rPr lang="en-US" dirty="0" smtClean="0"/>
              <a:t>of treatment </a:t>
            </a:r>
            <a:r>
              <a:rPr lang="en-US" dirty="0"/>
              <a:t>effect large (e.g. RR&gt; 2.0 </a:t>
            </a:r>
            <a:r>
              <a:rPr lang="en-US" dirty="0" smtClean="0"/>
              <a:t>or &lt;0.5</a:t>
            </a:r>
            <a:r>
              <a:rPr lang="en-US" dirty="0"/>
              <a:t>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Yes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35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Do the Results Directly Apply to My Patient?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</a:rPr>
              <a:t>Yes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</TotalTime>
  <Words>807</Words>
  <Application>Microsoft Office PowerPoint</Application>
  <PresentationFormat>Custom</PresentationFormat>
  <Paragraphs>90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Background</vt:lpstr>
      <vt:lpstr>Aims</vt:lpstr>
      <vt:lpstr>Methods</vt:lpstr>
      <vt:lpstr>Outcomes</vt:lpstr>
      <vt:lpstr>Did the review explicitly address a sensible clinical question?</vt:lpstr>
      <vt:lpstr>Was the search for relevant studies exhaustive?</vt:lpstr>
      <vt:lpstr>Were selection and assessments of studies reproducible?</vt:lpstr>
      <vt:lpstr>Did the review address possible explanations of between-study differences in results?</vt:lpstr>
      <vt:lpstr>Did the review present results that are ready for clinical application?</vt:lpstr>
      <vt:lpstr>Was the Risk of Bias of the Primary Studies Assessed?</vt:lpstr>
      <vt:lpstr>PowerPoint Presentation</vt:lpstr>
      <vt:lpstr>Statistical analysis</vt:lpstr>
      <vt:lpstr>What is the risk of bias across all the studies?</vt:lpstr>
      <vt:lpstr>Results</vt:lpstr>
      <vt:lpstr>PowerPoint Presentation</vt:lpstr>
      <vt:lpstr>PowerPoint Presentation</vt:lpstr>
      <vt:lpstr>PowerPoint Presentation</vt:lpstr>
      <vt:lpstr>Credibility of the Systematic Review Process</vt:lpstr>
      <vt:lpstr>Do the systematic review population, intervention, comparison, and outcomes fit the patient at hand (i.e., indirectness)?</vt:lpstr>
      <vt:lpstr>PowerPoint Presentation</vt:lpstr>
      <vt:lpstr>PowerPoint Presentation</vt:lpstr>
      <vt:lpstr>Is there a high likelihood of publication bias?</vt:lpstr>
      <vt:lpstr>Do you consider the magnitude of treatment effect large (e.g. RR&gt; 2.0 or &lt;0.5)?</vt:lpstr>
      <vt:lpstr>Do the Results Directly Apply to My Patient?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Johnson</dc:creator>
  <cp:lastModifiedBy>Rachna</cp:lastModifiedBy>
  <cp:revision>121</cp:revision>
  <dcterms:created xsi:type="dcterms:W3CDTF">2016-09-16T10:13:01Z</dcterms:created>
  <dcterms:modified xsi:type="dcterms:W3CDTF">2018-12-18T08:35:36Z</dcterms:modified>
</cp:coreProperties>
</file>