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63" r:id="rId5"/>
    <p:sldId id="293" r:id="rId6"/>
    <p:sldId id="291" r:id="rId7"/>
    <p:sldId id="278" r:id="rId8"/>
    <p:sldId id="282" r:id="rId9"/>
    <p:sldId id="294" r:id="rId10"/>
    <p:sldId id="283" r:id="rId11"/>
    <p:sldId id="285" r:id="rId12"/>
    <p:sldId id="286" r:id="rId13"/>
    <p:sldId id="260" r:id="rId14"/>
    <p:sldId id="261" r:id="rId15"/>
    <p:sldId id="262" r:id="rId16"/>
    <p:sldId id="266" r:id="rId17"/>
    <p:sldId id="267" r:id="rId18"/>
    <p:sldId id="265" r:id="rId19"/>
    <p:sldId id="269" r:id="rId20"/>
    <p:sldId id="271" r:id="rId21"/>
    <p:sldId id="270" r:id="rId22"/>
    <p:sldId id="280" r:id="rId23"/>
    <p:sldId id="272" r:id="rId24"/>
    <p:sldId id="287" r:id="rId25"/>
    <p:sldId id="288" r:id="rId26"/>
    <p:sldId id="281" r:id="rId27"/>
    <p:sldId id="289" r:id="rId28"/>
    <p:sldId id="290" r:id="rId29"/>
    <p:sldId id="292" r:id="rId30"/>
    <p:sldId id="277" r:id="rId31"/>
    <p:sldId id="295" r:id="rId32"/>
    <p:sldId id="273" r:id="rId33"/>
    <p:sldId id="274" r:id="rId34"/>
    <p:sldId id="275" r:id="rId35"/>
    <p:sldId id="27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20" autoAdjust="0"/>
  </p:normalViewPr>
  <p:slideViewPr>
    <p:cSldViewPr>
      <p:cViewPr varScale="1">
        <p:scale>
          <a:sx n="62" d="100"/>
          <a:sy n="62" d="100"/>
        </p:scale>
        <p:origin x="-15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4E254-2124-4E7F-AF8B-B277A07583B1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24357-FD36-401C-840D-AA0CBAFE5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36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medicine-and-dentistry/exacerbation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sciencedirect.com/topics/medicine-and-dentistry/cardiovascular-risk" TargetMode="External"/><Relationship Id="rId5" Type="http://schemas.openxmlformats.org/officeDocument/2006/relationships/hyperlink" Target="https://www.sciencedirect.com/topics/medicine-and-dentistry/beta-adrenergic-receptor-blocking-agent" TargetMode="External"/><Relationship Id="rId4" Type="http://schemas.openxmlformats.org/officeDocument/2006/relationships/hyperlink" Target="https://www.sciencedirect.com/topics/medicine-and-dentistry/antihypertensive-therapy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Given that only 10% of participants (706/7020) in EMPA-REG OUTCOME had known heart failure on enrollment, the 35% reduction in hospitalization for heart failure may represent prevention of new-onset heart failure or prevention of an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Learn more about Exacerbation"/>
              </a:rPr>
              <a:t>exacerbation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of existing, potentially undiagnosed heart failure in this population.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95% of patients received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Learn more about Antihypertensive Therapy"/>
              </a:rPr>
              <a:t>antihypertensive therapy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(angiotensin-converting enzyme inhibitors/angiotensin receptor blockers, 81%;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Learn more about Beta Adrenergic Receptor Blocking Agent"/>
              </a:rPr>
              <a:t>β-blockers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65%; and diuretics, 43%), 77% of patients received statins, and 83% of patients received aspirin. This speaks to the ability of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empagliflozin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tackle some of the residual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Learn more about Cardiovascular Risk"/>
              </a:rPr>
              <a:t>cardiovascular risk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not achieved by traditional means.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4357-FD36-401C-840D-AA0CBAFE5F9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1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Early separation-</a:t>
            </a:r>
            <a:r>
              <a:rPr lang="en-US" baseline="0" dirty="0" smtClean="0"/>
              <a:t> within 3-6 months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4357-FD36-401C-840D-AA0CBAFE5F9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8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Adverse events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special interest included confirmed hypoglycemic adverse events (plasma glucose level, ≤70 mg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deciliter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an event requiring assistance), and adverse events reflecting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urinary tract infection, genital infection, volume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depletion, acute renal failure, bone fracture, diabetic ketoacidosis, and thromboembolic events.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4357-FD36-401C-840D-AA0CBAFE5F9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66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35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4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76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25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7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3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1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4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49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10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ED22D-D4DA-4578-B9EF-69E936965399}" type="datetimeFigureOut">
              <a:rPr lang="en-US" smtClean="0"/>
              <a:t>17/12/2018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6C2C0-6322-4969-8422-F5CE39912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5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2075" y="4876800"/>
            <a:ext cx="6400800" cy="1752600"/>
          </a:xfrm>
        </p:spPr>
        <p:txBody>
          <a:bodyPr/>
          <a:lstStyle/>
          <a:p>
            <a:r>
              <a:rPr lang="en-US" dirty="0" err="1" smtClean="0"/>
              <a:t>Rachana</a:t>
            </a:r>
            <a:r>
              <a:rPr lang="en-US" dirty="0" smtClean="0"/>
              <a:t> </a:t>
            </a:r>
            <a:r>
              <a:rPr lang="en-US" dirty="0" err="1" smtClean="0"/>
              <a:t>Shenoy</a:t>
            </a:r>
            <a:endParaRPr lang="en-US" dirty="0" smtClean="0"/>
          </a:p>
          <a:p>
            <a:r>
              <a:rPr lang="en-US" dirty="0" smtClean="0"/>
              <a:t>17/12/2018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25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4678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protective effect of glycemic control on microvascular complications has been well established.</a:t>
            </a:r>
          </a:p>
          <a:p>
            <a:endParaRPr lang="en-US" dirty="0"/>
          </a:p>
          <a:p>
            <a:r>
              <a:rPr lang="en-US" dirty="0" smtClean="0"/>
              <a:t>However, no class of drugs has effectively shown reduction in cardiovascular morbidity.</a:t>
            </a:r>
          </a:p>
          <a:p>
            <a:endParaRPr lang="en-US" dirty="0"/>
          </a:p>
          <a:p>
            <a:r>
              <a:rPr lang="en-US" dirty="0" err="1" smtClean="0"/>
              <a:t>Empagliflozin</a:t>
            </a:r>
            <a:r>
              <a:rPr lang="en-US" dirty="0" smtClean="0"/>
              <a:t> is a renal SGLT2 inhibitor with the additional benefits of lowering BP, weight loss and low </a:t>
            </a:r>
            <a:r>
              <a:rPr lang="en-US" dirty="0" smtClean="0"/>
              <a:t>risk of hypoglycemia.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2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382000" cy="574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Multi center, randomized</a:t>
            </a:r>
            <a:r>
              <a:rPr lang="en-US" dirty="0" smtClean="0"/>
              <a:t>, double-blind</a:t>
            </a:r>
            <a:r>
              <a:rPr lang="en-US" dirty="0"/>
              <a:t>, </a:t>
            </a:r>
            <a:r>
              <a:rPr lang="en-US" dirty="0" smtClean="0"/>
              <a:t>placebo-controlled trial</a:t>
            </a:r>
            <a:r>
              <a:rPr lang="en-US" dirty="0" smtClean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P- Adult patients with Type 2 DM with a BMI ≤ 45 and </a:t>
            </a:r>
            <a:r>
              <a:rPr lang="en-US" dirty="0" err="1" smtClean="0"/>
              <a:t>eGFR</a:t>
            </a:r>
            <a:r>
              <a:rPr lang="en-US" dirty="0" smtClean="0"/>
              <a:t> of ≥ </a:t>
            </a:r>
            <a:r>
              <a:rPr lang="en-US" dirty="0" smtClean="0"/>
              <a:t>30, 590 sites in 42 countries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I- Tab </a:t>
            </a:r>
            <a:r>
              <a:rPr lang="en-US" dirty="0" err="1"/>
              <a:t>E</a:t>
            </a:r>
            <a:r>
              <a:rPr lang="en-US" dirty="0" err="1" smtClean="0"/>
              <a:t>mpagliflozin</a:t>
            </a:r>
            <a:r>
              <a:rPr lang="en-US" dirty="0" smtClean="0"/>
              <a:t> 10mg or 25mg once daily</a:t>
            </a:r>
          </a:p>
          <a:p>
            <a:pPr marL="0" indent="0">
              <a:buNone/>
            </a:pPr>
            <a:r>
              <a:rPr lang="en-US" dirty="0" smtClean="0"/>
              <a:t>C- Standard care</a:t>
            </a:r>
          </a:p>
          <a:p>
            <a:pPr marL="0" indent="0">
              <a:buNone/>
            </a:pPr>
            <a:r>
              <a:rPr lang="en-US" dirty="0" smtClean="0"/>
              <a:t>O- Composite of death from cardiovascular causes, non fatal MI or stroke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T- </a:t>
            </a:r>
            <a:r>
              <a:rPr lang="en-US" dirty="0"/>
              <a:t>September 2010 through April 2013</a:t>
            </a:r>
            <a:r>
              <a:rPr 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83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Inclusion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334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Cardiovascular disease, </a:t>
            </a:r>
            <a:r>
              <a:rPr lang="en-US" dirty="0"/>
              <a:t>defined by ≥1 of the following:</a:t>
            </a:r>
          </a:p>
          <a:p>
            <a:pPr lvl="1"/>
            <a:r>
              <a:rPr lang="en-US" dirty="0"/>
              <a:t>MI &gt;2 months prior</a:t>
            </a:r>
          </a:p>
          <a:p>
            <a:pPr lvl="1"/>
            <a:r>
              <a:rPr lang="en-US" dirty="0" err="1"/>
              <a:t>Multivessel</a:t>
            </a:r>
            <a:r>
              <a:rPr lang="en-US" dirty="0"/>
              <a:t> CAD</a:t>
            </a:r>
          </a:p>
          <a:p>
            <a:pPr lvl="1"/>
            <a:r>
              <a:rPr lang="en-US" dirty="0"/>
              <a:t>Single vessel CAD with positive stress test or UA hospitalization in prior year</a:t>
            </a:r>
          </a:p>
          <a:p>
            <a:pPr lvl="1"/>
            <a:r>
              <a:rPr lang="en-US" dirty="0"/>
              <a:t>UA &gt;2 months prior and evidence of CAD</a:t>
            </a:r>
          </a:p>
          <a:p>
            <a:pPr lvl="1"/>
            <a:r>
              <a:rPr lang="en-US" dirty="0"/>
              <a:t>Stroke &gt;2 months prior</a:t>
            </a:r>
          </a:p>
          <a:p>
            <a:pPr lvl="1"/>
            <a:r>
              <a:rPr lang="en-US" dirty="0"/>
              <a:t>Occlusive </a:t>
            </a:r>
            <a:r>
              <a:rPr lang="en-US" dirty="0" smtClean="0"/>
              <a:t>peripheral artery disease</a:t>
            </a:r>
            <a:endParaRPr lang="en-US" dirty="0"/>
          </a:p>
          <a:p>
            <a:r>
              <a:rPr lang="en-US" dirty="0"/>
              <a:t>Either of:</a:t>
            </a:r>
          </a:p>
          <a:p>
            <a:pPr lvl="1"/>
            <a:r>
              <a:rPr lang="en-US" dirty="0"/>
              <a:t>No glucose-lowering agents in prior 12 weeks and A1c 7-9%</a:t>
            </a:r>
          </a:p>
          <a:p>
            <a:pPr lvl="1"/>
            <a:r>
              <a:rPr lang="en-US" dirty="0"/>
              <a:t>Stable glucose-lowering therapy in prior 12 weeks and A1c 7-10%</a:t>
            </a:r>
          </a:p>
        </p:txBody>
      </p:sp>
    </p:spTree>
    <p:extLst>
      <p:ext uri="{BB962C8B-B14F-4D97-AF65-F5344CB8AC3E}">
        <p14:creationId xmlns:p14="http://schemas.microsoft.com/office/powerpoint/2010/main" val="184349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Exclusion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5410200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 smtClean="0"/>
              <a:t>Uncontrolled </a:t>
            </a:r>
            <a:r>
              <a:rPr lang="en-US" sz="3400" dirty="0"/>
              <a:t>hyperglycemia with fasting glucose &gt;240 mg/</a:t>
            </a:r>
            <a:r>
              <a:rPr lang="en-US" sz="3400" dirty="0" err="1"/>
              <a:t>dL</a:t>
            </a:r>
            <a:r>
              <a:rPr lang="en-US" sz="3400" dirty="0"/>
              <a:t> </a:t>
            </a:r>
            <a:endParaRPr lang="en-US" sz="3400" dirty="0" smtClean="0"/>
          </a:p>
          <a:p>
            <a:r>
              <a:rPr lang="en-US" sz="3400" dirty="0" smtClean="0"/>
              <a:t>Liver </a:t>
            </a:r>
            <a:r>
              <a:rPr lang="en-US" sz="3400" dirty="0"/>
              <a:t>disease with ALT, AST or ALP x3 ULN</a:t>
            </a:r>
          </a:p>
          <a:p>
            <a:r>
              <a:rPr lang="en-US" sz="3400" dirty="0"/>
              <a:t>Planned </a:t>
            </a:r>
            <a:r>
              <a:rPr lang="en-US" sz="3400" dirty="0" smtClean="0"/>
              <a:t>cardiovascular </a:t>
            </a:r>
            <a:r>
              <a:rPr lang="en-US" sz="3400" dirty="0"/>
              <a:t>surgery or angioplasty in 3 </a:t>
            </a:r>
            <a:r>
              <a:rPr lang="en-US" sz="3400" dirty="0" smtClean="0"/>
              <a:t>months</a:t>
            </a:r>
            <a:endParaRPr lang="en-US" sz="3400" dirty="0"/>
          </a:p>
          <a:p>
            <a:r>
              <a:rPr lang="en-US" sz="3400" dirty="0"/>
              <a:t>GFR &lt;30 mL/min/1.73 m</a:t>
            </a:r>
            <a:r>
              <a:rPr lang="en-US" sz="3400" baseline="30000" dirty="0"/>
              <a:t>2</a:t>
            </a:r>
            <a:r>
              <a:rPr lang="en-US" sz="3400" dirty="0"/>
              <a:t> by MDRD</a:t>
            </a:r>
          </a:p>
          <a:p>
            <a:r>
              <a:rPr lang="en-US" sz="3400" dirty="0"/>
              <a:t>Prior surgery with chronic malabsorption </a:t>
            </a:r>
            <a:r>
              <a:rPr lang="en-US" sz="3400" dirty="0" smtClean="0"/>
              <a:t>in </a:t>
            </a:r>
            <a:r>
              <a:rPr lang="en-US" sz="3400" dirty="0"/>
              <a:t>prior 2 years</a:t>
            </a:r>
          </a:p>
          <a:p>
            <a:r>
              <a:rPr lang="en-US" sz="3400" dirty="0"/>
              <a:t>RBC disorders</a:t>
            </a:r>
          </a:p>
          <a:p>
            <a:r>
              <a:rPr lang="en-US" sz="3400" dirty="0"/>
              <a:t>Cancer</a:t>
            </a:r>
          </a:p>
          <a:p>
            <a:r>
              <a:rPr lang="en-US" sz="3400" dirty="0"/>
              <a:t>Anti-obesity drug treatment in prior 3 </a:t>
            </a:r>
            <a:r>
              <a:rPr lang="en-US" sz="3400" dirty="0" smtClean="0"/>
              <a:t>months</a:t>
            </a:r>
            <a:endParaRPr lang="en-US" sz="3400" dirty="0"/>
          </a:p>
          <a:p>
            <a:r>
              <a:rPr lang="en-US" sz="3400" dirty="0"/>
              <a:t>Systemic steroids</a:t>
            </a:r>
          </a:p>
          <a:p>
            <a:r>
              <a:rPr lang="en-US" sz="3400" dirty="0"/>
              <a:t>Change in thyroid hormone dosage in prior 6 weeks</a:t>
            </a:r>
          </a:p>
          <a:p>
            <a:r>
              <a:rPr lang="en-US" sz="3400" dirty="0"/>
              <a:t>Nursing, pregnant, or child-bearing age women not using acceptable method of birth control or refusing pregnancy testing</a:t>
            </a:r>
          </a:p>
          <a:p>
            <a:r>
              <a:rPr lang="en-US" sz="3400" dirty="0"/>
              <a:t>Alcohol or drug abuse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6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dirty="0" smtClean="0"/>
              <a:t>Primary outcome - </a:t>
            </a:r>
            <a:r>
              <a:rPr lang="en-US" dirty="0"/>
              <a:t>composite outcome of death from </a:t>
            </a:r>
            <a:r>
              <a:rPr lang="en-US" dirty="0" smtClean="0"/>
              <a:t>cardiovascular causes</a:t>
            </a:r>
            <a:r>
              <a:rPr lang="en-US" dirty="0"/>
              <a:t>, nonfatal myocardial infarction, or nonfatal</a:t>
            </a:r>
            <a:br>
              <a:rPr lang="en-US" dirty="0"/>
            </a:br>
            <a:r>
              <a:rPr lang="en-US" dirty="0"/>
              <a:t>stroke</a:t>
            </a:r>
            <a:r>
              <a:rPr lang="en-US" dirty="0"/>
              <a:t> </a:t>
            </a:r>
            <a:r>
              <a:rPr lang="en-US" dirty="0" smtClean="0"/>
              <a:t>(3-point MACE)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Secondary outcome- 3-point MACE + </a:t>
            </a:r>
            <a:r>
              <a:rPr lang="en-US" dirty="0"/>
              <a:t>risk of hospitalization for unstable angina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03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</a:t>
            </a:r>
            <a:r>
              <a:rPr lang="en-US" dirty="0" err="1" smtClean="0"/>
              <a:t>oninferiority</a:t>
            </a:r>
            <a:r>
              <a:rPr lang="en-US" dirty="0" smtClean="0"/>
              <a:t> for the </a:t>
            </a:r>
            <a:r>
              <a:rPr lang="en-US" dirty="0"/>
              <a:t>primary outcome with </a:t>
            </a:r>
            <a:r>
              <a:rPr lang="en-US" dirty="0" err="1"/>
              <a:t>E</a:t>
            </a:r>
            <a:r>
              <a:rPr lang="en-US" dirty="0" err="1" smtClean="0"/>
              <a:t>mpagliflozin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pooled doses </a:t>
            </a:r>
            <a:r>
              <a:rPr lang="en-US" dirty="0"/>
              <a:t>of 10 mg and 25 mg) versus placebo </a:t>
            </a:r>
            <a:r>
              <a:rPr lang="en-US" dirty="0" smtClean="0"/>
              <a:t>with a </a:t>
            </a:r>
            <a:r>
              <a:rPr lang="en-US" dirty="0"/>
              <a:t>margin of 1.3 for the hazard </a:t>
            </a:r>
            <a:r>
              <a:rPr lang="en-US" dirty="0" smtClean="0"/>
              <a:t>ratio.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F</a:t>
            </a:r>
            <a:r>
              <a:rPr lang="en-US" dirty="0" smtClean="0"/>
              <a:t>our-step </a:t>
            </a:r>
            <a:r>
              <a:rPr lang="en-US" dirty="0"/>
              <a:t>hierarchical-testing strategy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30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4114800" y="2286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143000" y="21336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86200" y="21336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781800" y="21336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3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Were the groups </a:t>
            </a:r>
            <a:r>
              <a:rPr lang="en-US" dirty="0" err="1" smtClean="0"/>
              <a:t>prognostically</a:t>
            </a:r>
            <a:r>
              <a:rPr lang="en-US" dirty="0" smtClean="0"/>
              <a:t> balanced?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3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786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4786313"/>
              <a:ext cx="9067800" cy="207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Oval 6"/>
          <p:cNvSpPr/>
          <p:nvPr/>
        </p:nvSpPr>
        <p:spPr>
          <a:xfrm>
            <a:off x="7772400" y="1143000"/>
            <a:ext cx="9906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772400" y="4450556"/>
            <a:ext cx="990600" cy="3357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9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-1" y="51619"/>
            <a:ext cx="9144001" cy="6668729"/>
            <a:chOff x="-1" y="51619"/>
            <a:chExt cx="9144001" cy="6668729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04800"/>
              <a:ext cx="9144000" cy="6415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51619"/>
              <a:ext cx="9144001" cy="269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Oval 6"/>
          <p:cNvSpPr/>
          <p:nvPr/>
        </p:nvSpPr>
        <p:spPr>
          <a:xfrm>
            <a:off x="7848600" y="990600"/>
            <a:ext cx="990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05800" y="38100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229600" y="4229100"/>
            <a:ext cx="6858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153400" y="5448300"/>
            <a:ext cx="89154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349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5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Were patients randomized?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Randomization was performed with the use</a:t>
            </a:r>
            <a:br>
              <a:rPr lang="en-US" dirty="0"/>
            </a:br>
            <a:r>
              <a:rPr lang="en-US" dirty="0"/>
              <a:t>of a computer-generated random-sequence </a:t>
            </a:r>
            <a:r>
              <a:rPr lang="en-US" dirty="0" smtClean="0"/>
              <a:t>and interactive </a:t>
            </a:r>
            <a:r>
              <a:rPr lang="en-US" dirty="0"/>
              <a:t>voice- and Web-response </a:t>
            </a:r>
            <a:r>
              <a:rPr lang="en-US" dirty="0" smtClean="0"/>
              <a:t>system.</a:t>
            </a:r>
          </a:p>
          <a:p>
            <a:r>
              <a:rPr lang="en-US" dirty="0" smtClean="0"/>
              <a:t>1:1:1 – drug vs placebo</a:t>
            </a:r>
          </a:p>
          <a:p>
            <a:r>
              <a:rPr lang="en-US" dirty="0" smtClean="0"/>
              <a:t>They were stratified according to HbA1c, BMI, </a:t>
            </a:r>
            <a:r>
              <a:rPr lang="en-US" dirty="0" err="1" smtClean="0"/>
              <a:t>eGFR</a:t>
            </a:r>
            <a:r>
              <a:rPr lang="en-US" dirty="0" smtClean="0"/>
              <a:t> and geographic location. 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58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randomization concealed?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22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305800" cy="5592763"/>
          </a:xfrm>
        </p:spPr>
        <p:txBody>
          <a:bodyPr/>
          <a:lstStyle/>
          <a:p>
            <a:r>
              <a:rPr lang="en-US" dirty="0" smtClean="0"/>
              <a:t>Were patients, caregivers, collectors of outcome data, adjudicators of outcome and data analysts aware of group allocation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- Double blind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7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follow up complete?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57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the trial stopped early for benefit?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07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Were patients </a:t>
            </a:r>
            <a:r>
              <a:rPr lang="en-US" dirty="0" err="1" smtClean="0"/>
              <a:t>analysed</a:t>
            </a:r>
            <a:r>
              <a:rPr lang="en-US" dirty="0" smtClean="0"/>
              <a:t> in the groups to which they were </a:t>
            </a:r>
            <a:r>
              <a:rPr lang="en-US" dirty="0" smtClean="0"/>
              <a:t>randomized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5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Did the investigators analyze patients according to the treatment they received and the groups to which they were assigned?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55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large was the treatment effect?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primary outcome occurred in a </a:t>
            </a:r>
            <a:r>
              <a:rPr lang="en-US" dirty="0" smtClean="0"/>
              <a:t>significantly lower </a:t>
            </a:r>
            <a:r>
              <a:rPr lang="en-US" dirty="0"/>
              <a:t>percentage of patients in the </a:t>
            </a:r>
            <a:r>
              <a:rPr lang="en-US" dirty="0" err="1" smtClean="0"/>
              <a:t>Empagliflozin</a:t>
            </a:r>
            <a:r>
              <a:rPr lang="en-US" dirty="0" smtClean="0"/>
              <a:t> group </a:t>
            </a:r>
            <a:r>
              <a:rPr lang="en-US" dirty="0"/>
              <a:t>(490 of 4687 [</a:t>
            </a:r>
            <a:r>
              <a:rPr lang="en-US" dirty="0">
                <a:solidFill>
                  <a:srgbClr val="FF0000"/>
                </a:solidFill>
              </a:rPr>
              <a:t>10.5%</a:t>
            </a:r>
            <a:r>
              <a:rPr lang="en-US" dirty="0"/>
              <a:t>]) than in the </a:t>
            </a:r>
            <a:r>
              <a:rPr lang="en-US" dirty="0" smtClean="0"/>
              <a:t>placebo group </a:t>
            </a:r>
            <a:r>
              <a:rPr lang="en-US" dirty="0"/>
              <a:t>(282 of 2333 [</a:t>
            </a:r>
            <a:r>
              <a:rPr lang="en-US" dirty="0">
                <a:solidFill>
                  <a:srgbClr val="FF0000"/>
                </a:solidFill>
              </a:rPr>
              <a:t>12.1%</a:t>
            </a:r>
            <a:r>
              <a:rPr lang="en-US" dirty="0"/>
              <a:t>])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(hazard </a:t>
            </a:r>
            <a:r>
              <a:rPr lang="en-US" dirty="0" smtClean="0"/>
              <a:t>ratio </a:t>
            </a:r>
            <a:r>
              <a:rPr lang="en-US" dirty="0">
                <a:solidFill>
                  <a:srgbClr val="FF0000"/>
                </a:solidFill>
              </a:rPr>
              <a:t>0.86; 95.02% </a:t>
            </a:r>
            <a:r>
              <a:rPr lang="en-US" dirty="0" smtClean="0">
                <a:solidFill>
                  <a:srgbClr val="FF0000"/>
                </a:solidFill>
              </a:rPr>
              <a:t>[</a:t>
            </a:r>
            <a:r>
              <a:rPr lang="en-US" dirty="0">
                <a:solidFill>
                  <a:srgbClr val="FF0000"/>
                </a:solidFill>
              </a:rPr>
              <a:t>CI], 0.74 to 0.99; P&lt;0.001</a:t>
            </a:r>
            <a:r>
              <a:rPr lang="en-US" dirty="0"/>
              <a:t> for </a:t>
            </a:r>
            <a:r>
              <a:rPr lang="en-US" dirty="0" err="1"/>
              <a:t>noninferiority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P=0.04</a:t>
            </a:r>
            <a:r>
              <a:rPr lang="en-US" dirty="0"/>
              <a:t> for superiority</a:t>
            </a:r>
            <a:r>
              <a:rPr lang="en-US" dirty="0" smtClean="0"/>
              <a:t>).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38"/>
            <a:ext cx="8915400" cy="6831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6705600" y="1295400"/>
            <a:ext cx="12954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705600" y="3581400"/>
            <a:ext cx="12954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705600" y="3829050"/>
            <a:ext cx="12954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705600" y="6172200"/>
            <a:ext cx="12954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7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81" y="17206"/>
            <a:ext cx="9168581" cy="684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99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precise was the estimate of the treatment effect?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/>
              <a:t>The use of </a:t>
            </a:r>
            <a:r>
              <a:rPr lang="en-US" sz="3000" dirty="0" err="1"/>
              <a:t>Empagliflozin</a:t>
            </a:r>
            <a:r>
              <a:rPr lang="en-US" sz="3000" dirty="0"/>
              <a:t> was associated with a reduction in CV mortality, nonfatal MI, or nonfatal stroke (10.5% vs. 12.1%; HR=0.86 (95% CI 0.74-0.99), P=0.04; NNT 62</a:t>
            </a:r>
            <a:r>
              <a:rPr lang="en-US" sz="3000" dirty="0" smtClean="0"/>
              <a:t>).</a:t>
            </a:r>
          </a:p>
          <a:p>
            <a:endParaRPr lang="en-US" sz="3000" dirty="0"/>
          </a:p>
          <a:p>
            <a:r>
              <a:rPr lang="en-US" sz="3000" dirty="0"/>
              <a:t>Reduction in all-cause mortality (5.7% vs. 8.3%; HR=0.68 (95% CI 0.57-0.82), P&lt;0.001; NNT 38) and cardiovascular mortality (3.7% vs. 5.9%; HR=0.62 (95% CI 0.49-0.77), P&lt;0.001; NNT 45</a:t>
            </a:r>
            <a:r>
              <a:rPr lang="en-US" sz="3000" dirty="0" smtClean="0"/>
              <a:t>).</a:t>
            </a:r>
          </a:p>
          <a:p>
            <a:endParaRPr lang="en-US" sz="3000" dirty="0"/>
          </a:p>
          <a:p>
            <a:r>
              <a:rPr lang="en-US" sz="3000" dirty="0" smtClean="0"/>
              <a:t>Reduction in hospitalization for HF (</a:t>
            </a:r>
            <a:r>
              <a:rPr lang="it-IT" sz="3100" dirty="0" smtClean="0"/>
              <a:t>2.7</a:t>
            </a:r>
            <a:r>
              <a:rPr lang="it-IT" sz="3100" dirty="0"/>
              <a:t>% vs. 4.1% (HR 0.65; 95% CI 0.50-0.85; P=0.002; NNT 71</a:t>
            </a:r>
            <a:r>
              <a:rPr lang="it-IT" sz="3100" dirty="0" smtClean="0"/>
              <a:t>)</a:t>
            </a:r>
            <a:endParaRPr lang="en-US" sz="3100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01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Did the intervention and control groups begin the study with a similar prognosis?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2400"/>
            <a:ext cx="9144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4267200" y="2057400"/>
            <a:ext cx="6858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43400" y="3962400"/>
            <a:ext cx="6858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290060" y="4648200"/>
            <a:ext cx="6858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29101" y="3352800"/>
            <a:ext cx="6858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5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8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Glycemic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28600"/>
            <a:ext cx="9063619" cy="652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62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 on glycemic control- those requiring additional therapy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9813"/>
            <a:ext cx="91440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50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 of other drugs and effect on cardiovascular 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0200"/>
            <a:ext cx="91440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7391400" y="2743200"/>
            <a:ext cx="99060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8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Adverse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</a:t>
            </a:r>
            <a:r>
              <a:rPr lang="en-US" dirty="0"/>
              <a:t>were no differences in UTI or </a:t>
            </a:r>
            <a:r>
              <a:rPr lang="en-US" dirty="0" err="1" smtClean="0"/>
              <a:t>urosepsis</a:t>
            </a:r>
            <a:r>
              <a:rPr lang="en-US" dirty="0" smtClean="0"/>
              <a:t> </a:t>
            </a:r>
            <a:r>
              <a:rPr lang="en-US" dirty="0"/>
              <a:t>between the groups though there was a greater incidence of genital infections with the medication (6.4% vs. 1.8%; P&lt;0.001; NNH 22).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77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Adverse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Safety </a:t>
            </a:r>
            <a:r>
              <a:rPr lang="en-US" dirty="0"/>
              <a:t>was assessed on the basis of adverse</a:t>
            </a:r>
            <a:br>
              <a:rPr lang="en-US" dirty="0"/>
            </a:br>
            <a:r>
              <a:rPr lang="en-US" dirty="0"/>
              <a:t>events that occurred during treatment or </a:t>
            </a:r>
            <a:r>
              <a:rPr lang="en-US" dirty="0" smtClean="0"/>
              <a:t>within 7 </a:t>
            </a:r>
            <a:r>
              <a:rPr lang="en-US" dirty="0"/>
              <a:t>days after the last dose of a study </a:t>
            </a:r>
            <a:r>
              <a:rPr lang="en-US" dirty="0" smtClean="0"/>
              <a:t>drug.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61" y="53217"/>
            <a:ext cx="8477866" cy="6804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3581400" y="3657600"/>
            <a:ext cx="935294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545766" y="3657600"/>
            <a:ext cx="935294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60506" y="4610100"/>
            <a:ext cx="935294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545766" y="4610100"/>
            <a:ext cx="935294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32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30% female population </a:t>
            </a:r>
          </a:p>
          <a:p>
            <a:r>
              <a:rPr lang="en-US" dirty="0" smtClean="0"/>
              <a:t>Predominantly European White subjects</a:t>
            </a:r>
          </a:p>
          <a:p>
            <a:r>
              <a:rPr lang="en-US" dirty="0" smtClean="0"/>
              <a:t>Entirely designed, funded and </a:t>
            </a:r>
            <a:r>
              <a:rPr lang="en-US" dirty="0" err="1" smtClean="0"/>
              <a:t>analysed</a:t>
            </a:r>
            <a:r>
              <a:rPr lang="en-US" dirty="0" smtClean="0"/>
              <a:t> by the pharma company.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1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I apply the results to my patient care?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 of this drug to standard care therapy for a patient with T2DM and high risk for cardiovascular morbidity – reduction in MACE/mortality. </a:t>
            </a:r>
          </a:p>
          <a:p>
            <a:r>
              <a:rPr lang="en-US" dirty="0" smtClean="0"/>
              <a:t>Class effect or drug effect?</a:t>
            </a:r>
          </a:p>
          <a:p>
            <a:r>
              <a:rPr lang="en-US" dirty="0" smtClean="0"/>
              <a:t>How to decide on which dose to give?</a:t>
            </a:r>
          </a:p>
        </p:txBody>
      </p:sp>
    </p:spTree>
    <p:extLst>
      <p:ext uri="{BB962C8B-B14F-4D97-AF65-F5344CB8AC3E}">
        <p14:creationId xmlns:p14="http://schemas.microsoft.com/office/powerpoint/2010/main" val="76857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Were the study patients similar to my patients?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27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Were all patient-important outcomes considered?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</a:t>
            </a:r>
          </a:p>
          <a:p>
            <a:r>
              <a:rPr lang="en-US" dirty="0" smtClean="0"/>
              <a:t>They looked at cardiovascular outcomes (most important entity in long term morbidity and mortality in patients with T2DM).</a:t>
            </a:r>
          </a:p>
          <a:p>
            <a:r>
              <a:rPr lang="en-US" dirty="0" smtClean="0"/>
              <a:t>They also looked at glycemic control.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34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Are the likely advantages of the novel treatment worth the potential harms and costs?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of treatment with </a:t>
            </a:r>
            <a:r>
              <a:rPr lang="en-US" dirty="0" err="1" smtClean="0"/>
              <a:t>Empagliflozin</a:t>
            </a:r>
            <a:r>
              <a:rPr lang="en-US" dirty="0" smtClean="0"/>
              <a:t> for one month- </a:t>
            </a:r>
            <a:r>
              <a:rPr lang="en-US" dirty="0" err="1" smtClean="0"/>
              <a:t>approx</a:t>
            </a:r>
            <a:r>
              <a:rPr lang="en-US" dirty="0" smtClean="0"/>
              <a:t> </a:t>
            </a:r>
            <a:r>
              <a:rPr lang="en-US" dirty="0" err="1" smtClean="0"/>
              <a:t>Rs</a:t>
            </a:r>
            <a:r>
              <a:rPr lang="en-US" dirty="0" smtClean="0"/>
              <a:t>. 30,000.</a:t>
            </a:r>
          </a:p>
          <a:p>
            <a:endParaRPr lang="en-US" dirty="0"/>
          </a:p>
          <a:p>
            <a:r>
              <a:rPr lang="en-US" dirty="0" smtClean="0"/>
              <a:t>A </a:t>
            </a:r>
            <a:r>
              <a:rPr lang="en-US" dirty="0" err="1" smtClean="0"/>
              <a:t>personalised</a:t>
            </a:r>
            <a:r>
              <a:rPr lang="en-US" dirty="0" smtClean="0"/>
              <a:t> approach- use of </a:t>
            </a:r>
            <a:r>
              <a:rPr lang="en-US" smtClean="0"/>
              <a:t>this drug.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39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832</Words>
  <Application>Microsoft Office PowerPoint</Application>
  <PresentationFormat>On-screen Show (4:3)</PresentationFormat>
  <Paragraphs>106</Paragraphs>
  <Slides>35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Background</vt:lpstr>
      <vt:lpstr>PowerPoint Presentation</vt:lpstr>
      <vt:lpstr>Inclusion criteria</vt:lpstr>
      <vt:lpstr>Exclusion criteria</vt:lpstr>
      <vt:lpstr>PowerPoint Presentation</vt:lpstr>
      <vt:lpstr>Statistical analysis</vt:lpstr>
      <vt:lpstr>PowerPoint Presentation</vt:lpstr>
      <vt:lpstr>Were the groups prognostically balanced?</vt:lpstr>
      <vt:lpstr>PowerPoint Presentation</vt:lpstr>
      <vt:lpstr>PowerPoint Presentation</vt:lpstr>
      <vt:lpstr>PowerPoint Presentation</vt:lpstr>
      <vt:lpstr>Were patients randomized?</vt:lpstr>
      <vt:lpstr>Was randomization concealed?</vt:lpstr>
      <vt:lpstr>PowerPoint Presentation</vt:lpstr>
      <vt:lpstr>Was follow up complete?</vt:lpstr>
      <vt:lpstr>Was the trial stopped early for benefit?</vt:lpstr>
      <vt:lpstr>Were patients analysed in the groups to which they were randomized?</vt:lpstr>
      <vt:lpstr>Did the investigators analyze patients according to the treatment they received and the groups to which they were assigned?</vt:lpstr>
      <vt:lpstr>How large was the treatment effect?</vt:lpstr>
      <vt:lpstr>Results</vt:lpstr>
      <vt:lpstr>PowerPoint Presentation</vt:lpstr>
      <vt:lpstr>How precise was the estimate of the treatment effect?</vt:lpstr>
      <vt:lpstr>Did the intervention and control groups begin the study with a similar prognosis?</vt:lpstr>
      <vt:lpstr>PowerPoint Presentation</vt:lpstr>
      <vt:lpstr>Glycemic control</vt:lpstr>
      <vt:lpstr>Effect on glycemic control- those requiring additional therapy </vt:lpstr>
      <vt:lpstr>Addition of other drugs and effect on cardiovascular risk factors</vt:lpstr>
      <vt:lpstr>Adverse effects</vt:lpstr>
      <vt:lpstr>Adverse effects</vt:lpstr>
      <vt:lpstr>Limitations</vt:lpstr>
      <vt:lpstr>How can I apply the results to my patient care?</vt:lpstr>
      <vt:lpstr>Were the study patients similar to my patients?</vt:lpstr>
      <vt:lpstr>Were all patient-important outcomes considered?</vt:lpstr>
      <vt:lpstr>Are the likely advantages of the novel treatment worth the potential harms and costs?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Rachna</dc:creator>
  <cp:lastModifiedBy>Rachna</cp:lastModifiedBy>
  <cp:revision>156</cp:revision>
  <dcterms:created xsi:type="dcterms:W3CDTF">2018-12-17T03:00:25Z</dcterms:created>
  <dcterms:modified xsi:type="dcterms:W3CDTF">2018-12-17T09:42:29Z</dcterms:modified>
</cp:coreProperties>
</file>