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7" r:id="rId5"/>
    <p:sldId id="268" r:id="rId6"/>
    <p:sldId id="269" r:id="rId7"/>
    <p:sldId id="270" r:id="rId8"/>
    <p:sldId id="271" r:id="rId9"/>
    <p:sldId id="265" r:id="rId10"/>
    <p:sldId id="259" r:id="rId11"/>
    <p:sldId id="276" r:id="rId12"/>
    <p:sldId id="277" r:id="rId13"/>
    <p:sldId id="260" r:id="rId14"/>
    <p:sldId id="279" r:id="rId15"/>
    <p:sldId id="280" r:id="rId16"/>
    <p:sldId id="261" r:id="rId17"/>
    <p:sldId id="278" r:id="rId18"/>
    <p:sldId id="281" r:id="rId19"/>
    <p:sldId id="282" r:id="rId20"/>
    <p:sldId id="283" r:id="rId21"/>
    <p:sldId id="262" r:id="rId22"/>
    <p:sldId id="263" r:id="rId23"/>
    <p:sldId id="26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691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37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1761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453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494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3739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821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007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693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035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526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93D06-9501-46A3-899A-E55811E9A3EA}" type="datetimeFigureOut">
              <a:rPr lang="en-IN" smtClean="0"/>
              <a:t>26/12/2018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F0FB2-7C98-475E-BA71-1A957E3A484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0955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2898" y="365125"/>
            <a:ext cx="9580808" cy="624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02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963" y="0"/>
            <a:ext cx="8766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0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20" y="886965"/>
            <a:ext cx="8724900" cy="2276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26/12/2018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013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With normal ageing, thyroid hormone production, secretion and degradation decreases – older people with hypothyroidism have lower requirement s for replacement.</a:t>
            </a:r>
          </a:p>
          <a:p>
            <a:r>
              <a:rPr lang="en-IN" dirty="0" smtClean="0"/>
              <a:t>Over 20% of older adults are over treated leading to iatrogenic hyperthyroidism.</a:t>
            </a:r>
          </a:p>
          <a:p>
            <a:r>
              <a:rPr lang="en-IN" dirty="0" smtClean="0"/>
              <a:t>Subclinical hyperthyroidism is associated with lower bone density and bone quality , an excess of thyroid hormone effects the NM function </a:t>
            </a:r>
            <a:r>
              <a:rPr lang="en-IN" dirty="0" smtClean="0"/>
              <a:t>and </a:t>
            </a:r>
            <a:r>
              <a:rPr lang="en-IN" dirty="0" smtClean="0"/>
              <a:t>muscle strength – </a:t>
            </a:r>
            <a:r>
              <a:rPr lang="en-IN" dirty="0" smtClean="0"/>
              <a:t>arrhythmias/falls</a:t>
            </a:r>
            <a:r>
              <a:rPr lang="en-IN" dirty="0" smtClean="0"/>
              <a:t>/ fracture.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2423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Population based, retrospective cohort with nested case control design</a:t>
            </a:r>
          </a:p>
          <a:p>
            <a:r>
              <a:rPr lang="en-IN" dirty="0" smtClean="0"/>
              <a:t>P: people above age of 70 years from the Ontario health database</a:t>
            </a:r>
          </a:p>
          <a:p>
            <a:r>
              <a:rPr lang="en-IN" dirty="0" smtClean="0"/>
              <a:t>Cases: prescription for levothyroxine</a:t>
            </a:r>
          </a:p>
          <a:p>
            <a:r>
              <a:rPr lang="en-IN" dirty="0" smtClean="0"/>
              <a:t>Controls: No levothyroxine prescription</a:t>
            </a:r>
          </a:p>
          <a:p>
            <a:r>
              <a:rPr lang="en-IN" dirty="0" smtClean="0"/>
              <a:t>O: fractures </a:t>
            </a:r>
          </a:p>
          <a:p>
            <a:r>
              <a:rPr lang="en-IN" dirty="0" smtClean="0"/>
              <a:t>Time: 1</a:t>
            </a:r>
            <a:r>
              <a:rPr lang="en-IN" baseline="30000" dirty="0" smtClean="0"/>
              <a:t>st</a:t>
            </a:r>
            <a:r>
              <a:rPr lang="en-IN" dirty="0" smtClean="0"/>
              <a:t> April 2002 to 31</a:t>
            </a:r>
            <a:r>
              <a:rPr lang="en-IN" baseline="30000" dirty="0" smtClean="0"/>
              <a:t>st</a:t>
            </a:r>
            <a:r>
              <a:rPr lang="en-IN" dirty="0" smtClean="0"/>
              <a:t> march 2007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484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Cohort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Inclusion:</a:t>
            </a:r>
          </a:p>
          <a:p>
            <a:pPr lvl="1"/>
            <a:r>
              <a:rPr lang="en-IN" dirty="0" smtClean="0"/>
              <a:t>70-105 years</a:t>
            </a:r>
          </a:p>
          <a:p>
            <a:pPr lvl="1"/>
            <a:r>
              <a:rPr lang="en-IN" dirty="0" smtClean="0"/>
              <a:t>At least one prescription for levothyroxine</a:t>
            </a:r>
          </a:p>
          <a:p>
            <a:pPr lvl="1"/>
            <a:endParaRPr lang="en-IN" dirty="0"/>
          </a:p>
          <a:p>
            <a:r>
              <a:rPr lang="en-IN" dirty="0" smtClean="0"/>
              <a:t>Exclusion:</a:t>
            </a:r>
          </a:p>
          <a:p>
            <a:pPr lvl="1"/>
            <a:r>
              <a:rPr lang="en-IN" dirty="0" smtClean="0"/>
              <a:t>Received dialysis or palliative care</a:t>
            </a:r>
            <a:r>
              <a:rPr lang="en-IN" dirty="0"/>
              <a:t> </a:t>
            </a:r>
            <a:r>
              <a:rPr lang="en-IN" dirty="0" smtClean="0"/>
              <a:t>in 6 months  before entry into cohort</a:t>
            </a:r>
          </a:p>
          <a:p>
            <a:pPr lvl="1"/>
            <a:r>
              <a:rPr lang="en-IN" dirty="0" smtClean="0"/>
              <a:t>Thyroid cancer or previous hyperthyroidism</a:t>
            </a:r>
          </a:p>
          <a:p>
            <a:pPr lvl="1"/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935932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Outcomes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Primary outcome:</a:t>
            </a:r>
          </a:p>
          <a:p>
            <a:pPr lvl="1"/>
            <a:r>
              <a:rPr lang="en-IN" dirty="0" smtClean="0"/>
              <a:t>Any fracture – wrist/forearm/shoulder/arm/thoracic spine/lumbar spine/pelvis/hip or femur/ leg or ankle.</a:t>
            </a:r>
          </a:p>
          <a:p>
            <a:r>
              <a:rPr lang="en-IN" dirty="0" smtClean="0"/>
              <a:t>Secondary :</a:t>
            </a:r>
          </a:p>
          <a:p>
            <a:pPr lvl="1"/>
            <a:r>
              <a:rPr lang="en-IN" dirty="0" smtClean="0"/>
              <a:t>Hip or femur fracture alone</a:t>
            </a:r>
          </a:p>
          <a:p>
            <a:pPr lvl="1"/>
            <a:endParaRPr lang="en-IN" dirty="0"/>
          </a:p>
          <a:p>
            <a:pPr lvl="1"/>
            <a:r>
              <a:rPr lang="en-IN" dirty="0" smtClean="0"/>
              <a:t>Followed up until the first event of outcome, death, initiation of dialysis or palliative care, diagnosis of thyroid cancer or the end of the study.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0574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Levothyroxine Use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Current: duration of prescription encompassed the index date</a:t>
            </a:r>
          </a:p>
          <a:p>
            <a:r>
              <a:rPr lang="en-IN" dirty="0" smtClean="0"/>
              <a:t>Recent: 15-180 days before the index date</a:t>
            </a:r>
          </a:p>
          <a:p>
            <a:r>
              <a:rPr lang="en-IN" dirty="0" smtClean="0"/>
              <a:t>Remote: more than 180 days from index date</a:t>
            </a:r>
          </a:p>
          <a:p>
            <a:endParaRPr lang="en-IN" dirty="0"/>
          </a:p>
          <a:p>
            <a:r>
              <a:rPr lang="en-IN" dirty="0" smtClean="0"/>
              <a:t>Cumulative dose:</a:t>
            </a:r>
          </a:p>
          <a:p>
            <a:pPr lvl="1"/>
            <a:r>
              <a:rPr lang="en-IN" dirty="0" smtClean="0"/>
              <a:t>Milligrams dispensed in the previous 15 months</a:t>
            </a:r>
          </a:p>
          <a:p>
            <a:pPr lvl="1"/>
            <a:r>
              <a:rPr lang="en-IN" dirty="0" smtClean="0"/>
              <a:t>Minimum of 0.018mg to maximum of 158.5mg</a:t>
            </a:r>
          </a:p>
          <a:p>
            <a:pPr lvl="1"/>
            <a:r>
              <a:rPr lang="en-IN" dirty="0" smtClean="0"/>
              <a:t>Low dose: daily dose in lowest 25</a:t>
            </a:r>
            <a:r>
              <a:rPr lang="en-IN" baseline="30000" dirty="0" smtClean="0"/>
              <a:t>th</a:t>
            </a:r>
            <a:r>
              <a:rPr lang="en-IN" dirty="0" smtClean="0"/>
              <a:t> centile</a:t>
            </a:r>
          </a:p>
          <a:p>
            <a:pPr lvl="1"/>
            <a:r>
              <a:rPr lang="en-IN" dirty="0" smtClean="0"/>
              <a:t>Medium: 25</a:t>
            </a:r>
            <a:r>
              <a:rPr lang="en-IN" baseline="30000" dirty="0" smtClean="0"/>
              <a:t>th</a:t>
            </a:r>
            <a:r>
              <a:rPr lang="en-IN" dirty="0" smtClean="0"/>
              <a:t> to 75</a:t>
            </a:r>
            <a:r>
              <a:rPr lang="en-IN" baseline="30000" dirty="0" smtClean="0"/>
              <a:t>th</a:t>
            </a:r>
            <a:r>
              <a:rPr lang="en-IN" dirty="0" smtClean="0"/>
              <a:t> centile</a:t>
            </a:r>
          </a:p>
          <a:p>
            <a:pPr lvl="1"/>
            <a:r>
              <a:rPr lang="en-IN" dirty="0" smtClean="0"/>
              <a:t>High: &gt;75</a:t>
            </a:r>
            <a:r>
              <a:rPr lang="en-IN" baseline="30000" dirty="0" smtClean="0"/>
              <a:t>th</a:t>
            </a:r>
            <a:r>
              <a:rPr lang="en-IN" dirty="0" smtClean="0"/>
              <a:t> centile</a:t>
            </a:r>
          </a:p>
          <a:p>
            <a:pPr lvl="1"/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377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Conditional logistic regression to estimate associations between levothyroxine use and fracture outcomes.</a:t>
            </a:r>
          </a:p>
          <a:p>
            <a:r>
              <a:rPr lang="en-IN" dirty="0" smtClean="0"/>
              <a:t>Confounders:	</a:t>
            </a:r>
          </a:p>
          <a:p>
            <a:pPr lvl="1"/>
            <a:r>
              <a:rPr lang="en-IN" dirty="0" smtClean="0"/>
              <a:t>Charlson Comorbidity Index</a:t>
            </a:r>
          </a:p>
          <a:p>
            <a:pPr lvl="1"/>
            <a:r>
              <a:rPr lang="en-IN" dirty="0" smtClean="0"/>
              <a:t>History of health service use</a:t>
            </a:r>
          </a:p>
          <a:p>
            <a:pPr lvl="1"/>
            <a:r>
              <a:rPr lang="en-IN" dirty="0" smtClean="0"/>
              <a:t>Previous fractures</a:t>
            </a:r>
          </a:p>
          <a:p>
            <a:pPr lvl="1"/>
            <a:r>
              <a:rPr lang="en-IN" dirty="0" smtClean="0"/>
              <a:t>Risk factors for fractures</a:t>
            </a:r>
          </a:p>
          <a:p>
            <a:pPr lvl="1"/>
            <a:r>
              <a:rPr lang="en-IN" dirty="0" smtClean="0"/>
              <a:t>Use of prescription drugs</a:t>
            </a:r>
          </a:p>
        </p:txBody>
      </p:sp>
    </p:spTree>
    <p:extLst>
      <p:ext uri="{BB962C8B-B14F-4D97-AF65-F5344CB8AC3E}">
        <p14:creationId xmlns:p14="http://schemas.microsoft.com/office/powerpoint/2010/main" val="2515558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Did the cases and the control group have the same risk (</a:t>
            </a:r>
            <a:r>
              <a:rPr lang="en-IN" dirty="0" smtClean="0"/>
              <a:t>chance) for </a:t>
            </a:r>
            <a:r>
              <a:rPr lang="en-IN" dirty="0" smtClean="0"/>
              <a:t>being exposed in the past?</a:t>
            </a:r>
          </a:p>
          <a:p>
            <a:pPr lvl="1"/>
            <a:r>
              <a:rPr lang="en-IN" dirty="0" smtClean="0"/>
              <a:t>Were the cases and the control similar with respect to the indication or circumstances that would lead to the exposure?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4406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983" y="0"/>
            <a:ext cx="8706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42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48" y="223458"/>
            <a:ext cx="5477009" cy="6448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735" y="223458"/>
            <a:ext cx="6278317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the circumstances and the methods for determining exposure similar for cases and controls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568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92" y="0"/>
            <a:ext cx="111788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2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258383"/>
            <a:ext cx="11182350" cy="45325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5" y="4790941"/>
            <a:ext cx="11058525" cy="191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4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How strong is the association between exposure and </a:t>
            </a:r>
            <a:r>
              <a:rPr lang="en-IN" dirty="0" smtClean="0"/>
              <a:t>outcome?</a:t>
            </a:r>
          </a:p>
          <a:p>
            <a:pPr lvl="1"/>
            <a:r>
              <a:rPr lang="en-IN" dirty="0" smtClean="0"/>
              <a:t>213511 adults using levothyroxine</a:t>
            </a:r>
          </a:p>
          <a:p>
            <a:pPr lvl="1"/>
            <a:r>
              <a:rPr lang="en-IN" dirty="0" smtClean="0"/>
              <a:t>Mean age 82 </a:t>
            </a:r>
          </a:p>
          <a:p>
            <a:pPr lvl="1"/>
            <a:r>
              <a:rPr lang="en-IN" dirty="0" smtClean="0"/>
              <a:t>3.83 years of follow up</a:t>
            </a:r>
          </a:p>
          <a:p>
            <a:pPr lvl="1"/>
            <a:r>
              <a:rPr lang="en-IN" dirty="0" smtClean="0"/>
              <a:t>10.4% people (88% women) sustained at least 1 fracture</a:t>
            </a:r>
          </a:p>
          <a:p>
            <a:pPr lvl="1"/>
            <a:r>
              <a:rPr lang="en-IN" dirty="0" smtClean="0"/>
              <a:t>92.3% of cases were current users of levothyroxine</a:t>
            </a:r>
          </a:p>
          <a:p>
            <a:pPr lvl="1"/>
            <a:r>
              <a:rPr lang="en-IN" dirty="0" smtClean="0"/>
              <a:t>15% of which were low users mean daily does of 0.046mg</a:t>
            </a:r>
          </a:p>
          <a:p>
            <a:pPr lvl="1"/>
            <a:r>
              <a:rPr lang="en-IN" dirty="0" smtClean="0"/>
              <a:t>53.2% were medium dose 0.076mg</a:t>
            </a:r>
          </a:p>
          <a:p>
            <a:pPr lvl="1"/>
            <a:r>
              <a:rPr lang="en-IN" dirty="0" smtClean="0"/>
              <a:t>31.8% were high dose 0.122mg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448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93" y="365125"/>
            <a:ext cx="11771214" cy="467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9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176" y="837127"/>
            <a:ext cx="10165648" cy="457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3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1052512"/>
            <a:ext cx="112871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Limitations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Laboratory and radiological data were not available</a:t>
            </a:r>
          </a:p>
          <a:p>
            <a:r>
              <a:rPr lang="en-IN" dirty="0" smtClean="0"/>
              <a:t>Could not verify the indication for initiation of levothyroxine</a:t>
            </a:r>
          </a:p>
          <a:p>
            <a:r>
              <a:rPr lang="en-IN" dirty="0" smtClean="0"/>
              <a:t>Actual use of the drug could not be verified</a:t>
            </a:r>
          </a:p>
          <a:p>
            <a:r>
              <a:rPr lang="en-IN" dirty="0" smtClean="0"/>
              <a:t>Other risk factors like could not be measured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650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How precise is the estimate of risk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Increased risk of fracture of 1.88 ( 95% CI 1.71 to 2.05) for current levothyroxine users</a:t>
            </a:r>
          </a:p>
          <a:p>
            <a:pPr lvl="1"/>
            <a:r>
              <a:rPr lang="en-IN" dirty="0" smtClean="0"/>
              <a:t>1.33 (95% CI 1.19 to 1.48) for recent levothyroxine users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7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my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the study patients similar to patients in my practice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Canadian population based study, no ethnicities provided.</a:t>
            </a:r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Was the duration of follow up adequate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817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Is the exposure similar to what might occur in my patient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possibly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What is the magnitude of the risk</a:t>
            </a:r>
            <a:r>
              <a:rPr lang="en-IN" dirty="0" smtClean="0"/>
              <a:t>?</a:t>
            </a:r>
          </a:p>
          <a:p>
            <a:pPr lvl="1"/>
            <a:r>
              <a:rPr lang="en-IN" dirty="0" smtClean="0"/>
              <a:t>1.88 increased risk of fractures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Are </a:t>
            </a:r>
            <a:r>
              <a:rPr lang="en-IN" dirty="0" smtClean="0"/>
              <a:t>there benefits that offset the risks of the exposure</a:t>
            </a:r>
            <a:r>
              <a:rPr lang="en-IN" dirty="0" smtClean="0"/>
              <a:t>?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877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567</Words>
  <Application>Microsoft Office PowerPoint</Application>
  <PresentationFormat>Widescreen</PresentationFormat>
  <Paragraphs>83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Background</vt:lpstr>
      <vt:lpstr>Methods</vt:lpstr>
      <vt:lpstr>Study Cohort</vt:lpstr>
      <vt:lpstr>Outcomes</vt:lpstr>
      <vt:lpstr>Levothyroxine Use</vt:lpstr>
      <vt:lpstr>Statistical Analysis</vt:lpstr>
      <vt:lpstr>Are the results valid?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results?</vt:lpstr>
      <vt:lpstr>PowerPoint Presentation</vt:lpstr>
      <vt:lpstr>PowerPoint Presentation</vt:lpstr>
      <vt:lpstr>PowerPoint Presentation</vt:lpstr>
      <vt:lpstr>Limitations</vt:lpstr>
      <vt:lpstr>PowerPoint Presentation</vt:lpstr>
      <vt:lpstr>How can I apply the results to my patient care?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18</cp:revision>
  <dcterms:created xsi:type="dcterms:W3CDTF">2018-12-25T19:40:23Z</dcterms:created>
  <dcterms:modified xsi:type="dcterms:W3CDTF">2018-12-26T09:45:26Z</dcterms:modified>
</cp:coreProperties>
</file>