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30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30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90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82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16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419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06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16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512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59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44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68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722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D0492-91AC-4DB9-802C-FC5CF9EF8BBD}" type="datetimeFigureOut">
              <a:rPr lang="en-IN" smtClean="0"/>
              <a:t>19/12/2018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9713" y="495349"/>
            <a:ext cx="7051993" cy="586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4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275152"/>
            <a:ext cx="10829925" cy="4324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7031" y="4618832"/>
            <a:ext cx="9144000" cy="1655762"/>
          </a:xfrm>
        </p:spPr>
        <p:txBody>
          <a:bodyPr/>
          <a:lstStyle/>
          <a:p>
            <a:r>
              <a:rPr lang="en-IN" dirty="0" smtClean="0"/>
              <a:t>20/12/2018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92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Chronic non cancer pain includes any painful condition that persists for at least 3 months and is not associated with malignant disease.</a:t>
            </a:r>
          </a:p>
          <a:p>
            <a:r>
              <a:rPr lang="en-IN" dirty="0" smtClean="0"/>
              <a:t>15-19% of Canadian adults live with chronic non cancer pain, which affects their activities of daily living, physical function and has an impact on quality of life.</a:t>
            </a:r>
          </a:p>
          <a:p>
            <a:r>
              <a:rPr lang="en-IN" dirty="0" smtClean="0"/>
              <a:t>Canada has the second highest rate per capita of opioid prescribing.</a:t>
            </a:r>
          </a:p>
          <a:p>
            <a:r>
              <a:rPr lang="en-IN" dirty="0" smtClean="0"/>
              <a:t>Substantial risk accompany the use of opioids in non cancer pain.</a:t>
            </a:r>
          </a:p>
          <a:p>
            <a:pPr lvl="1"/>
            <a:r>
              <a:rPr lang="en-IN" dirty="0" smtClean="0"/>
              <a:t>Admissions to publicly funded treatment programs for opioid related problems doubled from 42004 – 2013</a:t>
            </a:r>
          </a:p>
          <a:p>
            <a:pPr lvl="1"/>
            <a:r>
              <a:rPr lang="en-IN" dirty="0" smtClean="0"/>
              <a:t>1 in every 550 patients started on chronic opioid therapy died of opioid related causes at a median of 2.6 years from the first prescription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307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96" y="0"/>
            <a:ext cx="10619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5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Overall objective of the guideline is specifically described?</a:t>
            </a:r>
          </a:p>
          <a:p>
            <a:pPr lvl="1"/>
            <a:r>
              <a:rPr lang="en-IN" dirty="0" smtClean="0"/>
              <a:t>Yes</a:t>
            </a:r>
          </a:p>
          <a:p>
            <a:pPr lvl="1"/>
            <a:r>
              <a:rPr lang="en-IN" dirty="0" smtClean="0"/>
              <a:t>Is to inform the prescribing of opioids for adults with chronic non cancer pain.</a:t>
            </a:r>
          </a:p>
          <a:p>
            <a:pPr lvl="1"/>
            <a:r>
              <a:rPr lang="en-IN" dirty="0" smtClean="0"/>
              <a:t>Target audience includes : people who pres</a:t>
            </a:r>
            <a:r>
              <a:rPr lang="en-IN" dirty="0"/>
              <a:t>c</a:t>
            </a:r>
            <a:r>
              <a:rPr lang="en-IN" dirty="0" smtClean="0"/>
              <a:t>ribe opioids or create policy regarding this issue.</a:t>
            </a:r>
          </a:p>
          <a:p>
            <a:pPr lvl="1"/>
            <a:r>
              <a:rPr lang="en-IN" dirty="0" smtClean="0"/>
              <a:t>Score: 5</a:t>
            </a:r>
          </a:p>
          <a:p>
            <a:pPr lvl="1"/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-89693"/>
            <a:ext cx="97345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2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7" y="84931"/>
            <a:ext cx="9648825" cy="1885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96081"/>
            <a:ext cx="10515600" cy="4351338"/>
          </a:xfrm>
        </p:spPr>
        <p:txBody>
          <a:bodyPr/>
          <a:lstStyle/>
          <a:p>
            <a:r>
              <a:rPr lang="en-IN" dirty="0" smtClean="0"/>
              <a:t>Use of opioids in the management of non cancer chronic pain for adults more than 18 years of age</a:t>
            </a:r>
          </a:p>
          <a:p>
            <a:r>
              <a:rPr lang="en-IN" dirty="0" smtClean="0"/>
              <a:t>Score: 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149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95250"/>
            <a:ext cx="9639300" cy="17077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0750"/>
            <a:ext cx="10515600" cy="4351338"/>
          </a:xfrm>
        </p:spPr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Score: 7</a:t>
            </a:r>
          </a:p>
          <a:p>
            <a:r>
              <a:rPr lang="en-IN" dirty="0" smtClean="0"/>
              <a:t>Patients with chronic pain</a:t>
            </a:r>
          </a:p>
        </p:txBody>
      </p:sp>
    </p:spTree>
    <p:extLst>
      <p:ext uri="{BB962C8B-B14F-4D97-AF65-F5344CB8AC3E}">
        <p14:creationId xmlns:p14="http://schemas.microsoft.com/office/powerpoint/2010/main" val="261762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20" y="1"/>
            <a:ext cx="9572625" cy="1690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532" y="1825624"/>
            <a:ext cx="10515600" cy="4351338"/>
          </a:xfrm>
        </p:spPr>
        <p:txBody>
          <a:bodyPr/>
          <a:lstStyle/>
          <a:p>
            <a:r>
              <a:rPr lang="en-IN" dirty="0" smtClean="0"/>
              <a:t>Steering committee: oversaw all aspects of guideline development.</a:t>
            </a:r>
          </a:p>
          <a:p>
            <a:r>
              <a:rPr lang="en-IN" dirty="0" smtClean="0"/>
              <a:t>Guideline panel: 13 clinicians and 2 patient representatives</a:t>
            </a:r>
          </a:p>
          <a:p>
            <a:r>
              <a:rPr lang="en-IN" dirty="0" smtClean="0"/>
              <a:t>Clinical expert committee: 13 experienced clinicians</a:t>
            </a:r>
          </a:p>
          <a:p>
            <a:r>
              <a:rPr lang="en-IN" dirty="0" smtClean="0"/>
              <a:t>Patient advisory committee: 16 member patient advisory committee.</a:t>
            </a:r>
          </a:p>
          <a:p>
            <a:r>
              <a:rPr lang="en-IN" dirty="0" smtClean="0"/>
              <a:t>Yes </a:t>
            </a:r>
          </a:p>
          <a:p>
            <a:r>
              <a:rPr lang="en-IN" dirty="0" smtClean="0"/>
              <a:t>Score 7</a:t>
            </a:r>
          </a:p>
        </p:txBody>
      </p:sp>
    </p:spTree>
    <p:extLst>
      <p:ext uri="{BB962C8B-B14F-4D97-AF65-F5344CB8AC3E}">
        <p14:creationId xmlns:p14="http://schemas.microsoft.com/office/powerpoint/2010/main" val="99971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0"/>
            <a:ext cx="9639300" cy="1825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Score : 7</a:t>
            </a:r>
          </a:p>
          <a:p>
            <a:r>
              <a:rPr lang="en-IN" dirty="0" smtClean="0"/>
              <a:t>Stakeholders meeting in July 2015 to discuss the previous guidelines.</a:t>
            </a:r>
          </a:p>
          <a:p>
            <a:r>
              <a:rPr lang="en-IN" dirty="0" smtClean="0"/>
              <a:t>Second meeting in January 2017 to discuss the new guidelines</a:t>
            </a:r>
          </a:p>
          <a:p>
            <a:r>
              <a:rPr lang="en-IN" dirty="0" smtClean="0"/>
              <a:t>Attendees included:</a:t>
            </a:r>
          </a:p>
          <a:p>
            <a:pPr lvl="1"/>
            <a:r>
              <a:rPr lang="en-IN" dirty="0" smtClean="0"/>
              <a:t>Representatives from law enforcement, pharmacy, medical regulation, patient advocacy groups, family medicine, pain medicine, addiction medicine, coroners, nursing , worker’s compensation boards, Canadian Centre on Substance abuse and CADTH.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7845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18269"/>
            <a:ext cx="9601200" cy="1572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Score :7</a:t>
            </a:r>
          </a:p>
          <a:p>
            <a:r>
              <a:rPr lang="en-IN" dirty="0" smtClean="0"/>
              <a:t>Target audience: primary care physicians; specialists who manage patients with chronic non cancer pain; nurse practitioners; regulatory agencies</a:t>
            </a:r>
          </a:p>
          <a:p>
            <a:r>
              <a:rPr lang="en-IN" dirty="0" smtClean="0"/>
              <a:t>Secondary audience: patients living with chronic pain; pharmacist; other health care professionals who manage patients with non cancer pain.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264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193" y="0"/>
            <a:ext cx="9591675" cy="1857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Evidence synthesis team: conducted systematic reviews.</a:t>
            </a:r>
          </a:p>
          <a:p>
            <a:pPr lvl="1"/>
            <a:r>
              <a:rPr lang="en-IN" dirty="0" smtClean="0"/>
              <a:t>AMED</a:t>
            </a:r>
          </a:p>
          <a:p>
            <a:pPr lvl="1"/>
            <a:r>
              <a:rPr lang="en-IN" dirty="0" smtClean="0"/>
              <a:t>CINAHL</a:t>
            </a:r>
          </a:p>
          <a:p>
            <a:pPr lvl="1"/>
            <a:r>
              <a:rPr lang="en-IN" dirty="0" smtClean="0"/>
              <a:t>Cochrane Library</a:t>
            </a:r>
          </a:p>
          <a:p>
            <a:pPr lvl="1"/>
            <a:r>
              <a:rPr lang="en-IN" dirty="0" smtClean="0"/>
              <a:t>Embase</a:t>
            </a:r>
          </a:p>
          <a:p>
            <a:pPr lvl="1"/>
            <a:r>
              <a:rPr lang="en-IN" dirty="0" smtClean="0"/>
              <a:t>MEDLINE</a:t>
            </a:r>
          </a:p>
          <a:p>
            <a:pPr lvl="1"/>
            <a:r>
              <a:rPr lang="en-IN" dirty="0" err="1" smtClean="0"/>
              <a:t>PsycINFO</a:t>
            </a:r>
            <a:endParaRPr lang="en-IN" dirty="0" smtClean="0"/>
          </a:p>
          <a:p>
            <a:pPr lvl="1"/>
            <a:r>
              <a:rPr lang="en-IN" dirty="0" err="1" smtClean="0"/>
              <a:t>Pubmed</a:t>
            </a:r>
            <a:r>
              <a:rPr lang="en-IN" dirty="0" smtClean="0"/>
              <a:t> till from July 2015 till October 2016</a:t>
            </a:r>
          </a:p>
          <a:p>
            <a:pPr lvl="1"/>
            <a:r>
              <a:rPr lang="en-IN" dirty="0" smtClean="0"/>
              <a:t>Including RCT and observational studies.</a:t>
            </a:r>
          </a:p>
          <a:p>
            <a:pPr lvl="1"/>
            <a:r>
              <a:rPr lang="en-IN" dirty="0" smtClean="0"/>
              <a:t>Evidence summaries were created using GRADE system</a:t>
            </a:r>
          </a:p>
          <a:p>
            <a:pPr lvl="1"/>
            <a:r>
              <a:rPr lang="en-IN" dirty="0" smtClean="0"/>
              <a:t>Yes: score : 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2171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85" y="1"/>
            <a:ext cx="9610725" cy="1468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Not specifically mentioned, how many articles were assessed , and what the inclusion / exclusion criteria were.</a:t>
            </a:r>
          </a:p>
          <a:p>
            <a:r>
              <a:rPr lang="en-IN" dirty="0" smtClean="0"/>
              <a:t>Score: 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4636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6" y="2020888"/>
            <a:ext cx="10515600" cy="4351338"/>
          </a:xfrm>
        </p:spPr>
        <p:txBody>
          <a:bodyPr/>
          <a:lstStyle/>
          <a:p>
            <a:r>
              <a:rPr lang="en-IN" dirty="0" smtClean="0"/>
              <a:t>Reviewers assessed the risk of bias for RCT using modified Cochrane risk of bias instrument and for observational studies used the criteria from User’s guide to Medical literature.</a:t>
            </a:r>
          </a:p>
          <a:p>
            <a:r>
              <a:rPr lang="en-IN" dirty="0" smtClean="0"/>
              <a:t>Evidence summaries were created using GRADE system.</a:t>
            </a:r>
          </a:p>
          <a:p>
            <a:endParaRPr lang="en-IN" dirty="0"/>
          </a:p>
          <a:p>
            <a:r>
              <a:rPr lang="en-IN" dirty="0" smtClean="0"/>
              <a:t>Score: 6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21" y="34925"/>
            <a:ext cx="962025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16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411" y="2206804"/>
            <a:ext cx="10515600" cy="1325563"/>
          </a:xfrm>
        </p:spPr>
        <p:txBody>
          <a:bodyPr/>
          <a:lstStyle/>
          <a:p>
            <a:r>
              <a:rPr lang="en-IN" dirty="0" smtClean="0"/>
              <a:t>Yes</a:t>
            </a:r>
            <a:br>
              <a:rPr lang="en-IN" dirty="0" smtClean="0"/>
            </a:br>
            <a:r>
              <a:rPr lang="en-IN" dirty="0" smtClean="0"/>
              <a:t>Score: 7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062" y="156368"/>
            <a:ext cx="9667875" cy="1743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5154" y="4687193"/>
            <a:ext cx="92271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Three categories of guidance: recommendations, good practice statements and expert guidance.</a:t>
            </a:r>
          </a:p>
          <a:p>
            <a:r>
              <a:rPr lang="en-IN" dirty="0" smtClean="0"/>
              <a:t>GRADE system applied to move from evidence to recommendation.</a:t>
            </a:r>
          </a:p>
          <a:p>
            <a:r>
              <a:rPr lang="en-IN" dirty="0" smtClean="0"/>
              <a:t>1</a:t>
            </a:r>
            <a:r>
              <a:rPr lang="en-IN" baseline="30000" dirty="0" smtClean="0"/>
              <a:t>st</a:t>
            </a:r>
            <a:r>
              <a:rPr lang="en-IN" dirty="0" smtClean="0"/>
              <a:t> in person meeting in July 2015</a:t>
            </a:r>
          </a:p>
          <a:p>
            <a:r>
              <a:rPr lang="en-IN" dirty="0" smtClean="0"/>
              <a:t>2</a:t>
            </a:r>
            <a:r>
              <a:rPr lang="en-IN" baseline="30000" dirty="0" smtClean="0"/>
              <a:t>nd</a:t>
            </a:r>
            <a:r>
              <a:rPr lang="en-IN" dirty="0" smtClean="0"/>
              <a:t> in person meeting in January 2017</a:t>
            </a:r>
          </a:p>
          <a:p>
            <a:r>
              <a:rPr lang="en-IN" dirty="0" smtClean="0"/>
              <a:t>Online voting to select their recommendation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0393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Score: 7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614" y="0"/>
            <a:ext cx="9601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79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Yes</a:t>
            </a:r>
          </a:p>
          <a:p>
            <a:r>
              <a:rPr lang="en-IN" dirty="0" smtClean="0"/>
              <a:t>Score: 7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319" y="0"/>
            <a:ext cx="96393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86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825" y="2704562"/>
            <a:ext cx="9782577" cy="3498157"/>
          </a:xfrm>
        </p:spPr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Score: 7</a:t>
            </a:r>
          </a:p>
          <a:p>
            <a:r>
              <a:rPr lang="en-IN" dirty="0" smtClean="0"/>
              <a:t>Draft of the guideline recommendations on the National Pain centre website for public consultation Jan 30 to </a:t>
            </a:r>
            <a:r>
              <a:rPr lang="en-IN" dirty="0"/>
              <a:t>F</a:t>
            </a:r>
            <a:r>
              <a:rPr lang="en-IN" dirty="0" smtClean="0"/>
              <a:t>eb 28 2017</a:t>
            </a:r>
          </a:p>
          <a:p>
            <a:r>
              <a:rPr lang="en-IN" dirty="0" smtClean="0"/>
              <a:t>Then reviewed by external review committee for the adherence to the Clinical Practice Guideline we can trust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139" y="37306"/>
            <a:ext cx="96393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39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044" y="224967"/>
            <a:ext cx="9648825" cy="1885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189" y="3271234"/>
            <a:ext cx="3902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No</a:t>
            </a:r>
          </a:p>
          <a:p>
            <a:r>
              <a:rPr lang="en-IN" sz="3200" dirty="0" smtClean="0"/>
              <a:t>Score 1</a:t>
            </a:r>
            <a:endParaRPr lang="en-IN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4633598"/>
            <a:ext cx="112395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38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Score: 4</a:t>
            </a:r>
          </a:p>
          <a:p>
            <a:r>
              <a:rPr lang="en-IN" dirty="0" smtClean="0"/>
              <a:t>Two sub sections in the recommendations pertaining to dosage seem to be overlapping in nature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82550"/>
            <a:ext cx="95154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35574"/>
            <a:ext cx="1043940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24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202" y="141187"/>
            <a:ext cx="9629775" cy="2105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3296992"/>
            <a:ext cx="16767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 smtClean="0"/>
              <a:t>No </a:t>
            </a:r>
          </a:p>
          <a:p>
            <a:r>
              <a:rPr lang="en-IN" sz="3600" dirty="0" smtClean="0"/>
              <a:t>Score: 5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899488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652" y="365125"/>
            <a:ext cx="9525000" cy="1819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8794" y="3554569"/>
            <a:ext cx="16767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 smtClean="0"/>
              <a:t>Yes</a:t>
            </a:r>
          </a:p>
          <a:p>
            <a:r>
              <a:rPr lang="en-IN" sz="3600" dirty="0" smtClean="0"/>
              <a:t>Score: 7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13753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Score : 6</a:t>
            </a:r>
          </a:p>
          <a:p>
            <a:r>
              <a:rPr lang="en-IN" dirty="0" smtClean="0"/>
              <a:t>Recommendation are subject to resource availability.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32556"/>
            <a:ext cx="96774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49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Yes</a:t>
            </a:r>
          </a:p>
          <a:p>
            <a:pPr marL="0" indent="0">
              <a:buNone/>
            </a:pPr>
            <a:r>
              <a:rPr lang="en-IN" dirty="0" smtClean="0"/>
              <a:t>Score: 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965" y="120740"/>
            <a:ext cx="96202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01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Yes </a:t>
            </a:r>
          </a:p>
          <a:p>
            <a:r>
              <a:rPr lang="en-IN" dirty="0" smtClean="0"/>
              <a:t>Score: 6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032" y="222361"/>
            <a:ext cx="95535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8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No </a:t>
            </a:r>
          </a:p>
          <a:p>
            <a:r>
              <a:rPr lang="en-IN" dirty="0" smtClean="0"/>
              <a:t>Score: 1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968" y="127793"/>
            <a:ext cx="96774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92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597" y="112611"/>
            <a:ext cx="9572625" cy="2162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1490" y="4327302"/>
            <a:ext cx="1138542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 smtClean="0"/>
              <a:t>Investigator initiated</a:t>
            </a:r>
          </a:p>
          <a:p>
            <a:r>
              <a:rPr lang="en-IN" sz="3200" dirty="0" smtClean="0"/>
              <a:t>Grants from the Canadian Institutes of Health Research and Health </a:t>
            </a:r>
          </a:p>
          <a:p>
            <a:r>
              <a:rPr lang="en-IN" sz="3200" dirty="0" smtClean="0"/>
              <a:t>Canada</a:t>
            </a:r>
          </a:p>
          <a:p>
            <a:r>
              <a:rPr lang="en-IN" sz="3200" dirty="0" smtClean="0"/>
              <a:t>No role in design and conduct of the study</a:t>
            </a:r>
            <a:endParaRPr lang="en-IN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95459" y="3129566"/>
            <a:ext cx="1347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/>
              <a:t>Score: 7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04468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Yes</a:t>
            </a:r>
          </a:p>
          <a:p>
            <a:r>
              <a:rPr lang="en-IN" dirty="0" smtClean="0"/>
              <a:t>Score “: 6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588" y="106587"/>
            <a:ext cx="9591675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67" y="4482719"/>
            <a:ext cx="112395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06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/>
              <a:t>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47" y="230188"/>
            <a:ext cx="96869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38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Yes , with modifications : dosing regimen to be clearly defined.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03299"/>
            <a:ext cx="965835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63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My patient would benefit from optimisation of non opioids analgesia, prior to the initiation of OPIODS.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2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657</Words>
  <Application>Microsoft Office PowerPoint</Application>
  <PresentationFormat>Widescreen</PresentationFormat>
  <Paragraphs>108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Yes Score: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45</cp:revision>
  <dcterms:created xsi:type="dcterms:W3CDTF">2018-12-19T16:40:03Z</dcterms:created>
  <dcterms:modified xsi:type="dcterms:W3CDTF">2018-12-20T09:12:51Z</dcterms:modified>
</cp:coreProperties>
</file>