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77" r:id="rId8"/>
    <p:sldId id="261" r:id="rId9"/>
    <p:sldId id="262" r:id="rId10"/>
    <p:sldId id="270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261EA-08EE-463C-912C-A23B06B75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9A2BC-5207-4164-89F6-17F305D1F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68035-D139-4502-8F2B-FFE2AFB6C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95E5-8D60-483C-B551-2C4721DB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E823B-F230-4BF2-9955-B6B6404E1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94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AEF1F-DAD6-44B5-9FE1-38EF3691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B9617-4FFB-4F57-853D-4B603C2E8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BBD8C-A58B-43F2-BBED-2F16E4238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8559D-1360-417E-9203-107881B8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65CCB-5B37-4991-8ACC-6C89EB120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922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53CAA-7745-46E0-B415-FAD50B8C5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5A162-23C6-424C-82D6-1CF7BB49F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8C924-053C-488C-BE47-A0FE478F1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D39E0-A401-4AEA-96EC-24B9FE889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F9FA0-3D02-48C5-95B8-A6B11BC57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986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2AF4-A478-4208-ABD1-2F3A68DF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59511-3AF5-4443-A97A-7E0B73EB9B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CA523D-E772-4828-B0D3-693574BD2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B9F4B-4505-4654-8C57-0D1900E0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8C637-5EA1-438C-9764-652BF9DD0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92EF7-A2DE-4988-8C97-1B32E662D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164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B44B4-1108-490F-8B8D-3524B2FAF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9D1C4-9D14-46C3-BC7E-8AD68A166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2BADC-25B9-47A3-A608-A37B4616C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AE416D-DBA2-42EF-81C6-0893024455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733D6-0B51-4DC9-9CFD-5947D5215C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DCA683-FD64-48E7-9A7F-2C568B7B6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0AFF5-F8E3-4A4A-B419-C34D2201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5DFC84-6CE8-4DA1-9678-138F203AE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01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BF70E-6F45-49BB-BCA1-81845DBE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01ED7C-7131-4F5B-B9FD-88AA7333E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370E0D-C546-4543-8916-A572650C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6AFB1-E085-487F-9215-5768F494D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34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DBA986-8956-44F2-A5BC-62D946A74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B61DE9-3290-4DA1-B290-531CF82F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6BC2D-C345-4386-B6D5-08093897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309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8CF2-3994-4DAE-A231-BD2FCB7C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20864-82EA-4598-8B34-D75F566D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78B25-E8AE-435C-B816-8FA7CAEB0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3D22D-8970-47B7-A103-0DEBF636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B478D-8A36-46B9-9375-2736395F1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63DD8-DEB7-4FF6-9F7D-FEF0A3F92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056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5752D-67FE-4E37-A63F-FCE3925C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88F6F-B0CA-459B-BA23-074491693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09F61-306A-4B63-8F67-D437E995F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10708-2229-4FF5-8810-8B65F8AC8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DF780-7C49-4B16-937E-10C38549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28C01-13BE-4FAB-A55A-97B6E5DB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08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AC4B-E8E3-4ED6-83E9-45613B4C3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B2BB2-0AB4-40E6-8365-6601E8720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8353A-0036-45BF-A220-3334A85C1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9D533-81B1-442F-9646-49E866433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7F4ED-162F-42F1-B417-E356503B9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8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B8F7FE-97F2-4F20-A92B-8084231D8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700DF-7035-4D88-9231-A00992311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93582-5DF9-49A8-B008-3217303D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B82E4-3739-4461-899A-E318B93C7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05C83-3CC3-4B98-9DD3-A9D876002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8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AE5A02-5556-41F2-93FA-5D75C2EE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E8B9A-15AE-4A99-BF6A-9E720E49C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F0A64-D616-4E0A-B0E0-D86AA91D2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31645-2900-40B1-B99C-7FF6E7465B70}" type="datetimeFigureOut">
              <a:rPr lang="en-IN" smtClean="0"/>
              <a:t>14-01-2019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5C16E-6CFB-4E89-B3F2-31F6C9C58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35D7E-F7CC-4AEB-8288-381444AA8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C3281-8194-48EE-8268-8A5322019D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50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5A285-4A0A-489B-8E48-6C26BFC30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D0CBC-CD65-48E5-A181-57215C953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9A989-56E8-49D7-9490-FE19CC4B0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71" y="1122363"/>
            <a:ext cx="11982450" cy="2124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C3FCCA-4EC0-40BB-8D9F-AD1D6FBE9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71" y="2663826"/>
            <a:ext cx="117633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01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3F51B-747B-49D2-B8A2-13699A551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0EFC0-3B59-4070-820D-E1314C4FF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6F13F-CBA7-4E66-88C3-712F75B60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239375" cy="3638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DBB860-0F39-4F55-89AC-0419E3889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4" y="3790949"/>
            <a:ext cx="3248025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6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00A04-D9FC-42A3-BC9C-ABC880C4F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DBD0A-78D1-408F-A4E4-01C0FBA49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79629" cy="4667250"/>
          </a:xfrm>
        </p:spPr>
        <p:txBody>
          <a:bodyPr/>
          <a:lstStyle/>
          <a:p>
            <a:r>
              <a:rPr lang="en-IN" dirty="0"/>
              <a:t>P - Parents whose children had died in PICU after withdrawal of life supports </a:t>
            </a:r>
          </a:p>
          <a:p>
            <a:endParaRPr lang="en-IN" dirty="0"/>
          </a:p>
          <a:p>
            <a:r>
              <a:rPr lang="en-IN" dirty="0"/>
              <a:t>I – open ended, self administered </a:t>
            </a:r>
            <a:r>
              <a:rPr lang="en-IN" dirty="0" err="1"/>
              <a:t>questionarres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r>
              <a:rPr lang="en-IN" dirty="0"/>
              <a:t>O - </a:t>
            </a:r>
            <a:r>
              <a:rPr lang="en-US" dirty="0"/>
              <a:t>To identify and describe the priorities and recommendations for end of-life care and communication from the parents’ perspective </a:t>
            </a:r>
            <a:br>
              <a:rPr lang="en-US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952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44D4-2194-49F5-AA8C-00ECB09F2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Validity criteria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E95AB-12CF-49E2-A334-8CEFDD9A7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99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CDA9B-30F7-45A5-963C-C37FDE1D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choice of participants explicit and comprehensive?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F35D3-60FA-41F9-B2D8-8A67A3677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465" y="1690687"/>
            <a:ext cx="10823511" cy="48021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Single hospital in Boston</a:t>
            </a:r>
          </a:p>
          <a:p>
            <a:endParaRPr lang="en-US" dirty="0"/>
          </a:p>
          <a:p>
            <a:r>
              <a:rPr lang="en-US" dirty="0"/>
              <a:t>Parents whose children had died after the foregoing of life-sustaining treatment were eligible to participate.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Age  - newborn to 18 years </a:t>
            </a:r>
          </a:p>
          <a:p>
            <a:endParaRPr lang="en-US" dirty="0"/>
          </a:p>
          <a:p>
            <a:r>
              <a:rPr lang="en-US" dirty="0"/>
              <a:t>Full range of medical and surgical diagnoses </a:t>
            </a:r>
          </a:p>
          <a:p>
            <a:endParaRPr lang="en-US" dirty="0"/>
          </a:p>
          <a:p>
            <a:r>
              <a:rPr lang="en-US" dirty="0"/>
              <a:t>12 and 45 months had elapsed after the children’s deaths </a:t>
            </a:r>
          </a:p>
          <a:p>
            <a:endParaRPr lang="en-US" dirty="0"/>
          </a:p>
          <a:p>
            <a:r>
              <a:rPr lang="en-US" dirty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795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F408F-6EFA-4A62-84F6-7A98B85E2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365125"/>
            <a:ext cx="11223171" cy="1325563"/>
          </a:xfrm>
        </p:spPr>
        <p:txBody>
          <a:bodyPr/>
          <a:lstStyle/>
          <a:p>
            <a:r>
              <a:rPr lang="en-IN" dirty="0"/>
              <a:t>Was data collection sufficiently comprehensive and detailed?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AF341-A90D-4D92-BEFA-F6A3D80F6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825625"/>
            <a:ext cx="11930741" cy="48924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elicit parent-derived rather than expert-hypothesized priorities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IN" dirty="0"/>
              <a:t>4 open-ended questions </a:t>
            </a:r>
          </a:p>
          <a:p>
            <a:endParaRPr lang="en-IN" dirty="0"/>
          </a:p>
          <a:p>
            <a:r>
              <a:rPr lang="en-US" dirty="0"/>
              <a:t>Two questionnaires were mailed to each address to provide 1 for each of 2 parents in 2-parent households </a:t>
            </a:r>
            <a:br>
              <a:rPr lang="en-US" dirty="0"/>
            </a:br>
            <a:endParaRPr lang="en-US" dirty="0"/>
          </a:p>
          <a:p>
            <a:r>
              <a:rPr lang="en-IN" dirty="0"/>
              <a:t>Complete the questionnaire independently </a:t>
            </a:r>
            <a:br>
              <a:rPr lang="en-IN" dirty="0"/>
            </a:br>
            <a:br>
              <a:rPr lang="en-IN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650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389A-5BF4-4B81-98C4-89BB3B4F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AFB53-52AE-4AFC-B51A-71DD3035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820" y="3993501"/>
            <a:ext cx="10737980" cy="2183461"/>
          </a:xfrm>
        </p:spPr>
        <p:txBody>
          <a:bodyPr/>
          <a:lstStyle/>
          <a:p>
            <a:r>
              <a:rPr lang="en-IN" b="1" dirty="0"/>
              <a:t>Yes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B4A56-0EF6-4E40-9D48-21517BE5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7988559" cy="347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9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94C9-84E7-4A85-ADF5-5676CC17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the data analysed appropriately and the findings corroborated adequately?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5618B-045C-45AE-8477-6CA716E1B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80" y="1825625"/>
            <a:ext cx="11055220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Yes </a:t>
            </a:r>
          </a:p>
          <a:p>
            <a:endParaRPr lang="en-IN" dirty="0"/>
          </a:p>
          <a:p>
            <a:r>
              <a:rPr lang="en-US" dirty="0"/>
              <a:t>Data were read and coded independently by the first 2 authors </a:t>
            </a:r>
          </a:p>
          <a:p>
            <a:endParaRPr lang="en-US" dirty="0"/>
          </a:p>
          <a:p>
            <a:r>
              <a:rPr lang="en-US" dirty="0"/>
              <a:t>Parental priorities were established if they appeared in 20% of the parental responses. </a:t>
            </a:r>
          </a:p>
          <a:p>
            <a:endParaRPr lang="en-US" dirty="0"/>
          </a:p>
          <a:p>
            <a:r>
              <a:rPr lang="en-US" dirty="0"/>
              <a:t>Ethics committee clearance, consented </a:t>
            </a:r>
            <a:br>
              <a:rPr lang="en-US" dirty="0"/>
            </a:br>
            <a:br>
              <a:rPr lang="en-US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0877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8CF4-4F7B-40FE-B519-5851C307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D74BD-C17C-498A-9602-F2671ECB4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59" y="1553592"/>
            <a:ext cx="11168109" cy="522006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96 eligible households</a:t>
            </a:r>
          </a:p>
          <a:p>
            <a:endParaRPr lang="en-US" dirty="0"/>
          </a:p>
          <a:p>
            <a:r>
              <a:rPr lang="en-US" dirty="0"/>
              <a:t>56 completed questionnaires (58%) from 56 different parents</a:t>
            </a:r>
          </a:p>
          <a:p>
            <a:endParaRPr lang="en-US" dirty="0"/>
          </a:p>
          <a:p>
            <a:r>
              <a:rPr lang="en-US" dirty="0"/>
              <a:t>36 mothers (64%) and 20 fathers (36%)</a:t>
            </a:r>
          </a:p>
          <a:p>
            <a:endParaRPr lang="en-US" dirty="0"/>
          </a:p>
          <a:p>
            <a:r>
              <a:rPr lang="en-US" dirty="0"/>
              <a:t>mean age of parent respondents was 42.3 years (±8.4)</a:t>
            </a:r>
          </a:p>
          <a:p>
            <a:endParaRPr lang="en-US" dirty="0"/>
          </a:p>
          <a:p>
            <a:r>
              <a:rPr lang="en-US" dirty="0"/>
              <a:t>75% were married</a:t>
            </a:r>
          </a:p>
          <a:p>
            <a:endParaRPr lang="en-US" dirty="0"/>
          </a:p>
          <a:p>
            <a:r>
              <a:rPr lang="en-US" dirty="0"/>
              <a:t>Ninety-one percent (91%) were white</a:t>
            </a:r>
          </a:p>
          <a:p>
            <a:endParaRPr lang="en-US" dirty="0"/>
          </a:p>
          <a:p>
            <a:r>
              <a:rPr lang="en-US" dirty="0"/>
              <a:t>Regarding religious identification, 50% were Catholic, 34% Protestant, 5% Jewish, 2% Muslim, and 9% indicated no religious affiliation</a:t>
            </a:r>
          </a:p>
        </p:txBody>
      </p:sp>
    </p:spTree>
    <p:extLst>
      <p:ext uri="{BB962C8B-B14F-4D97-AF65-F5344CB8AC3E}">
        <p14:creationId xmlns:p14="http://schemas.microsoft.com/office/powerpoint/2010/main" val="243775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BDAC-87FA-46AD-AC54-87A67A56D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4AC65-19D7-42D4-8F64-1A0BDCB3D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BFB7C9-8CCD-4A53-9B23-23D13AA91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1346758" cy="323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07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F44A4-7648-451E-810C-F271EF36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Applicability to patient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7A108-2F48-48DB-8116-ADEB8526D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  <a:p>
            <a:endParaRPr lang="en-IN" dirty="0"/>
          </a:p>
          <a:p>
            <a:r>
              <a:rPr lang="en-IN" dirty="0"/>
              <a:t>Different social, cultural and educational </a:t>
            </a:r>
            <a:r>
              <a:rPr lang="en-IN"/>
              <a:t>back grounds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823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12F00-37BD-4995-8647-F30DFF28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Does the study offer helpful theoretical conclusions?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BD438-EBE9-4F21-A604-84FD76BBC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</p:txBody>
      </p:sp>
    </p:spTree>
    <p:extLst>
      <p:ext uri="{BB962C8B-B14F-4D97-AF65-F5344CB8AC3E}">
        <p14:creationId xmlns:p14="http://schemas.microsoft.com/office/powerpoint/2010/main" val="4054186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0315B-7714-4330-B86F-B649C0EA6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Does the study help me understand the context of my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0DD69-1C42-47C4-B3D0-AB19F6932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</p:txBody>
      </p:sp>
    </p:spTree>
    <p:extLst>
      <p:ext uri="{BB962C8B-B14F-4D97-AF65-F5344CB8AC3E}">
        <p14:creationId xmlns:p14="http://schemas.microsoft.com/office/powerpoint/2010/main" val="3203994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88EE-C7E5-4079-8B84-FCDB511DF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Does this study help me understand my relationships with patients and their families?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E2AAE-AC7E-479E-B90D-2EC3FE97C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06034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280</Words>
  <Application>Microsoft Office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PICO</vt:lpstr>
      <vt:lpstr>Validity criteria </vt:lpstr>
      <vt:lpstr>Was the choice of participants explicit and comprehensive?</vt:lpstr>
      <vt:lpstr>Was data collection sufficiently comprehensive and detailed?</vt:lpstr>
      <vt:lpstr>PowerPoint Presentation</vt:lpstr>
      <vt:lpstr>Were the data analysed appropriately and the findings corroborated adequately?</vt:lpstr>
      <vt:lpstr>Results </vt:lpstr>
      <vt:lpstr>PowerPoint Presentation</vt:lpstr>
      <vt:lpstr>Applicability to patient care</vt:lpstr>
      <vt:lpstr>Does the study offer helpful theoretical conclusions?</vt:lpstr>
      <vt:lpstr>Does the study help me understand the context of my practice</vt:lpstr>
      <vt:lpstr>Does this study help me understand my relationships with patients and their families?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george</dc:creator>
  <cp:lastModifiedBy>john george</cp:lastModifiedBy>
  <cp:revision>5</cp:revision>
  <dcterms:created xsi:type="dcterms:W3CDTF">2019-01-14T04:31:03Z</dcterms:created>
  <dcterms:modified xsi:type="dcterms:W3CDTF">2019-01-14T05:52:04Z</dcterms:modified>
</cp:coreProperties>
</file>