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1" r:id="rId4"/>
    <p:sldId id="282" r:id="rId5"/>
    <p:sldId id="258" r:id="rId6"/>
    <p:sldId id="266" r:id="rId7"/>
    <p:sldId id="269" r:id="rId8"/>
    <p:sldId id="283" r:id="rId9"/>
    <p:sldId id="284" r:id="rId10"/>
    <p:sldId id="285" r:id="rId11"/>
    <p:sldId id="263" r:id="rId12"/>
    <p:sldId id="264" r:id="rId13"/>
    <p:sldId id="265" r:id="rId14"/>
    <p:sldId id="270" r:id="rId15"/>
    <p:sldId id="267" r:id="rId16"/>
    <p:sldId id="273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D1645-C009-4356-BCD1-954980DD4BF5}" type="datetimeFigureOut">
              <a:rPr lang="en-IN" smtClean="0"/>
              <a:t>21/12/2018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5C01-3FB2-48D9-95A2-6A76B932A4A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98778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D1645-C009-4356-BCD1-954980DD4BF5}" type="datetimeFigureOut">
              <a:rPr lang="en-IN" smtClean="0"/>
              <a:t>21/12/2018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5C01-3FB2-48D9-95A2-6A76B932A4A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7308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D1645-C009-4356-BCD1-954980DD4BF5}" type="datetimeFigureOut">
              <a:rPr lang="en-IN" smtClean="0"/>
              <a:t>21/12/2018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5C01-3FB2-48D9-95A2-6A76B932A4A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8874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D1645-C009-4356-BCD1-954980DD4BF5}" type="datetimeFigureOut">
              <a:rPr lang="en-IN" smtClean="0"/>
              <a:t>21/12/2018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5C01-3FB2-48D9-95A2-6A76B932A4A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82139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D1645-C009-4356-BCD1-954980DD4BF5}" type="datetimeFigureOut">
              <a:rPr lang="en-IN" smtClean="0"/>
              <a:t>21/12/2018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5C01-3FB2-48D9-95A2-6A76B932A4A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3097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D1645-C009-4356-BCD1-954980DD4BF5}" type="datetimeFigureOut">
              <a:rPr lang="en-IN" smtClean="0"/>
              <a:t>21/12/2018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5C01-3FB2-48D9-95A2-6A76B932A4A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10659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D1645-C009-4356-BCD1-954980DD4BF5}" type="datetimeFigureOut">
              <a:rPr lang="en-IN" smtClean="0"/>
              <a:t>21/12/2018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5C01-3FB2-48D9-95A2-6A76B932A4A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605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D1645-C009-4356-BCD1-954980DD4BF5}" type="datetimeFigureOut">
              <a:rPr lang="en-IN" smtClean="0"/>
              <a:t>21/12/2018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5C01-3FB2-48D9-95A2-6A76B932A4A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77068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D1645-C009-4356-BCD1-954980DD4BF5}" type="datetimeFigureOut">
              <a:rPr lang="en-IN" smtClean="0"/>
              <a:t>21/12/2018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5C01-3FB2-48D9-95A2-6A76B932A4A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07442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D1645-C009-4356-BCD1-954980DD4BF5}" type="datetimeFigureOut">
              <a:rPr lang="en-IN" smtClean="0"/>
              <a:t>21/12/2018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5C01-3FB2-48D9-95A2-6A76B932A4A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89891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D1645-C009-4356-BCD1-954980DD4BF5}" type="datetimeFigureOut">
              <a:rPr lang="en-IN" smtClean="0"/>
              <a:t>21/12/2018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C5C01-3FB2-48D9-95A2-6A76B932A4A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91340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D1645-C009-4356-BCD1-954980DD4BF5}" type="datetimeFigureOut">
              <a:rPr lang="en-IN" smtClean="0"/>
              <a:t>21/12/2018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C5C01-3FB2-48D9-95A2-6A76B932A4AA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60488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487" y="1652587"/>
            <a:ext cx="6677025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497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Invasive aspergillosis is a fungal infection that primarily affects immunocompromised individuals.</a:t>
            </a:r>
          </a:p>
          <a:p>
            <a:r>
              <a:rPr lang="en-IN" dirty="0" smtClean="0"/>
              <a:t>Overall survival rates at 84 days after diagnosis has been reported to be 21%.</a:t>
            </a:r>
          </a:p>
          <a:p>
            <a:r>
              <a:rPr lang="en-IN" dirty="0" smtClean="0"/>
              <a:t>Median length of hospitalisation 18-26 days, with median costs between $32,465 and $68,008 with antifungal medications accounting for 6-10.2% of costs.</a:t>
            </a:r>
          </a:p>
          <a:p>
            <a:r>
              <a:rPr lang="en-IN" dirty="0" smtClean="0"/>
              <a:t>Voriconazole is the preferred agent for the first line treatment for IA for both clinical and economic perspective.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0248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Literature review of 10 pharmaco-economic analyses in 6 different countries comparing voriconazole and other options for IA:  voriconazole was the most cost effective.</a:t>
            </a:r>
          </a:p>
          <a:p>
            <a:r>
              <a:rPr lang="en-IN" dirty="0" smtClean="0"/>
              <a:t>In 2015 isavuconazole was approved for use for IA based on SECURE trial , showed that it had comparable efficacy to voriconazole.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89433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N" dirty="0" smtClean="0"/>
              <a:t>Cost effectiveness decision tree model was constructed.</a:t>
            </a:r>
          </a:p>
          <a:p>
            <a:r>
              <a:rPr lang="en-IN" dirty="0" smtClean="0"/>
              <a:t>P: patients with proven, probable , possible IA (SECURE trial population)</a:t>
            </a:r>
          </a:p>
          <a:p>
            <a:r>
              <a:rPr lang="en-IN" dirty="0" smtClean="0"/>
              <a:t>I:  treatment with isavuconazole</a:t>
            </a:r>
          </a:p>
          <a:p>
            <a:r>
              <a:rPr lang="en-IN" dirty="0" smtClean="0"/>
              <a:t>C: treatment with voriconazole</a:t>
            </a:r>
          </a:p>
          <a:p>
            <a:r>
              <a:rPr lang="en-IN" dirty="0" smtClean="0"/>
              <a:t>O: Total cost per IA patient</a:t>
            </a:r>
          </a:p>
          <a:p>
            <a:pPr lvl="1"/>
            <a:r>
              <a:rPr lang="en-IN" dirty="0" smtClean="0"/>
              <a:t>Total cost defined as sum of drug + AE + hospital stay costs ( 30 days from first admission)</a:t>
            </a:r>
          </a:p>
          <a:p>
            <a:pPr lvl="1"/>
            <a:r>
              <a:rPr lang="en-IN" dirty="0" smtClean="0"/>
              <a:t>Incremental cost per death avoided</a:t>
            </a:r>
          </a:p>
          <a:p>
            <a:pPr lvl="1"/>
            <a:r>
              <a:rPr lang="en-IN" dirty="0" smtClean="0"/>
              <a:t>Incremental cost per additional responder </a:t>
            </a:r>
          </a:p>
          <a:p>
            <a:pPr lvl="1"/>
            <a:r>
              <a:rPr lang="en-IN" dirty="0" smtClean="0"/>
              <a:t>US hospital perspective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84638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9610" y="365125"/>
            <a:ext cx="8372475" cy="39909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075" y="4947230"/>
            <a:ext cx="7943850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366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Efficacy and safety inputs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Extracted fro SECURE TRIAL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842" y="2567781"/>
            <a:ext cx="8039100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512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828" y="0"/>
            <a:ext cx="90667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076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Are the results valid?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Did the recommendations include all patient relevant groups, management options and possible outcomes?</a:t>
            </a:r>
          </a:p>
          <a:p>
            <a:pPr lvl="1"/>
            <a:r>
              <a:rPr lang="en-IN" dirty="0" smtClean="0"/>
              <a:t>Did they adopt a sufficiently broad point of view?</a:t>
            </a:r>
          </a:p>
          <a:p>
            <a:pPr lvl="2"/>
            <a:r>
              <a:rPr lang="en-IN" dirty="0" smtClean="0"/>
              <a:t>No.</a:t>
            </a:r>
          </a:p>
          <a:p>
            <a:pPr lvl="2"/>
            <a:r>
              <a:rPr lang="en-IN" dirty="0" smtClean="0"/>
              <a:t>US hospital based estimation</a:t>
            </a:r>
          </a:p>
          <a:p>
            <a:pPr lvl="2"/>
            <a:r>
              <a:rPr lang="en-IN" dirty="0" smtClean="0"/>
              <a:t>Data from the SECURE trial alone was used.</a:t>
            </a:r>
          </a:p>
          <a:p>
            <a:pPr lvl="2"/>
            <a:r>
              <a:rPr lang="en-IN" dirty="0" smtClean="0"/>
              <a:t>However, the comparison of voriconazole which is first line management for IA to other pre-existing treatment options has already been done.</a:t>
            </a:r>
          </a:p>
          <a:p>
            <a:pPr lvl="1"/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3179134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Are the results reported separately for different patient groups?</a:t>
            </a:r>
          </a:p>
          <a:p>
            <a:pPr lvl="1"/>
            <a:r>
              <a:rPr lang="en-IN" dirty="0" smtClean="0"/>
              <a:t>Yes,  specific different patient group was estimated.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9006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Is there a systematic review and summary of evidence linking options to outcomes for each relevant question?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Were costs measured accurately?</a:t>
            </a:r>
          </a:p>
          <a:p>
            <a:pPr lvl="1"/>
            <a:r>
              <a:rPr lang="en-IN" dirty="0" smtClean="0"/>
              <a:t>yes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92382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Did the investigators consider timing of costs and outcomes?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Up to 30 days from first admission was the time frame considered 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25367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are the results?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What are the incremental costs and effects of each strategy?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2641577"/>
            <a:ext cx="786765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018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Do incremental costs and effects differ between sub groups?</a:t>
            </a:r>
          </a:p>
          <a:p>
            <a:pPr lvl="1"/>
            <a:r>
              <a:rPr lang="en-IN" dirty="0" smtClean="0"/>
              <a:t>YES</a:t>
            </a:r>
          </a:p>
          <a:p>
            <a:pPr lvl="1"/>
            <a:r>
              <a:rPr lang="en-IN" dirty="0" smtClean="0"/>
              <a:t>DSA for incremental cost per death avoided and incremental cost per clinical responder showed isavuconazole was dominant against voriconazole except  when:</a:t>
            </a:r>
          </a:p>
          <a:p>
            <a:pPr lvl="2"/>
            <a:r>
              <a:rPr lang="en-IN" dirty="0" smtClean="0"/>
              <a:t>Length of hospital stay was increased by 25% for isavuconazole and voriconazole remained unchanged</a:t>
            </a:r>
          </a:p>
          <a:p>
            <a:pPr lvl="2"/>
            <a:r>
              <a:rPr lang="en-IN" dirty="0" smtClean="0"/>
              <a:t>42 day mortality rate or clinical response rate changed unfavourably for isavuconazole and remained unchanged for voriconazole.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9115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Deterministic and Probabilisitic Sensitivity Analysis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7445" y="1179871"/>
            <a:ext cx="9076107" cy="546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06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How much does allowance for uncertainty change the results?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No mention of underlying comorbid conditions have been considered.</a:t>
            </a:r>
          </a:p>
          <a:p>
            <a:r>
              <a:rPr lang="en-IN" dirty="0" smtClean="0"/>
              <a:t>Does not allow for uncertainty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47268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Limitations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Did not consider cost of treating underlying conditions</a:t>
            </a:r>
          </a:p>
          <a:p>
            <a:r>
              <a:rPr lang="en-IN" dirty="0" smtClean="0"/>
              <a:t>No subsequent therapy was considered</a:t>
            </a:r>
          </a:p>
          <a:p>
            <a:r>
              <a:rPr lang="en-IN" dirty="0" smtClean="0"/>
              <a:t>US hospital based analysis</a:t>
            </a:r>
            <a:endParaRPr lang="en-IN" dirty="0"/>
          </a:p>
          <a:p>
            <a:r>
              <a:rPr lang="en-IN" dirty="0" smtClean="0"/>
              <a:t>Funded by the </a:t>
            </a:r>
            <a:r>
              <a:rPr lang="en-IN" smtClean="0"/>
              <a:t>Astellas </a:t>
            </a:r>
            <a:r>
              <a:rPr lang="en-IN" dirty="0" smtClean="0"/>
              <a:t>Pharma Development Group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5710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How can I apply the results to my patient care?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Are the treatment benefits worth the harm and costs?</a:t>
            </a:r>
          </a:p>
          <a:p>
            <a:pPr lvl="1"/>
            <a:r>
              <a:rPr lang="en-IN" dirty="0" smtClean="0"/>
              <a:t>yes</a:t>
            </a:r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r>
              <a:rPr lang="en-IN" dirty="0" smtClean="0"/>
              <a:t>Can I expect similar costs in my setting?</a:t>
            </a:r>
          </a:p>
          <a:p>
            <a:r>
              <a:rPr lang="en-IN" dirty="0" smtClean="0"/>
              <a:t>One vial of isavuconazole 372mg is Rs. 18,000/, thrice daily dosing</a:t>
            </a:r>
          </a:p>
          <a:p>
            <a:r>
              <a:rPr lang="en-IN" dirty="0"/>
              <a:t> </a:t>
            </a:r>
            <a:r>
              <a:rPr lang="en-IN" dirty="0" smtClean="0"/>
              <a:t>for 8 days : Rs. 4,32,000</a:t>
            </a:r>
          </a:p>
          <a:p>
            <a:r>
              <a:rPr lang="en-IN" dirty="0" smtClean="0"/>
              <a:t>Voriconazole 1 vial 200mg is Rs,1,990/- thrice daily dosing for 8 days</a:t>
            </a:r>
          </a:p>
          <a:p>
            <a:pPr lvl="1"/>
            <a:r>
              <a:rPr lang="en-IN" dirty="0" smtClean="0"/>
              <a:t>Rs.47,760/-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71666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541</Words>
  <Application>Microsoft Office PowerPoint</Application>
  <PresentationFormat>Widescreen</PresentationFormat>
  <Paragraphs>59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Background</vt:lpstr>
      <vt:lpstr>PowerPoint Presentation</vt:lpstr>
      <vt:lpstr>Methods</vt:lpstr>
      <vt:lpstr>PowerPoint Presentation</vt:lpstr>
      <vt:lpstr>Efficacy and safety inputs</vt:lpstr>
      <vt:lpstr>PowerPoint Presentation</vt:lpstr>
      <vt:lpstr>Are the results valid?</vt:lpstr>
      <vt:lpstr>PowerPoint Presentation</vt:lpstr>
      <vt:lpstr>Is there a systematic review and summary of evidence linking options to outcomes for each relevant question?</vt:lpstr>
      <vt:lpstr>Did the investigators consider timing of costs and outcomes?</vt:lpstr>
      <vt:lpstr>What are the results? </vt:lpstr>
      <vt:lpstr>PowerPoint Presentation</vt:lpstr>
      <vt:lpstr>Deterministic and Probabilisitic Sensitivity Analysis</vt:lpstr>
      <vt:lpstr>How much does allowance for uncertainty change the results? </vt:lpstr>
      <vt:lpstr>Limitations</vt:lpstr>
      <vt:lpstr>How can I apply the results to my patient care?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Philip Newbigging</cp:lastModifiedBy>
  <cp:revision>26</cp:revision>
  <dcterms:created xsi:type="dcterms:W3CDTF">2018-12-20T19:19:05Z</dcterms:created>
  <dcterms:modified xsi:type="dcterms:W3CDTF">2018-12-21T09:58:53Z</dcterms:modified>
</cp:coreProperties>
</file>