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4" r:id="rId9"/>
    <p:sldId id="265" r:id="rId10"/>
    <p:sldId id="266" r:id="rId11"/>
    <p:sldId id="263" r:id="rId12"/>
    <p:sldId id="268" r:id="rId13"/>
    <p:sldId id="270" r:id="rId14"/>
    <p:sldId id="271" r:id="rId15"/>
    <p:sldId id="269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618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7090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793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094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1198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991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555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520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574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90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433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7D859-DB84-44AC-BB75-DFB233162E2C}" type="datetimeFigureOut">
              <a:rPr lang="en-IN" smtClean="0"/>
              <a:t>23/12/2018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246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76197"/>
            <a:ext cx="9144000" cy="1655762"/>
          </a:xfrm>
        </p:spPr>
        <p:txBody>
          <a:bodyPr/>
          <a:lstStyle/>
          <a:p>
            <a:r>
              <a:rPr lang="en-IN" dirty="0" smtClean="0"/>
              <a:t>24/12/2018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524859"/>
            <a:ext cx="858180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76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Nosocomial Pneumonia is the second most frequent hospital acquired infection in the US.</a:t>
            </a:r>
          </a:p>
          <a:p>
            <a:r>
              <a:rPr lang="en-IN" dirty="0" smtClean="0"/>
              <a:t>MRSA is responsible for a large number of case of health care associated and ventilator associated pneumonia.</a:t>
            </a:r>
          </a:p>
          <a:p>
            <a:r>
              <a:rPr lang="en-IN" dirty="0" smtClean="0"/>
              <a:t>MRSA associated NP results in considerable patient morbidity and mortality and use of health care resources with significant length of hospital stay.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434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Vancomycin and Linezolid are commonly recommended agents in clinical guidelines for the treatment of MRSA.</a:t>
            </a:r>
          </a:p>
          <a:p>
            <a:r>
              <a:rPr lang="en-IN" dirty="0" smtClean="0"/>
              <a:t>2 large prospective RCT’s that linezolid (600mg every 12 hours) was statistically non inferior to fixed dose  vancomycin (1gm twice daily)</a:t>
            </a:r>
          </a:p>
          <a:p>
            <a:r>
              <a:rPr lang="en-IN" dirty="0" smtClean="0"/>
              <a:t>In retrospective sub group analysis of this of these trials revealed significantly higher survival and clinical cure rates in the linezolid treatment group.</a:t>
            </a:r>
          </a:p>
          <a:p>
            <a:r>
              <a:rPr lang="en-IN" dirty="0" smtClean="0"/>
              <a:t>Investigate the economic impact of improved clinical outcomes with linezolid compared with vancomycin in the treatment of MRSA confirmed NO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8687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Model Design</a:t>
            </a:r>
          </a:p>
          <a:p>
            <a:pPr lvl="1"/>
            <a:r>
              <a:rPr lang="en-IN" dirty="0" smtClean="0"/>
              <a:t>Cost effectiveness analysis for IV linezolid Vs IV vancomycin</a:t>
            </a:r>
          </a:p>
          <a:p>
            <a:pPr lvl="1"/>
            <a:r>
              <a:rPr lang="en-IN" dirty="0" smtClean="0"/>
              <a:t>Decision tree modelling approach : to capture first line and second line therapy</a:t>
            </a:r>
          </a:p>
          <a:p>
            <a:pPr lvl="1"/>
            <a:r>
              <a:rPr lang="en-IN" dirty="0" smtClean="0"/>
              <a:t>Time horizon was 4 weeks</a:t>
            </a:r>
          </a:p>
          <a:p>
            <a:pPr lvl="1"/>
            <a:r>
              <a:rPr lang="en-IN" dirty="0" smtClean="0"/>
              <a:t>Total payer perspective was considered the base case analysis</a:t>
            </a:r>
          </a:p>
          <a:p>
            <a:pPr lvl="1"/>
            <a:r>
              <a:rPr lang="en-IN" dirty="0" smtClean="0"/>
              <a:t>Based on a recent phase IV prospective, double blind , controlled , multi centre international clinical trial</a:t>
            </a:r>
          </a:p>
          <a:p>
            <a:pPr lvl="2"/>
            <a:r>
              <a:rPr lang="en-IN" dirty="0" smtClean="0"/>
              <a:t>Mean age 62</a:t>
            </a:r>
          </a:p>
          <a:p>
            <a:pPr lvl="2"/>
            <a:r>
              <a:rPr lang="en-IN" dirty="0" smtClean="0"/>
              <a:t>69% white</a:t>
            </a:r>
          </a:p>
          <a:p>
            <a:pPr lvl="2"/>
            <a:r>
              <a:rPr lang="en-IN" dirty="0" smtClean="0"/>
              <a:t>66% male</a:t>
            </a:r>
          </a:p>
          <a:p>
            <a:pPr lvl="2"/>
            <a:r>
              <a:rPr lang="en-IN" dirty="0" smtClean="0"/>
              <a:t>75% mechanically ventilated</a:t>
            </a:r>
          </a:p>
          <a:p>
            <a:pPr lvl="2"/>
            <a:r>
              <a:rPr lang="en-IN" dirty="0" smtClean="0"/>
              <a:t>85% at least 1 day ICU admission</a:t>
            </a:r>
          </a:p>
          <a:p>
            <a:pPr lvl="2"/>
            <a:r>
              <a:rPr lang="en-IN" dirty="0" smtClean="0"/>
              <a:t>63% were from the 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5420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P: Patients with Nosocomial pneumonia due to MRSA</a:t>
            </a:r>
          </a:p>
          <a:p>
            <a:r>
              <a:rPr lang="en-IN" dirty="0" smtClean="0"/>
              <a:t>I: IV linezolid</a:t>
            </a:r>
          </a:p>
          <a:p>
            <a:r>
              <a:rPr lang="en-IN" dirty="0" smtClean="0"/>
              <a:t>C: IV vancomycin</a:t>
            </a:r>
          </a:p>
          <a:p>
            <a:r>
              <a:rPr lang="en-IN" dirty="0" smtClean="0"/>
              <a:t>O: treatment success</a:t>
            </a:r>
          </a:p>
          <a:p>
            <a:pPr lvl="1"/>
            <a:r>
              <a:rPr lang="en-IN" dirty="0" smtClean="0"/>
              <a:t>Failure</a:t>
            </a:r>
          </a:p>
          <a:p>
            <a:pPr lvl="1"/>
            <a:r>
              <a:rPr lang="en-IN" dirty="0" smtClean="0"/>
              <a:t>Drug discontinuation</a:t>
            </a:r>
          </a:p>
          <a:p>
            <a:pPr lvl="1"/>
            <a:r>
              <a:rPr lang="en-IN" dirty="0" smtClean="0"/>
              <a:t>Failure due to death</a:t>
            </a:r>
          </a:p>
          <a:p>
            <a:r>
              <a:rPr lang="en-IN" dirty="0" smtClean="0"/>
              <a:t>T: 4 weeks follow up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5494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571500"/>
            <a:ext cx="101727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9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recommendations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Did they consider all relevant patient groups, management options and possible outcomes?</a:t>
            </a:r>
          </a:p>
          <a:p>
            <a:pPr lvl="1"/>
            <a:r>
              <a:rPr lang="en-IN" dirty="0" smtClean="0"/>
              <a:t>Direct medical costs were evaluated as both in patient and out patient.</a:t>
            </a:r>
          </a:p>
          <a:p>
            <a:pPr lvl="1"/>
            <a:r>
              <a:rPr lang="en-IN" dirty="0" smtClean="0"/>
              <a:t>No indirect medical costs or non medical costs were estimated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3597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56" y="0"/>
            <a:ext cx="10245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57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" y="885825"/>
            <a:ext cx="1018222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18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Sensitivity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One way sensitivity analysis was used to  assess impact of  model uncertainties and the robustness of the analysis.</a:t>
            </a:r>
          </a:p>
          <a:p>
            <a:r>
              <a:rPr lang="en-IN" dirty="0" smtClean="0"/>
              <a:t>A published source was used for ranges wherever possible.</a:t>
            </a:r>
          </a:p>
          <a:p>
            <a:r>
              <a:rPr lang="en-IN" dirty="0" smtClean="0"/>
              <a:t>In its absence an arbitrary range was used (+/- 4 days for length of stay or +/-25% of cost.)</a:t>
            </a:r>
          </a:p>
          <a:p>
            <a:r>
              <a:rPr lang="en-IN" dirty="0" smtClean="0"/>
              <a:t>Probabilistic sensitivity analysis was performed.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47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Are there systematic reviews of the evidence that estimate the relative impact of management options on relevant outcomes?</a:t>
            </a:r>
          </a:p>
          <a:p>
            <a:pPr lvl="1"/>
            <a:r>
              <a:rPr lang="en-IN" dirty="0" smtClean="0"/>
              <a:t>No, they have mentioned published data, but no specifications provided.</a:t>
            </a:r>
          </a:p>
          <a:p>
            <a:r>
              <a:rPr lang="en-IN" dirty="0" smtClean="0"/>
              <a:t>Is there an appropriate specification of values and preferences associated with each of the outcomes?</a:t>
            </a:r>
          </a:p>
          <a:p>
            <a:pPr lvl="1"/>
            <a:r>
              <a:rPr lang="en-IN" dirty="0" smtClean="0"/>
              <a:t>Based on previously published data or in the absence of the same, arbitrary measures were used.</a:t>
            </a:r>
          </a:p>
          <a:p>
            <a:r>
              <a:rPr lang="en-IN" dirty="0" smtClean="0"/>
              <a:t>Do the authors indicate the strength of their recommendations</a:t>
            </a:r>
            <a:r>
              <a:rPr lang="en-IN" dirty="0"/>
              <a:t>?</a:t>
            </a:r>
            <a:endParaRPr lang="en-IN" dirty="0" smtClean="0"/>
          </a:p>
          <a:p>
            <a:pPr lvl="1"/>
            <a:r>
              <a:rPr lang="en-IN" dirty="0" smtClean="0"/>
              <a:t>no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1944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Proportions of successfully treated patients were 62.9% with linezolid and 60.2% with vancomycin.</a:t>
            </a:r>
          </a:p>
          <a:p>
            <a:r>
              <a:rPr lang="en-IN" dirty="0" smtClean="0"/>
              <a:t>Factoring in success rates, </a:t>
            </a:r>
            <a:r>
              <a:rPr lang="en-IN" dirty="0"/>
              <a:t>c</a:t>
            </a:r>
            <a:r>
              <a:rPr lang="en-IN" dirty="0" smtClean="0"/>
              <a:t>ost of treating a patient with Linezolid was $73,420 and $78,073 for vancomycin.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346" y="3233794"/>
            <a:ext cx="5110917" cy="307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38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436" y="0"/>
            <a:ext cx="8871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55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0959"/>
            <a:ext cx="1024890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67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key recommendations?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Linezolid is cost effective alternative to vancomycin for treatment of MRSA NP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975802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Will the recommendations help you in caring for your patients?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Do the recommendations make sense n your practice setting?</a:t>
            </a:r>
          </a:p>
          <a:p>
            <a:r>
              <a:rPr lang="en-IN" dirty="0" smtClean="0"/>
              <a:t>Vancomycin 1gm Rs. 650 </a:t>
            </a:r>
          </a:p>
          <a:p>
            <a:r>
              <a:rPr lang="en-IN" dirty="0" smtClean="0"/>
              <a:t>Linezolid 600mg Rs.300 </a:t>
            </a:r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1837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527</Words>
  <Application>Microsoft Office PowerPoint</Application>
  <PresentationFormat>Widescreen</PresentationFormat>
  <Paragraphs>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Background</vt:lpstr>
      <vt:lpstr>PowerPoint Presentation</vt:lpstr>
      <vt:lpstr>Methods</vt:lpstr>
      <vt:lpstr>PowerPoint Presentation</vt:lpstr>
      <vt:lpstr>PowerPoint Presentation</vt:lpstr>
      <vt:lpstr>Are the recommendations valid?</vt:lpstr>
      <vt:lpstr>PowerPoint Presentation</vt:lpstr>
      <vt:lpstr>PowerPoint Presentation</vt:lpstr>
      <vt:lpstr>Sensitivity analysis</vt:lpstr>
      <vt:lpstr>PowerPoint Presentation</vt:lpstr>
      <vt:lpstr>What are the results? </vt:lpstr>
      <vt:lpstr>PowerPoint Presentation</vt:lpstr>
      <vt:lpstr>PowerPoint Presentation</vt:lpstr>
      <vt:lpstr>What are the key recommendations? </vt:lpstr>
      <vt:lpstr>Will the recommendations help you in caring for your patients?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25</cp:revision>
  <dcterms:created xsi:type="dcterms:W3CDTF">2018-12-23T14:58:47Z</dcterms:created>
  <dcterms:modified xsi:type="dcterms:W3CDTF">2018-12-24T09:18:03Z</dcterms:modified>
</cp:coreProperties>
</file>