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70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7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36" y="1299897"/>
            <a:ext cx="10758874" cy="1498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785" y="3419476"/>
            <a:ext cx="799782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980924"/>
            <a:ext cx="11602387" cy="5199366"/>
          </a:xfrm>
        </p:spPr>
        <p:txBody>
          <a:bodyPr>
            <a:noAutofit/>
          </a:bodyPr>
          <a:lstStyle/>
          <a:p>
            <a:r>
              <a:rPr lang="en-IN" sz="2400" dirty="0"/>
              <a:t>C</a:t>
            </a:r>
            <a:r>
              <a:rPr lang="en-IN" sz="2400" dirty="0" smtClean="0"/>
              <a:t>linically </a:t>
            </a:r>
            <a:r>
              <a:rPr lang="en-IN" sz="2400" dirty="0"/>
              <a:t>difficult to </a:t>
            </a:r>
            <a:r>
              <a:rPr lang="en-IN" sz="2400" dirty="0" smtClean="0"/>
              <a:t>distinguish </a:t>
            </a:r>
            <a:r>
              <a:rPr lang="en-IN" sz="2400" dirty="0"/>
              <a:t>between a swollen joint due to crystal </a:t>
            </a:r>
            <a:r>
              <a:rPr lang="en-IN" sz="2400" dirty="0" smtClean="0"/>
              <a:t>arthritis or septic arthritis.</a:t>
            </a:r>
          </a:p>
          <a:p>
            <a:r>
              <a:rPr lang="en-IN" sz="2400" dirty="0"/>
              <a:t>D</a:t>
            </a:r>
            <a:r>
              <a:rPr lang="en-IN" sz="2400" dirty="0" smtClean="0"/>
              <a:t>istinction </a:t>
            </a:r>
            <a:r>
              <a:rPr lang="en-IN" sz="2400" dirty="0"/>
              <a:t>is critical </a:t>
            </a:r>
            <a:r>
              <a:rPr lang="en-IN" sz="2400" dirty="0" smtClean="0"/>
              <a:t>because septic arthritis is associated with a much higher rate of morbidity.</a:t>
            </a:r>
          </a:p>
          <a:p>
            <a:r>
              <a:rPr lang="en-IN" sz="2400" dirty="0" smtClean="0"/>
              <a:t>Joint </a:t>
            </a:r>
            <a:r>
              <a:rPr lang="en-IN" sz="2400" dirty="0"/>
              <a:t>fluid </a:t>
            </a:r>
            <a:r>
              <a:rPr lang="en-IN" sz="2400" dirty="0" smtClean="0"/>
              <a:t>WBC </a:t>
            </a:r>
            <a:r>
              <a:rPr lang="en-IN" sz="2400" dirty="0"/>
              <a:t>count is often used </a:t>
            </a:r>
            <a:r>
              <a:rPr lang="en-IN" sz="2400" dirty="0" smtClean="0"/>
              <a:t>to help </a:t>
            </a:r>
            <a:r>
              <a:rPr lang="en-IN" sz="2400" dirty="0"/>
              <a:t>distinguish inflammation from </a:t>
            </a:r>
            <a:r>
              <a:rPr lang="en-IN" sz="2400" dirty="0" smtClean="0"/>
              <a:t>infection. </a:t>
            </a:r>
          </a:p>
          <a:p>
            <a:r>
              <a:rPr lang="en-IN" sz="2400" dirty="0" smtClean="0"/>
              <a:t>Crystal</a:t>
            </a:r>
            <a:r>
              <a:rPr lang="en-IN" sz="2400" dirty="0"/>
              <a:t> </a:t>
            </a:r>
            <a:r>
              <a:rPr lang="en-IN" sz="2400" dirty="0" smtClean="0"/>
              <a:t>arthritis</a:t>
            </a:r>
            <a:r>
              <a:rPr lang="en-IN" sz="2400" dirty="0"/>
              <a:t>, such as gout and </a:t>
            </a:r>
            <a:r>
              <a:rPr lang="en-IN" sz="2400" dirty="0" err="1"/>
              <a:t>pseudogout</a:t>
            </a:r>
            <a:r>
              <a:rPr lang="en-IN" sz="2400" dirty="0"/>
              <a:t>, </a:t>
            </a:r>
            <a:r>
              <a:rPr lang="en-IN" sz="2400" dirty="0" smtClean="0"/>
              <a:t>can also </a:t>
            </a:r>
            <a:r>
              <a:rPr lang="en-IN" sz="2400" dirty="0"/>
              <a:t>elevate </a:t>
            </a:r>
            <a:r>
              <a:rPr lang="en-IN" sz="2400" dirty="0" smtClean="0"/>
              <a:t>the synovial </a:t>
            </a:r>
            <a:r>
              <a:rPr lang="en-IN" sz="2400" dirty="0"/>
              <a:t>WBC count. </a:t>
            </a:r>
            <a:endParaRPr lang="en-IN" sz="2400" dirty="0" smtClean="0"/>
          </a:p>
          <a:p>
            <a:r>
              <a:rPr lang="en-IN" sz="2400" dirty="0" smtClean="0"/>
              <a:t>It </a:t>
            </a:r>
            <a:r>
              <a:rPr lang="en-IN" sz="2400" dirty="0"/>
              <a:t>is not clear whether the presence </a:t>
            </a:r>
            <a:r>
              <a:rPr lang="en-IN" sz="2400" dirty="0" smtClean="0"/>
              <a:t>of crystals </a:t>
            </a:r>
            <a:r>
              <a:rPr lang="en-IN" sz="2400" dirty="0"/>
              <a:t>(one definite diagnosis) nullifies the value of </a:t>
            </a:r>
            <a:r>
              <a:rPr lang="en-IN" sz="2400" dirty="0" smtClean="0"/>
              <a:t>the WBC </a:t>
            </a:r>
            <a:r>
              <a:rPr lang="en-IN" sz="2400" dirty="0"/>
              <a:t>count in excluding the possibility of septic arthritis.</a:t>
            </a:r>
            <a:br>
              <a:rPr lang="en-IN" sz="2400" dirty="0"/>
            </a:b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/>
            </a:r>
            <a:br>
              <a:rPr lang="en-IN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3707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QUESTION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946566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 smtClean="0"/>
              <a:t>Does elevated synovial WBC count in patients with crystal arthritis useful in diagnosis of concomitant septic arthritis?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8629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PATIENT: </a:t>
            </a:r>
            <a:r>
              <a:rPr lang="en-IN" sz="2400" dirty="0"/>
              <a:t>A</a:t>
            </a:r>
            <a:r>
              <a:rPr lang="en-IN" sz="2400" dirty="0" smtClean="0"/>
              <a:t>ll </a:t>
            </a:r>
            <a:r>
              <a:rPr lang="en-IN" sz="2400" dirty="0"/>
              <a:t>adult </a:t>
            </a:r>
            <a:r>
              <a:rPr lang="en-IN" sz="2400" dirty="0" smtClean="0"/>
              <a:t>patients &gt;/= 18 years of age </a:t>
            </a:r>
            <a:r>
              <a:rPr lang="en-IN" sz="2400" dirty="0"/>
              <a:t>with crystals in the joint aspirate sent </a:t>
            </a:r>
            <a:r>
              <a:rPr lang="en-IN" sz="2400" dirty="0" smtClean="0"/>
              <a:t>to the </a:t>
            </a:r>
            <a:r>
              <a:rPr lang="en-IN" sz="2400" dirty="0"/>
              <a:t>laboratory during the study </a:t>
            </a:r>
            <a:r>
              <a:rPr lang="en-IN" sz="2400" dirty="0" smtClean="0"/>
              <a:t>period of Jan 1996 to December2002.</a:t>
            </a:r>
          </a:p>
          <a:p>
            <a:pPr marL="0" indent="0">
              <a:buNone/>
            </a:pP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/>
              <a:t>STUDY DESIGN- </a:t>
            </a:r>
            <a:r>
              <a:rPr lang="en-IN" sz="2400" dirty="0"/>
              <a:t>R</a:t>
            </a:r>
            <a:r>
              <a:rPr lang="en-IN" sz="2400" dirty="0" smtClean="0"/>
              <a:t>etrospective </a:t>
            </a:r>
            <a:r>
              <a:rPr lang="en-IN" sz="2400" dirty="0"/>
              <a:t>study conducted at an </a:t>
            </a:r>
            <a:r>
              <a:rPr lang="en-IN" sz="2400" dirty="0" smtClean="0"/>
              <a:t>urban university </a:t>
            </a:r>
            <a:r>
              <a:rPr lang="en-IN" sz="2400" dirty="0"/>
              <a:t>tertiary care referral </a:t>
            </a:r>
            <a:r>
              <a:rPr lang="en-IN" sz="2400" dirty="0" err="1" smtClean="0"/>
              <a:t>center</a:t>
            </a:r>
            <a:r>
              <a:rPr lang="en-IN" sz="2400" dirty="0" smtClean="0"/>
              <a:t>.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20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89876"/>
            <a:ext cx="10131425" cy="1456267"/>
          </a:xfrm>
        </p:spPr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919" y="1451271"/>
            <a:ext cx="11486212" cy="5039470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H</a:t>
            </a:r>
            <a:r>
              <a:rPr lang="en-IN" sz="2400" dirty="0" smtClean="0"/>
              <a:t>ospital </a:t>
            </a:r>
            <a:r>
              <a:rPr lang="en-IN" sz="2400" dirty="0"/>
              <a:t>medical database was queried for all </a:t>
            </a:r>
            <a:r>
              <a:rPr lang="en-IN" sz="2400" dirty="0" smtClean="0"/>
              <a:t>joint fluid </a:t>
            </a:r>
            <a:r>
              <a:rPr lang="en-IN" sz="2400" dirty="0"/>
              <a:t>samples containing crystals during the 7-year </a:t>
            </a:r>
            <a:r>
              <a:rPr lang="en-IN" sz="2400" dirty="0" smtClean="0"/>
              <a:t>study period.</a:t>
            </a:r>
          </a:p>
          <a:p>
            <a:endParaRPr lang="en-IN" sz="2400" dirty="0" smtClean="0"/>
          </a:p>
          <a:p>
            <a:r>
              <a:rPr lang="en-IN" sz="2400" dirty="0" smtClean="0"/>
              <a:t>Using </a:t>
            </a:r>
            <a:r>
              <a:rPr lang="en-IN" sz="2400" dirty="0"/>
              <a:t>a structured, standardized form, the following data were explicitly extracted from the </a:t>
            </a:r>
            <a:r>
              <a:rPr lang="en-IN" sz="2400" dirty="0" smtClean="0"/>
              <a:t>patients’ medical </a:t>
            </a:r>
            <a:r>
              <a:rPr lang="en-IN" sz="2400" dirty="0"/>
              <a:t>records: </a:t>
            </a:r>
            <a:endParaRPr lang="en-IN" sz="2400" dirty="0" smtClean="0"/>
          </a:p>
          <a:p>
            <a:pPr lvl="1"/>
            <a:r>
              <a:rPr lang="en-IN" sz="2000" dirty="0" smtClean="0"/>
              <a:t>Age</a:t>
            </a:r>
            <a:r>
              <a:rPr lang="en-IN" sz="2000" dirty="0"/>
              <a:t>, </a:t>
            </a:r>
            <a:r>
              <a:rPr lang="en-IN" sz="2000" dirty="0" smtClean="0"/>
              <a:t>gender, joint </a:t>
            </a:r>
            <a:r>
              <a:rPr lang="en-IN" sz="2000" dirty="0"/>
              <a:t>aspirated, </a:t>
            </a:r>
            <a:r>
              <a:rPr lang="en-IN" sz="2000" dirty="0" smtClean="0"/>
              <a:t>synovial fluid culture.</a:t>
            </a:r>
          </a:p>
          <a:p>
            <a:pPr lvl="1"/>
            <a:r>
              <a:rPr lang="en-IN" sz="2000" dirty="0" smtClean="0"/>
              <a:t>Gram’s </a:t>
            </a:r>
            <a:r>
              <a:rPr lang="en-IN" sz="2000" dirty="0"/>
              <a:t>stain, synovial WBC count, type </a:t>
            </a:r>
            <a:r>
              <a:rPr lang="en-IN" sz="2000" dirty="0" smtClean="0"/>
              <a:t>of crystals</a:t>
            </a:r>
            <a:r>
              <a:rPr lang="en-IN" sz="2000" dirty="0"/>
              <a:t>, and the discharge </a:t>
            </a:r>
            <a:r>
              <a:rPr lang="en-IN" sz="2000" dirty="0" smtClean="0"/>
              <a:t>diagnosis.</a:t>
            </a:r>
          </a:p>
          <a:p>
            <a:endParaRPr lang="en-IN" sz="2400" dirty="0" smtClean="0"/>
          </a:p>
          <a:p>
            <a:r>
              <a:rPr lang="en-IN" sz="2400" dirty="0" smtClean="0"/>
              <a:t>Septic </a:t>
            </a:r>
            <a:r>
              <a:rPr lang="en-IN" sz="2400" dirty="0"/>
              <a:t>arthritis </a:t>
            </a:r>
            <a:r>
              <a:rPr lang="en-IN" sz="2400" dirty="0" smtClean="0"/>
              <a:t>was defined as </a:t>
            </a:r>
            <a:r>
              <a:rPr lang="en-IN" sz="2400" dirty="0"/>
              <a:t>a positive synovial fluid </a:t>
            </a:r>
            <a:r>
              <a:rPr lang="en-IN" sz="2400" dirty="0" smtClean="0"/>
              <a:t>culture.</a:t>
            </a:r>
          </a:p>
          <a:p>
            <a:endParaRPr lang="en-IN" sz="2400" dirty="0" smtClean="0"/>
          </a:p>
          <a:p>
            <a:r>
              <a:rPr lang="en-IN" sz="2400" dirty="0" smtClean="0"/>
              <a:t>Fluid </a:t>
            </a:r>
            <a:r>
              <a:rPr lang="en-IN" sz="2400" dirty="0"/>
              <a:t>samples that were found to originate from a bursa were </a:t>
            </a:r>
            <a:r>
              <a:rPr lang="en-IN" sz="2400" dirty="0" smtClean="0"/>
              <a:t>excluded.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2981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513566"/>
          </a:xfrm>
        </p:spPr>
        <p:txBody>
          <a:bodyPr>
            <a:normAutofit/>
          </a:bodyPr>
          <a:lstStyle/>
          <a:p>
            <a:r>
              <a:rPr lang="en-IN" sz="2400" dirty="0" smtClean="0"/>
              <a:t>365 fluid samples containing crystals.</a:t>
            </a:r>
          </a:p>
          <a:p>
            <a:r>
              <a:rPr lang="en-IN" sz="2400" dirty="0" smtClean="0"/>
              <a:t>100 patients were excluded</a:t>
            </a:r>
          </a:p>
          <a:p>
            <a:pPr lvl="1"/>
            <a:r>
              <a:rPr lang="en-IN" sz="2000" dirty="0" smtClean="0"/>
              <a:t>80 </a:t>
            </a:r>
            <a:r>
              <a:rPr lang="en-IN" sz="2000" dirty="0"/>
              <a:t>patients had a repeat </a:t>
            </a:r>
            <a:r>
              <a:rPr lang="en-IN" sz="2000" dirty="0" err="1"/>
              <a:t>arthrocentesis</a:t>
            </a:r>
            <a:r>
              <a:rPr lang="en-IN" sz="2000" dirty="0"/>
              <a:t> of </a:t>
            </a:r>
            <a:r>
              <a:rPr lang="en-IN" sz="2000" dirty="0" smtClean="0"/>
              <a:t>the same joint.</a:t>
            </a:r>
          </a:p>
          <a:p>
            <a:pPr lvl="1"/>
            <a:r>
              <a:rPr lang="en-IN" sz="2000" dirty="0" smtClean="0"/>
              <a:t>20 </a:t>
            </a:r>
            <a:r>
              <a:rPr lang="en-IN" sz="2000" dirty="0"/>
              <a:t>patients were found to have fluid </a:t>
            </a:r>
            <a:r>
              <a:rPr lang="en-IN" sz="2000" dirty="0" smtClean="0"/>
              <a:t>sent from </a:t>
            </a:r>
            <a:r>
              <a:rPr lang="en-IN" sz="2000" dirty="0"/>
              <a:t>a bursa rather than a </a:t>
            </a:r>
            <a:r>
              <a:rPr lang="en-IN" sz="2000" dirty="0" smtClean="0"/>
              <a:t>joint</a:t>
            </a:r>
          </a:p>
          <a:p>
            <a:r>
              <a:rPr lang="en-IN" sz="2400" dirty="0" smtClean="0"/>
              <a:t>265 fluid samples</a:t>
            </a:r>
          </a:p>
          <a:p>
            <a:pPr lvl="1"/>
            <a:r>
              <a:rPr lang="en-IN" sz="2000" dirty="0"/>
              <a:t>183 (69.0%; 95% confidence interval [CI] 63.5–74.6</a:t>
            </a:r>
            <a:r>
              <a:rPr lang="en-IN" sz="2000" dirty="0" smtClean="0"/>
              <a:t>%) contained </a:t>
            </a:r>
            <a:r>
              <a:rPr lang="en-IN" sz="2000" dirty="0"/>
              <a:t>monosodium </a:t>
            </a:r>
            <a:r>
              <a:rPr lang="en-IN" sz="2000" dirty="0" err="1"/>
              <a:t>urate</a:t>
            </a:r>
            <a:r>
              <a:rPr lang="en-IN" sz="2000" dirty="0"/>
              <a:t> crystals (</a:t>
            </a:r>
            <a:r>
              <a:rPr lang="en-IN" sz="2000" dirty="0" smtClean="0"/>
              <a:t>gout)</a:t>
            </a:r>
          </a:p>
          <a:p>
            <a:pPr lvl="1"/>
            <a:r>
              <a:rPr lang="en-IN" sz="2000" dirty="0" smtClean="0"/>
              <a:t>81 </a:t>
            </a:r>
            <a:r>
              <a:rPr lang="en-IN" sz="2000" dirty="0"/>
              <a:t>(30.6</a:t>
            </a:r>
            <a:r>
              <a:rPr lang="en-IN" sz="2000" dirty="0" smtClean="0"/>
              <a:t>%; 95</a:t>
            </a:r>
            <a:r>
              <a:rPr lang="en-IN" sz="2000" dirty="0"/>
              <a:t>% CI 25.0 –36.1%) contained calcium </a:t>
            </a:r>
            <a:r>
              <a:rPr lang="en-IN" sz="2000" dirty="0" smtClean="0"/>
              <a:t>pyrophosphate crystals </a:t>
            </a:r>
            <a:r>
              <a:rPr lang="en-IN" sz="2000" dirty="0"/>
              <a:t>(</a:t>
            </a:r>
            <a:r>
              <a:rPr lang="en-IN" sz="2000" dirty="0" err="1" smtClean="0"/>
              <a:t>pseudogout</a:t>
            </a:r>
            <a:r>
              <a:rPr lang="en-IN" sz="2000" dirty="0" smtClean="0"/>
              <a:t>)</a:t>
            </a:r>
          </a:p>
          <a:p>
            <a:pPr lvl="1"/>
            <a:r>
              <a:rPr lang="en-IN" sz="2000" dirty="0" smtClean="0"/>
              <a:t>1 </a:t>
            </a:r>
            <a:r>
              <a:rPr lang="en-IN" sz="2000" dirty="0"/>
              <a:t>(0.4%) contained both.</a:t>
            </a:r>
            <a:r>
              <a:rPr lang="en-IN" sz="1800" dirty="0"/>
              <a:t/>
            </a:r>
            <a:br>
              <a:rPr lang="en-IN" sz="1800" dirty="0"/>
            </a:b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28950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BASELINE CHARACTERISTICS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02" y="2469888"/>
            <a:ext cx="11591088" cy="226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3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813" y="4546444"/>
            <a:ext cx="11700053" cy="2070924"/>
          </a:xfrm>
        </p:spPr>
        <p:txBody>
          <a:bodyPr>
            <a:noAutofit/>
          </a:bodyPr>
          <a:lstStyle/>
          <a:p>
            <a:r>
              <a:rPr lang="en-IN" sz="2000" dirty="0" smtClean="0"/>
              <a:t>4 of the crystal containing samples had positive cultures.</a:t>
            </a:r>
          </a:p>
          <a:p>
            <a:pPr lvl="1"/>
            <a:r>
              <a:rPr lang="en-IN" sz="1800" dirty="0" smtClean="0"/>
              <a:t>2 </a:t>
            </a:r>
            <a:r>
              <a:rPr lang="en-IN" sz="1800" dirty="0"/>
              <a:t>beta-</a:t>
            </a:r>
            <a:r>
              <a:rPr lang="en-IN" sz="1800" dirty="0" err="1"/>
              <a:t>hemolytic</a:t>
            </a:r>
            <a:r>
              <a:rPr lang="en-IN" sz="1800" dirty="0"/>
              <a:t> streptococcus and 2 staphylococcus </a:t>
            </a:r>
            <a:r>
              <a:rPr lang="en-IN" sz="1800" dirty="0" err="1" smtClean="0"/>
              <a:t>aureus</a:t>
            </a:r>
            <a:r>
              <a:rPr lang="en-IN" sz="1800" dirty="0" smtClean="0"/>
              <a:t>.</a:t>
            </a:r>
          </a:p>
          <a:p>
            <a:r>
              <a:rPr lang="en-IN" sz="2000" dirty="0" smtClean="0"/>
              <a:t>Mean synovial WBC </a:t>
            </a:r>
            <a:r>
              <a:rPr lang="en-IN" sz="2000" dirty="0"/>
              <a:t>count of the 4 samples with concomitant </a:t>
            </a:r>
            <a:r>
              <a:rPr lang="en-IN" sz="2000" dirty="0" smtClean="0"/>
              <a:t>crystals and </a:t>
            </a:r>
            <a:r>
              <a:rPr lang="en-IN" sz="2000" dirty="0"/>
              <a:t>septic arthritis was </a:t>
            </a:r>
            <a:endParaRPr lang="en-IN" sz="2000" dirty="0" smtClean="0"/>
          </a:p>
          <a:p>
            <a:pPr lvl="1"/>
            <a:r>
              <a:rPr lang="en-IN" sz="1800" dirty="0" smtClean="0"/>
              <a:t>113,000 </a:t>
            </a:r>
            <a:r>
              <a:rPr lang="en-IN" sz="1800" dirty="0"/>
              <a:t>(95% CI 72,700 </a:t>
            </a:r>
            <a:r>
              <a:rPr lang="en-IN" sz="1800" dirty="0" smtClean="0"/>
              <a:t>– 153,200</a:t>
            </a:r>
            <a:r>
              <a:rPr lang="en-IN" sz="1800" dirty="0"/>
              <a:t>), which was significantly higher than the </a:t>
            </a:r>
            <a:r>
              <a:rPr lang="en-IN" sz="1800" dirty="0" smtClean="0"/>
              <a:t>entire population </a:t>
            </a:r>
            <a:r>
              <a:rPr lang="en-IN" sz="1800" dirty="0"/>
              <a:t>at 23,200 (</a:t>
            </a:r>
            <a:r>
              <a:rPr lang="en-IN" sz="1800" i="1" dirty="0"/>
              <a:t>p </a:t>
            </a:r>
            <a:r>
              <a:rPr lang="en-IN" sz="1800" dirty="0"/>
              <a:t>&gt;</a:t>
            </a:r>
            <a:r>
              <a:rPr lang="en-IN" sz="1800" dirty="0" smtClean="0"/>
              <a:t> </a:t>
            </a:r>
            <a:r>
              <a:rPr lang="en-IN" sz="1800" dirty="0"/>
              <a:t>0.01</a:t>
            </a:r>
            <a:r>
              <a:rPr lang="en-IN" sz="1800" dirty="0" smtClean="0"/>
              <a:t>).</a:t>
            </a:r>
          </a:p>
          <a:p>
            <a:r>
              <a:rPr lang="en-IN" sz="2000" dirty="0" smtClean="0"/>
              <a:t>4 patients with </a:t>
            </a:r>
            <a:r>
              <a:rPr lang="en-IN" sz="2000" dirty="0"/>
              <a:t>concomitant disease had significant </a:t>
            </a:r>
            <a:r>
              <a:rPr lang="en-IN" sz="2000" dirty="0" smtClean="0"/>
              <a:t>co-morbidities and </a:t>
            </a:r>
            <a:r>
              <a:rPr lang="en-IN" sz="2000" dirty="0"/>
              <a:t>synovial WBC counts </a:t>
            </a:r>
            <a:r>
              <a:rPr lang="en-IN" sz="2000" dirty="0" smtClean="0"/>
              <a:t>&gt; 50,000</a:t>
            </a:r>
            <a:endParaRPr lang="en-IN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34" y="97445"/>
            <a:ext cx="11810532" cy="393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of the study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84867"/>
            <a:ext cx="10551694" cy="517313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Did the clinicians face diagnostic </a:t>
            </a:r>
            <a:r>
              <a:rPr lang="en-IN" sz="2400" dirty="0" err="1" smtClean="0"/>
              <a:t>uncertainity</a:t>
            </a:r>
            <a:r>
              <a:rPr lang="en-IN" sz="2400" dirty="0" smtClean="0"/>
              <a:t>?</a:t>
            </a:r>
          </a:p>
          <a:p>
            <a:pPr lvl="1"/>
            <a:r>
              <a:rPr lang="en-IN" sz="2000" dirty="0" smtClean="0"/>
              <a:t>Yes. </a:t>
            </a:r>
            <a:endParaRPr lang="en-IN" sz="2000" dirty="0"/>
          </a:p>
          <a:p>
            <a:pPr lvl="1"/>
            <a:r>
              <a:rPr lang="en-IN" sz="2000" dirty="0" smtClean="0"/>
              <a:t>Difficulty in differentiating septic arthritis from crystal arthritis.</a:t>
            </a:r>
          </a:p>
          <a:p>
            <a:endParaRPr lang="en-IN" sz="2400" dirty="0"/>
          </a:p>
          <a:p>
            <a:r>
              <a:rPr lang="en-IN" sz="2400" dirty="0" smtClean="0"/>
              <a:t>Was the blind comparison with an independent gold standard?</a:t>
            </a:r>
          </a:p>
          <a:p>
            <a:pPr lvl="1"/>
            <a:r>
              <a:rPr lang="en-IN" sz="2000" dirty="0" smtClean="0"/>
              <a:t>Gold standard was synovial fluid culture.</a:t>
            </a:r>
          </a:p>
          <a:p>
            <a:pPr lvl="1"/>
            <a:endParaRPr lang="en-IN" sz="2000" dirty="0"/>
          </a:p>
          <a:p>
            <a:r>
              <a:rPr lang="en-IN" sz="2400" dirty="0"/>
              <a:t>Did the results of the test being evaluated influence the decision to perform the gold standard</a:t>
            </a:r>
            <a:r>
              <a:rPr lang="en-IN" sz="2400" dirty="0" smtClean="0"/>
              <a:t>?</a:t>
            </a:r>
          </a:p>
          <a:p>
            <a:pPr lvl="1"/>
            <a:r>
              <a:rPr lang="en-IN" sz="2000" dirty="0" smtClean="0"/>
              <a:t>No. All participants had synovial fluid culture done.</a:t>
            </a:r>
          </a:p>
        </p:txBody>
      </p:sp>
    </p:spTree>
    <p:extLst>
      <p:ext uri="{BB962C8B-B14F-4D97-AF65-F5344CB8AC3E}">
        <p14:creationId xmlns:p14="http://schemas.microsoft.com/office/powerpoint/2010/main" val="82488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8" y="400790"/>
            <a:ext cx="10131425" cy="1456267"/>
          </a:xfrm>
        </p:spPr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2475206"/>
            <a:ext cx="10131425" cy="1443344"/>
          </a:xfrm>
        </p:spPr>
        <p:txBody>
          <a:bodyPr/>
          <a:lstStyle/>
          <a:p>
            <a:r>
              <a:rPr lang="en-IN" sz="2400" dirty="0" smtClean="0"/>
              <a:t>What likelihood ratios are associated with the range of possible test results?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263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82" y="0"/>
            <a:ext cx="10131425" cy="1456267"/>
          </a:xfrm>
        </p:spPr>
        <p:txBody>
          <a:bodyPr/>
          <a:lstStyle/>
          <a:p>
            <a:r>
              <a:rPr lang="en-IN" dirty="0" err="1"/>
              <a:t>Wbc</a:t>
            </a:r>
            <a:r>
              <a:rPr lang="en-IN" dirty="0"/>
              <a:t> count &gt; 50,000 but less than 1 lakh</a:t>
            </a:r>
            <a:br>
              <a:rPr lang="en-IN" dirty="0"/>
            </a:br>
            <a:endParaRPr lang="en-IN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0347902"/>
              </p:ext>
            </p:extLst>
          </p:nvPr>
        </p:nvGraphicFramePr>
        <p:xfrm>
          <a:off x="756182" y="1057487"/>
          <a:ext cx="499586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966"/>
                <a:gridCol w="1248966"/>
                <a:gridCol w="1248966"/>
                <a:gridCol w="1248966"/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DISEASE +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DISEASE -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Total</a:t>
                      </a:r>
                      <a:r>
                        <a:rPr lang="en-IN" baseline="0" dirty="0" smtClean="0"/>
                        <a:t>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&gt;</a:t>
                      </a:r>
                      <a:r>
                        <a:rPr lang="en-IN" baseline="0" dirty="0" smtClean="0"/>
                        <a:t> 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4 (TP)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31 (FP)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35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&lt; 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 (FN)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230 (TN)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230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Total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261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265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11" y="2599267"/>
            <a:ext cx="4995332" cy="3649133"/>
          </a:xfrm>
        </p:spPr>
        <p:txBody>
          <a:bodyPr/>
          <a:lstStyle/>
          <a:p>
            <a:r>
              <a:rPr lang="en-IN" dirty="0" smtClean="0"/>
              <a:t>Sensitivity= TP/ (TP + FN)</a:t>
            </a:r>
          </a:p>
          <a:p>
            <a:pPr lvl="1"/>
            <a:r>
              <a:rPr lang="en-IN" dirty="0" smtClean="0"/>
              <a:t>= 4/4= 1</a:t>
            </a:r>
          </a:p>
          <a:p>
            <a:r>
              <a:rPr lang="en-IN" dirty="0" smtClean="0"/>
              <a:t>Specificity= TN/ (TN +FP)</a:t>
            </a:r>
          </a:p>
          <a:p>
            <a:pPr lvl="1"/>
            <a:r>
              <a:rPr lang="en-IN" dirty="0" smtClean="0"/>
              <a:t>= 230/230= 1</a:t>
            </a:r>
          </a:p>
          <a:p>
            <a:r>
              <a:rPr lang="en-IN" dirty="0" smtClean="0"/>
              <a:t>LR+ = Sensitivity/ (1- specificity)= 1/0</a:t>
            </a:r>
          </a:p>
          <a:p>
            <a:r>
              <a:rPr lang="en-IN" dirty="0" smtClean="0"/>
              <a:t>LR- = (1- sensitivity)/ Specificity= 0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7448948" y="2450468"/>
            <a:ext cx="430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7155265" y="3018851"/>
            <a:ext cx="411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NOT FEASIBLE</a:t>
            </a:r>
            <a:endParaRPr lang="en-IN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46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34" y="-304800"/>
            <a:ext cx="7084981" cy="1456267"/>
          </a:xfrm>
        </p:spPr>
        <p:txBody>
          <a:bodyPr>
            <a:normAutofit/>
          </a:bodyPr>
          <a:lstStyle/>
          <a:p>
            <a:r>
              <a:rPr lang="en-IN" sz="3200" dirty="0" smtClean="0"/>
              <a:t>WBC COUNT &gt; 1LAKH VERSUS &lt; 1 LAKH</a:t>
            </a:r>
            <a:endParaRPr lang="en-IN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156" y="3430848"/>
            <a:ext cx="6642821" cy="2880123"/>
          </a:xfrm>
        </p:spPr>
        <p:txBody>
          <a:bodyPr>
            <a:noAutofit/>
          </a:bodyPr>
          <a:lstStyle/>
          <a:p>
            <a:r>
              <a:rPr lang="en-IN" sz="2400" dirty="0" smtClean="0"/>
              <a:t>Incidence of 22 % if WBC is made to more than 1,00,000</a:t>
            </a:r>
          </a:p>
          <a:p>
            <a:pPr lvl="1"/>
            <a:r>
              <a:rPr lang="en-IN" sz="2000" dirty="0" smtClean="0"/>
              <a:t>4/x= 0.22</a:t>
            </a:r>
          </a:p>
          <a:p>
            <a:pPr lvl="1"/>
            <a:r>
              <a:rPr lang="en-IN" sz="2000" dirty="0" smtClean="0"/>
              <a:t>X= 4/0.22= 18.</a:t>
            </a:r>
          </a:p>
          <a:p>
            <a:r>
              <a:rPr lang="en-IN" sz="2400" dirty="0" smtClean="0"/>
              <a:t>Sensitivity= 2/2= 0.5</a:t>
            </a:r>
          </a:p>
          <a:p>
            <a:r>
              <a:rPr lang="en-IN" sz="2400" dirty="0" smtClean="0"/>
              <a:t>Specificity= 245/261= 0.939</a:t>
            </a:r>
          </a:p>
          <a:p>
            <a:r>
              <a:rPr lang="en-IN" sz="2400" dirty="0" smtClean="0"/>
              <a:t>LR+ = 0.5/0.061= 8.19</a:t>
            </a:r>
          </a:p>
          <a:p>
            <a:r>
              <a:rPr lang="en-IN" sz="2400" dirty="0" smtClean="0"/>
              <a:t>LR- = 0.5/ 0.939= 0.53</a:t>
            </a:r>
            <a:endParaRPr lang="en-IN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6767081"/>
              </p:ext>
            </p:extLst>
          </p:nvPr>
        </p:nvGraphicFramePr>
        <p:xfrm>
          <a:off x="359557" y="780983"/>
          <a:ext cx="6392500" cy="2173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125"/>
                <a:gridCol w="1598125"/>
                <a:gridCol w="1598125"/>
                <a:gridCol w="1598125"/>
              </a:tblGrid>
              <a:tr h="550712"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DISEASE +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DISEASE -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TOTAL</a:t>
                      </a:r>
                      <a:endParaRPr lang="en-IN" sz="2400" dirty="0"/>
                    </a:p>
                  </a:txBody>
                  <a:tcPr/>
                </a:tc>
              </a:tr>
              <a:tr h="521168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 &gt; 1 LAKH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 (TP)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16 (FP)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18</a:t>
                      </a:r>
                      <a:endParaRPr lang="en-IN" sz="2400" dirty="0"/>
                    </a:p>
                  </a:txBody>
                  <a:tcPr/>
                </a:tc>
              </a:tr>
              <a:tr h="550712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&lt; 1 LAKH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 (FN)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245 (TN)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247</a:t>
                      </a:r>
                      <a:endParaRPr lang="en-IN" sz="2400" dirty="0"/>
                    </a:p>
                  </a:txBody>
                  <a:tcPr/>
                </a:tc>
              </a:tr>
              <a:tr h="550712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TOTAL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4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261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265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360" y="0"/>
            <a:ext cx="4054640" cy="686169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578052" y="3889420"/>
            <a:ext cx="45719" cy="64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10132482" y="2704563"/>
            <a:ext cx="64395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Connector 15"/>
          <p:cNvCxnSpPr>
            <a:stCxn id="11" idx="2"/>
          </p:cNvCxnSpPr>
          <p:nvPr/>
        </p:nvCxnSpPr>
        <p:spPr>
          <a:xfrm flipV="1">
            <a:off x="8578052" y="1528997"/>
            <a:ext cx="3144256" cy="2392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7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12677"/>
            <a:ext cx="11096468" cy="5308044"/>
          </a:xfrm>
        </p:spPr>
        <p:txBody>
          <a:bodyPr>
            <a:normAutofit/>
          </a:bodyPr>
          <a:lstStyle/>
          <a:p>
            <a:r>
              <a:rPr lang="en-IN" sz="2400" dirty="0" smtClean="0"/>
              <a:t>Will the reproducibility of the test result and its interpretation be satisfactory in my setting?</a:t>
            </a:r>
          </a:p>
          <a:p>
            <a:pPr lvl="1"/>
            <a:r>
              <a:rPr lang="en-IN" sz="2000" dirty="0" smtClean="0"/>
              <a:t>Requires further studies.</a:t>
            </a:r>
          </a:p>
          <a:p>
            <a:pPr lvl="1"/>
            <a:r>
              <a:rPr lang="en-IN" sz="2000" dirty="0" smtClean="0"/>
              <a:t>Low synovial fluid culture positivity</a:t>
            </a:r>
          </a:p>
          <a:p>
            <a:pPr lvl="2"/>
            <a:r>
              <a:rPr lang="en-IN" sz="1800" dirty="0" smtClean="0"/>
              <a:t>Did not include patients with positive blood culture or clinically found to have purulent synovial fluid.</a:t>
            </a:r>
            <a:endParaRPr lang="en-IN" sz="1800" dirty="0"/>
          </a:p>
          <a:p>
            <a:r>
              <a:rPr lang="en-IN" sz="2400" dirty="0" smtClean="0"/>
              <a:t>Are the results applicable to my patient?</a:t>
            </a:r>
          </a:p>
          <a:p>
            <a:pPr lvl="1"/>
            <a:r>
              <a:rPr lang="en-IN" sz="2000" dirty="0" smtClean="0"/>
              <a:t>Racial differences. Minimal baseline characteristics only available.</a:t>
            </a:r>
            <a:endParaRPr lang="en-IN" sz="2000" dirty="0"/>
          </a:p>
          <a:p>
            <a:r>
              <a:rPr lang="en-IN" sz="2400" dirty="0" smtClean="0"/>
              <a:t>Will the results change my management?</a:t>
            </a:r>
          </a:p>
          <a:p>
            <a:pPr lvl="1"/>
            <a:r>
              <a:rPr lang="en-IN" sz="2000" dirty="0" smtClean="0"/>
              <a:t>Yes</a:t>
            </a:r>
            <a:endParaRPr lang="en-IN" sz="2000" dirty="0"/>
          </a:p>
          <a:p>
            <a:r>
              <a:rPr lang="en-IN" sz="2400" dirty="0" smtClean="0"/>
              <a:t>Will patients be better off as a result of the test?</a:t>
            </a:r>
          </a:p>
          <a:p>
            <a:pPr lvl="1"/>
            <a:r>
              <a:rPr lang="en-IN" sz="2000" dirty="0" smtClean="0"/>
              <a:t>Yes. Possibility of septic arthritis needs to be considered even in patients with crystal arthritis.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04712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186</TotalTime>
  <Words>773</Words>
  <Application>Microsoft Office PowerPoint</Application>
  <PresentationFormat>Widescreen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Celestial</vt:lpstr>
      <vt:lpstr>PowerPoint Presentation</vt:lpstr>
      <vt:lpstr>BACKGROUND</vt:lpstr>
      <vt:lpstr>CLINICAL QUESTION</vt:lpstr>
      <vt:lpstr>METHODOLOGY</vt:lpstr>
      <vt:lpstr>METHODOLOGY</vt:lpstr>
      <vt:lpstr>RESULTS</vt:lpstr>
      <vt:lpstr>BASELINE CHARACTERISTICS</vt:lpstr>
      <vt:lpstr>PowerPoint Presentation</vt:lpstr>
      <vt:lpstr>Are the results of the study valid?</vt:lpstr>
      <vt:lpstr>WHAT ARE THE RESULTS?</vt:lpstr>
      <vt:lpstr>Wbc count &gt; 50,000 but less than 1 lakh </vt:lpstr>
      <vt:lpstr>WBC COUNT &gt; 1LAKH VERSUS &lt; 1 LAKH</vt:lpstr>
      <vt:lpstr>HOW CAN I APPLY THE RESULTS TO PATIENT CARE?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14</cp:revision>
  <dcterms:created xsi:type="dcterms:W3CDTF">2019-01-07T04:16:15Z</dcterms:created>
  <dcterms:modified xsi:type="dcterms:W3CDTF">2019-01-07T07:22:48Z</dcterms:modified>
</cp:coreProperties>
</file>