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7" r:id="rId2"/>
    <p:sldId id="256" r:id="rId3"/>
    <p:sldId id="258" r:id="rId4"/>
    <p:sldId id="294" r:id="rId5"/>
    <p:sldId id="265" r:id="rId6"/>
    <p:sldId id="301" r:id="rId7"/>
    <p:sldId id="302" r:id="rId8"/>
    <p:sldId id="303" r:id="rId9"/>
    <p:sldId id="259" r:id="rId10"/>
    <p:sldId id="260" r:id="rId11"/>
    <p:sldId id="266" r:id="rId12"/>
    <p:sldId id="267" r:id="rId13"/>
    <p:sldId id="268" r:id="rId14"/>
    <p:sldId id="281" r:id="rId15"/>
    <p:sldId id="282" r:id="rId16"/>
    <p:sldId id="261" r:id="rId17"/>
    <p:sldId id="296" r:id="rId18"/>
    <p:sldId id="297" r:id="rId19"/>
    <p:sldId id="298" r:id="rId20"/>
    <p:sldId id="290" r:id="rId21"/>
    <p:sldId id="291" r:id="rId22"/>
    <p:sldId id="292" r:id="rId23"/>
    <p:sldId id="283" r:id="rId24"/>
    <p:sldId id="284" r:id="rId25"/>
    <p:sldId id="285" r:id="rId26"/>
    <p:sldId id="286" r:id="rId27"/>
    <p:sldId id="262" r:id="rId28"/>
    <p:sldId id="299" r:id="rId29"/>
    <p:sldId id="300" r:id="rId30"/>
    <p:sldId id="287" r:id="rId31"/>
    <p:sldId id="288" r:id="rId32"/>
    <p:sldId id="289" r:id="rId33"/>
    <p:sldId id="263" r:id="rId34"/>
    <p:sldId id="264" r:id="rId35"/>
    <p:sldId id="269" r:id="rId36"/>
    <p:sldId id="275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F7AC00-57AB-45E2-AACC-268691E5DFDB}" type="datetimeFigureOut">
              <a:rPr lang="en-IN" smtClean="0"/>
              <a:t>27/12/2018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9DD92D-7CE5-429E-9195-431A9998FF95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34847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KQ2: not used colonoscopy on random subset verification bias excluded,</a:t>
            </a:r>
            <a:r>
              <a:rPr lang="en-IN" baseline="0" dirty="0" smtClean="0"/>
              <a:t>  no full representation of patients spectrum bias excluded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DD92D-7CE5-429E-9195-431A9998FF95}" type="slidenum">
              <a:rPr lang="en-IN" smtClean="0"/>
              <a:t>13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6306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5BAAF-509C-41E6-A744-ADA3D3F114F7}" type="datetimeFigureOut">
              <a:rPr lang="en-IN" smtClean="0"/>
              <a:t>27/12/2018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024CE-3893-44BD-98F1-22BD4F6F041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25869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5BAAF-509C-41E6-A744-ADA3D3F114F7}" type="datetimeFigureOut">
              <a:rPr lang="en-IN" smtClean="0"/>
              <a:t>27/12/2018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024CE-3893-44BD-98F1-22BD4F6F041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0493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5BAAF-509C-41E6-A744-ADA3D3F114F7}" type="datetimeFigureOut">
              <a:rPr lang="en-IN" smtClean="0"/>
              <a:t>27/12/2018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024CE-3893-44BD-98F1-22BD4F6F041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3458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5BAAF-509C-41E6-A744-ADA3D3F114F7}" type="datetimeFigureOut">
              <a:rPr lang="en-IN" smtClean="0"/>
              <a:t>27/12/2018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024CE-3893-44BD-98F1-22BD4F6F041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11940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5BAAF-509C-41E6-A744-ADA3D3F114F7}" type="datetimeFigureOut">
              <a:rPr lang="en-IN" smtClean="0"/>
              <a:t>27/12/2018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024CE-3893-44BD-98F1-22BD4F6F041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09916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5BAAF-509C-41E6-A744-ADA3D3F114F7}" type="datetimeFigureOut">
              <a:rPr lang="en-IN" smtClean="0"/>
              <a:t>27/12/2018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024CE-3893-44BD-98F1-22BD4F6F041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94595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5BAAF-509C-41E6-A744-ADA3D3F114F7}" type="datetimeFigureOut">
              <a:rPr lang="en-IN" smtClean="0"/>
              <a:t>27/12/2018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024CE-3893-44BD-98F1-22BD4F6F041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68394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5BAAF-509C-41E6-A744-ADA3D3F114F7}" type="datetimeFigureOut">
              <a:rPr lang="en-IN" smtClean="0"/>
              <a:t>27/12/2018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024CE-3893-44BD-98F1-22BD4F6F041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86025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5BAAF-509C-41E6-A744-ADA3D3F114F7}" type="datetimeFigureOut">
              <a:rPr lang="en-IN" smtClean="0"/>
              <a:t>27/12/2018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024CE-3893-44BD-98F1-22BD4F6F041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77203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5BAAF-509C-41E6-A744-ADA3D3F114F7}" type="datetimeFigureOut">
              <a:rPr lang="en-IN" smtClean="0"/>
              <a:t>27/12/2018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024CE-3893-44BD-98F1-22BD4F6F041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8312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5BAAF-509C-41E6-A744-ADA3D3F114F7}" type="datetimeFigureOut">
              <a:rPr lang="en-IN" smtClean="0"/>
              <a:t>27/12/2018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024CE-3893-44BD-98F1-22BD4F6F041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32832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5BAAF-509C-41E6-A744-ADA3D3F114F7}" type="datetimeFigureOut">
              <a:rPr lang="en-IN" smtClean="0"/>
              <a:t>27/12/2018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024CE-3893-44BD-98F1-22BD4F6F041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68178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6096" y="461907"/>
            <a:ext cx="8925636" cy="618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47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6820" y="607455"/>
            <a:ext cx="5276850" cy="17621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202238"/>
            <a:ext cx="9144000" cy="1655762"/>
          </a:xfrm>
        </p:spPr>
        <p:txBody>
          <a:bodyPr/>
          <a:lstStyle/>
          <a:p>
            <a:r>
              <a:rPr lang="en-IN" dirty="0" smtClean="0"/>
              <a:t>27/12/2018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972" y="3054597"/>
            <a:ext cx="38100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290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Background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Even though its incidence is on the decline colorectal cancer is still a cause for significant morbidity and mortality in the US</a:t>
            </a:r>
          </a:p>
          <a:p>
            <a:r>
              <a:rPr lang="en-IN" dirty="0" smtClean="0"/>
              <a:t>A variety of tests are available for screening.</a:t>
            </a:r>
          </a:p>
          <a:p>
            <a:r>
              <a:rPr lang="en-IN" dirty="0" smtClean="0"/>
              <a:t>USPSTF recommend that CRC screening  be done every 10 years with colonoscopy, an annual high sensitivity gFOBT or FIT and SIG every 5 years.</a:t>
            </a:r>
          </a:p>
          <a:p>
            <a:r>
              <a:rPr lang="en-IN" dirty="0" smtClean="0"/>
              <a:t>Current systematic review has been carried out to update relevant evidence since 2008.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04131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093" y="42217"/>
            <a:ext cx="10058400" cy="666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702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Method</a:t>
            </a:r>
            <a:endParaRPr lang="en-IN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7730" y="1255351"/>
            <a:ext cx="10882647" cy="526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616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High-sensitivity gFOBT (Hemoccult SENSA; Beckman Coulter)</a:t>
            </a:r>
            <a:br>
              <a:rPr lang="en-IN" dirty="0"/>
            </a:br>
            <a:r>
              <a:rPr lang="en-IN" dirty="0"/>
              <a:t>has a sensitivity of 62% to 79% and a specificity of 87% to 96% for</a:t>
            </a:r>
            <a:br>
              <a:rPr lang="en-IN" dirty="0"/>
            </a:br>
            <a:r>
              <a:rPr lang="en-IN" dirty="0"/>
              <a:t>detecting colorectal cancer</a:t>
            </a:r>
            <a:r>
              <a:rPr lang="en-IN" dirty="0" smtClean="0"/>
              <a:t>.</a:t>
            </a:r>
          </a:p>
          <a:p>
            <a:r>
              <a:rPr lang="en-IN" dirty="0" smtClean="0"/>
              <a:t>Faecal </a:t>
            </a:r>
            <a:r>
              <a:rPr lang="en-IN" dirty="0"/>
              <a:t>immunochemical tests can </a:t>
            </a:r>
            <a:r>
              <a:rPr lang="en-IN" dirty="0" smtClean="0"/>
              <a:t>be grouped </a:t>
            </a:r>
            <a:r>
              <a:rPr lang="en-IN" dirty="0"/>
              <a:t>according to whether they are qualitative (fixed </a:t>
            </a:r>
            <a:r>
              <a:rPr lang="en-IN" dirty="0" smtClean="0"/>
              <a:t>cut off</a:t>
            </a:r>
            <a:r>
              <a:rPr lang="en-IN" dirty="0"/>
              <a:t>) </a:t>
            </a:r>
            <a:r>
              <a:rPr lang="en-IN" dirty="0" smtClean="0"/>
              <a:t>or quantitative </a:t>
            </a:r>
            <a:r>
              <a:rPr lang="en-IN" dirty="0"/>
              <a:t>(adjustable </a:t>
            </a:r>
            <a:r>
              <a:rPr lang="en-IN" dirty="0" smtClean="0"/>
              <a:t>cut off</a:t>
            </a:r>
            <a:r>
              <a:rPr lang="en-IN" dirty="0"/>
              <a:t>) </a:t>
            </a:r>
            <a:r>
              <a:rPr lang="en-IN" dirty="0" smtClean="0"/>
              <a:t>assays</a:t>
            </a:r>
          </a:p>
          <a:p>
            <a:pPr lvl="1"/>
            <a:r>
              <a:rPr lang="en-IN" dirty="0" smtClean="0"/>
              <a:t>Sensitivity and specificity </a:t>
            </a:r>
            <a:r>
              <a:rPr lang="en-IN" dirty="0"/>
              <a:t>of the OC-Light test using a </a:t>
            </a:r>
            <a:r>
              <a:rPr lang="en-IN" dirty="0" smtClean="0"/>
              <a:t>cut off </a:t>
            </a:r>
            <a:r>
              <a:rPr lang="en-IN" dirty="0"/>
              <a:t>of 10 μg </a:t>
            </a:r>
            <a:r>
              <a:rPr lang="en-IN" dirty="0" smtClean="0"/>
              <a:t>haemoglobin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>(Hb)/g </a:t>
            </a:r>
            <a:r>
              <a:rPr lang="en-IN" dirty="0" smtClean="0"/>
              <a:t>faeces </a:t>
            </a:r>
            <a:r>
              <a:rPr lang="en-IN" dirty="0"/>
              <a:t>to detect colorectal cancer range from 79% to 88%</a:t>
            </a:r>
            <a:br>
              <a:rPr lang="en-IN" dirty="0"/>
            </a:br>
            <a:r>
              <a:rPr lang="en-IN" dirty="0"/>
              <a:t>and 91% to 93%,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40010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FIT-DNA test available </a:t>
            </a:r>
            <a:r>
              <a:rPr lang="en-IN" dirty="0"/>
              <a:t>in the United States (</a:t>
            </a:r>
            <a:r>
              <a:rPr lang="en-IN" dirty="0" err="1"/>
              <a:t>Cologuard</a:t>
            </a:r>
            <a:r>
              <a:rPr lang="en-IN" dirty="0"/>
              <a:t>; Exact Sciences), its sensitivity and specificity to detect colorectal cancer was 92% (95% CI,</a:t>
            </a:r>
            <a:br>
              <a:rPr lang="en-IN" dirty="0"/>
            </a:br>
            <a:r>
              <a:rPr lang="en-IN" dirty="0"/>
              <a:t>84%-97%) and 84% (95% CI, 84%-85</a:t>
            </a:r>
            <a:r>
              <a:rPr lang="en-IN" dirty="0" smtClean="0"/>
              <a:t>%).</a:t>
            </a:r>
          </a:p>
          <a:p>
            <a:pPr lvl="1"/>
            <a:r>
              <a:rPr lang="en-IN" dirty="0" smtClean="0"/>
              <a:t>sensitivity </a:t>
            </a:r>
            <a:r>
              <a:rPr lang="en-IN" dirty="0"/>
              <a:t>to detect advanced precancerous lesions (advanced adenomas</a:t>
            </a:r>
            <a:br>
              <a:rPr lang="en-IN" dirty="0"/>
            </a:br>
            <a:r>
              <a:rPr lang="en-IN" dirty="0"/>
              <a:t>and sessile serrated polyps measuring 1 cm) was 42% (95% CI,</a:t>
            </a:r>
            <a:br>
              <a:rPr lang="en-IN" dirty="0"/>
            </a:br>
            <a:r>
              <a:rPr lang="en-IN" dirty="0"/>
              <a:t>39%-46%), and its specificity to detect “all </a:t>
            </a:r>
            <a:r>
              <a:rPr lang="en-IN" dirty="0" smtClean="0"/>
              <a:t>non advanced </a:t>
            </a:r>
            <a:r>
              <a:rPr lang="en-IN" dirty="0"/>
              <a:t>findings”</a:t>
            </a:r>
            <a:br>
              <a:rPr lang="en-IN" dirty="0"/>
            </a:br>
            <a:r>
              <a:rPr lang="en-IN" dirty="0"/>
              <a:t>(including </a:t>
            </a:r>
            <a:r>
              <a:rPr lang="en-IN" dirty="0" smtClean="0"/>
              <a:t>non-neoplastic </a:t>
            </a:r>
            <a:r>
              <a:rPr lang="en-IN" dirty="0"/>
              <a:t>findings and negative colonoscopy findings) was 87% (95% CI, 86%-87</a:t>
            </a:r>
            <a:r>
              <a:rPr lang="en-IN" dirty="0" smtClean="0"/>
              <a:t>%).</a:t>
            </a:r>
          </a:p>
          <a:p>
            <a:r>
              <a:rPr lang="en-IN" dirty="0" smtClean="0"/>
              <a:t> Colonoscopy </a:t>
            </a:r>
            <a:r>
              <a:rPr lang="en-IN" dirty="0"/>
              <a:t>is generally considered the criterion standard for</a:t>
            </a:r>
            <a:br>
              <a:rPr lang="en-IN" dirty="0"/>
            </a:br>
            <a:r>
              <a:rPr lang="en-IN" dirty="0"/>
              <a:t>test characteristic </a:t>
            </a:r>
            <a:r>
              <a:rPr lang="en-IN" dirty="0" smtClean="0"/>
              <a:t>studies.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46718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CT </a:t>
            </a:r>
            <a:r>
              <a:rPr lang="en-IN" dirty="0"/>
              <a:t>colonography test performance </a:t>
            </a:r>
            <a:r>
              <a:rPr lang="en-IN" dirty="0" smtClean="0"/>
              <a:t>with bowel </a:t>
            </a:r>
            <a:r>
              <a:rPr lang="en-IN" dirty="0"/>
              <a:t>preparation found that the per-person sensitivity to </a:t>
            </a:r>
            <a:r>
              <a:rPr lang="en-IN" dirty="0" smtClean="0"/>
              <a:t>detect adenomas </a:t>
            </a:r>
            <a:r>
              <a:rPr lang="en-IN" dirty="0"/>
              <a:t>measuring 10 mm or larger ranged from 67% to 94%;</a:t>
            </a:r>
            <a:r>
              <a:rPr lang="en-IN" dirty="0"/>
              <a:t> </a:t>
            </a:r>
            <a:r>
              <a:rPr lang="en-IN" dirty="0" smtClean="0"/>
              <a:t>specificity </a:t>
            </a:r>
            <a:r>
              <a:rPr lang="en-IN" dirty="0"/>
              <a:t>ranged from 86% to 98%. </a:t>
            </a:r>
            <a:endParaRPr lang="en-IN" dirty="0" smtClean="0"/>
          </a:p>
          <a:p>
            <a:r>
              <a:rPr lang="en-IN" dirty="0" smtClean="0"/>
              <a:t>Only </a:t>
            </a:r>
            <a:r>
              <a:rPr lang="en-IN" dirty="0"/>
              <a:t>2 studies evaluated </a:t>
            </a:r>
            <a:r>
              <a:rPr lang="en-IN" dirty="0" smtClean="0"/>
              <a:t>the performance </a:t>
            </a:r>
            <a:r>
              <a:rPr lang="en-IN" dirty="0"/>
              <a:t>of CT colonography without bowel preparation; </a:t>
            </a:r>
            <a:r>
              <a:rPr lang="en-IN" dirty="0" smtClean="0"/>
              <a:t>sensitivity </a:t>
            </a:r>
            <a:r>
              <a:rPr lang="en-IN" dirty="0"/>
              <a:t>and specificity to detect adenomas measuring </a:t>
            </a:r>
            <a:r>
              <a:rPr lang="en-IN" dirty="0" smtClean="0"/>
              <a:t>10mm </a:t>
            </a:r>
            <a:r>
              <a:rPr lang="en-IN" dirty="0"/>
              <a:t>or larger ranging from 67% to 90% and 85% to </a:t>
            </a:r>
            <a:r>
              <a:rPr lang="en-IN" dirty="0" smtClean="0"/>
              <a:t>97%.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5294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serious is the risk of bias?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Is there randomized control trial evidence addressing the impact of the intervention in asymptomatic people?</a:t>
            </a:r>
          </a:p>
          <a:p>
            <a:pPr lvl="1"/>
            <a:r>
              <a:rPr lang="en-IN" dirty="0" smtClean="0"/>
              <a:t>yes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59141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are the recommendations and will they help you in caring for  patients?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Were the data identified, selected and combined in an unbiased fashion?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13227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Data Sources and Searches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MEDLINE</a:t>
            </a:r>
          </a:p>
          <a:p>
            <a:r>
              <a:rPr lang="en-IN" dirty="0" smtClean="0"/>
              <a:t>PubMed</a:t>
            </a:r>
          </a:p>
          <a:p>
            <a:r>
              <a:rPr lang="en-IN" dirty="0" smtClean="0"/>
              <a:t>Cochrane Central Register of controlled trials</a:t>
            </a:r>
          </a:p>
          <a:p>
            <a:pPr lvl="1"/>
            <a:r>
              <a:rPr lang="en-IN" dirty="0" smtClean="0"/>
              <a:t>January 1</a:t>
            </a:r>
            <a:r>
              <a:rPr lang="en-IN" baseline="30000" dirty="0" smtClean="0"/>
              <a:t>st</a:t>
            </a:r>
            <a:r>
              <a:rPr lang="en-IN" dirty="0" smtClean="0"/>
              <a:t> 2008 to December 31</a:t>
            </a:r>
            <a:r>
              <a:rPr lang="en-IN" baseline="30000" dirty="0" smtClean="0"/>
              <a:t>st</a:t>
            </a:r>
            <a:r>
              <a:rPr lang="en-IN" dirty="0" smtClean="0"/>
              <a:t> 2014</a:t>
            </a:r>
          </a:p>
          <a:p>
            <a:pPr lvl="1"/>
            <a:r>
              <a:rPr lang="en-IN" dirty="0" smtClean="0"/>
              <a:t>Supplemented by expert suggestions, reviewing reference lists</a:t>
            </a:r>
          </a:p>
          <a:p>
            <a:pPr lvl="1"/>
            <a:r>
              <a:rPr lang="en-IN" dirty="0" smtClean="0"/>
              <a:t>Gray literature , ClinicalTrials.gov and WHO International Clinical Trial Registry platform</a:t>
            </a:r>
          </a:p>
          <a:p>
            <a:r>
              <a:rPr lang="en-IN" dirty="0" smtClean="0"/>
              <a:t>English language articles only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84267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3501" y="0"/>
            <a:ext cx="7853726" cy="6582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029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Study selection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Two investigators independently reviewed 8492 titles ad abstracts and 696 articles.</a:t>
            </a:r>
          </a:p>
          <a:p>
            <a:r>
              <a:rPr lang="en-IN" dirty="0" smtClean="0"/>
              <a:t>Discrepancies were resolved through consensus and consultation with third investigator</a:t>
            </a:r>
          </a:p>
          <a:p>
            <a:r>
              <a:rPr lang="en-IN" dirty="0" smtClean="0"/>
              <a:t>KQ1: RCT’s and well conducted prospective cohort or population based nested case control studies were examined</a:t>
            </a:r>
          </a:p>
          <a:p>
            <a:r>
              <a:rPr lang="en-IN" dirty="0" smtClean="0"/>
              <a:t>KQ2: diagnostic accuracy using colonoscopy as reference standard</a:t>
            </a:r>
          </a:p>
          <a:p>
            <a:r>
              <a:rPr lang="en-IN" dirty="0" smtClean="0"/>
              <a:t>KQ3: all trials and observational studies that reported serious adverse events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7852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Data extraction and Quality Assessment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2 reviewers critically appraised all articles., using USPSTF design specific quality criteria</a:t>
            </a:r>
          </a:p>
          <a:p>
            <a:r>
              <a:rPr lang="en-IN" dirty="0" smtClean="0"/>
              <a:t>AMSTAR score and Newcastle Ottawa Scales were used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36312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Data Synthesis and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For each KQ, the number and design of included studies, overall results, consistency or precision </a:t>
            </a:r>
            <a:r>
              <a:rPr lang="en-IN" dirty="0" smtClean="0"/>
              <a:t>of results, reporting </a:t>
            </a:r>
            <a:r>
              <a:rPr lang="en-IN" dirty="0"/>
              <a:t>bias, study quality, limitations of the body of evidence, and applicability of </a:t>
            </a:r>
            <a:r>
              <a:rPr lang="en-IN" dirty="0" smtClean="0"/>
              <a:t>findings were </a:t>
            </a:r>
            <a:r>
              <a:rPr lang="en-IN" dirty="0"/>
              <a:t>summarized. </a:t>
            </a:r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/>
              <a:t>results were synthesized by KQ, type </a:t>
            </a:r>
            <a:r>
              <a:rPr lang="en-IN" dirty="0" smtClean="0"/>
              <a:t>of screening test</a:t>
            </a:r>
            <a:r>
              <a:rPr lang="en-IN" dirty="0"/>
              <a:t>, and </a:t>
            </a:r>
            <a:r>
              <a:rPr lang="en-IN" dirty="0" smtClean="0"/>
              <a:t>study design</a:t>
            </a:r>
            <a:r>
              <a:rPr lang="en-IN" dirty="0"/>
              <a:t>. </a:t>
            </a:r>
            <a:endParaRPr lang="en-IN" dirty="0" smtClean="0"/>
          </a:p>
          <a:p>
            <a:r>
              <a:rPr lang="en-IN" dirty="0" smtClean="0"/>
              <a:t>The analyses for </a:t>
            </a:r>
            <a:r>
              <a:rPr lang="en-IN" dirty="0"/>
              <a:t>test performance focused primarily on </a:t>
            </a:r>
            <a:r>
              <a:rPr lang="en-IN" dirty="0" smtClean="0"/>
              <a:t>per-person </a:t>
            </a:r>
            <a:r>
              <a:rPr lang="en-IN" dirty="0"/>
              <a:t>test sensitivity and </a:t>
            </a:r>
            <a:r>
              <a:rPr lang="en-IN" dirty="0" smtClean="0"/>
              <a:t>specificity to </a:t>
            </a:r>
            <a:r>
              <a:rPr lang="en-IN" dirty="0"/>
              <a:t>detect adenomas (by size, where reported, &lt;6 mm, </a:t>
            </a:r>
            <a:r>
              <a:rPr lang="en-IN" dirty="0" smtClean="0"/>
              <a:t>&gt;6 </a:t>
            </a:r>
            <a:r>
              <a:rPr lang="en-IN" dirty="0"/>
              <a:t>mm</a:t>
            </a:r>
            <a:r>
              <a:rPr lang="en-IN" dirty="0" smtClean="0"/>
              <a:t>, &gt;10 </a:t>
            </a:r>
            <a:r>
              <a:rPr lang="en-IN" dirty="0"/>
              <a:t>mm), advanced adenomas(as defined </a:t>
            </a:r>
            <a:r>
              <a:rPr lang="en-IN" dirty="0" smtClean="0"/>
              <a:t>by the </a:t>
            </a:r>
            <a:r>
              <a:rPr lang="en-IN" dirty="0"/>
              <a:t>study), and CRC</a:t>
            </a:r>
            <a:r>
              <a:rPr lang="en-IN" dirty="0" smtClean="0"/>
              <a:t>.</a:t>
            </a:r>
          </a:p>
          <a:p>
            <a:r>
              <a:rPr lang="en-IN" dirty="0" smtClean="0"/>
              <a:t>Because of the limited number of </a:t>
            </a:r>
            <a:r>
              <a:rPr lang="en-IN" dirty="0"/>
              <a:t>studies </a:t>
            </a:r>
            <a:r>
              <a:rPr lang="en-IN" dirty="0" smtClean="0"/>
              <a:t>and the clinical heterogeneity </a:t>
            </a:r>
            <a:r>
              <a:rPr lang="en-IN" dirty="0"/>
              <a:t>of studies, the analyses were largely descriptive.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31157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are the benefits?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Screening </a:t>
            </a:r>
            <a:r>
              <a:rPr lang="en-IN" dirty="0"/>
              <a:t>for colorectal cancer in adults aged 50 to 75 years reduces colorectal </a:t>
            </a:r>
            <a:r>
              <a:rPr lang="en-IN" dirty="0" smtClean="0"/>
              <a:t>cancer mortality.</a:t>
            </a:r>
          </a:p>
          <a:p>
            <a:r>
              <a:rPr lang="en-IN" dirty="0" smtClean="0"/>
              <a:t>The </a:t>
            </a:r>
            <a:r>
              <a:rPr lang="en-IN" dirty="0"/>
              <a:t>benefit of early detection of and intervention for colorectal cancer declines after age 75 years. </a:t>
            </a:r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/>
              <a:t>time between detection and treatment of </a:t>
            </a:r>
            <a:r>
              <a:rPr lang="en-IN" dirty="0" smtClean="0"/>
              <a:t>colorectal cancer </a:t>
            </a:r>
            <a:r>
              <a:rPr lang="en-IN" dirty="0"/>
              <a:t>and realization of a subsequent mortality benefit can </a:t>
            </a:r>
            <a:r>
              <a:rPr lang="en-IN" dirty="0" smtClean="0"/>
              <a:t>be substantial.</a:t>
            </a:r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57840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The </a:t>
            </a:r>
            <a:r>
              <a:rPr lang="en-IN" dirty="0"/>
              <a:t>Hemoccult II test was the first colorectal cancer screening test to demonstrate reduction in </a:t>
            </a:r>
            <a:r>
              <a:rPr lang="en-IN" dirty="0" smtClean="0"/>
              <a:t>disease specific mortality </a:t>
            </a:r>
            <a:r>
              <a:rPr lang="en-IN" dirty="0"/>
              <a:t>in </a:t>
            </a:r>
            <a:r>
              <a:rPr lang="en-IN" dirty="0" smtClean="0"/>
              <a:t>an RCT</a:t>
            </a:r>
            <a:r>
              <a:rPr lang="en-IN" dirty="0"/>
              <a:t>. </a:t>
            </a:r>
            <a:endParaRPr lang="en-IN" dirty="0" smtClean="0"/>
          </a:p>
          <a:p>
            <a:pPr lvl="1"/>
            <a:r>
              <a:rPr lang="en-IN" dirty="0" smtClean="0"/>
              <a:t>Six trials showed that after 11 to </a:t>
            </a:r>
            <a:r>
              <a:rPr lang="en-IN" dirty="0"/>
              <a:t>30 </a:t>
            </a:r>
            <a:r>
              <a:rPr lang="en-IN" dirty="0" smtClean="0"/>
              <a:t>years of </a:t>
            </a:r>
            <a:r>
              <a:rPr lang="en-IN" dirty="0"/>
              <a:t>follow-up, </a:t>
            </a:r>
            <a:r>
              <a:rPr lang="en-IN" dirty="0" smtClean="0"/>
              <a:t>screening with </a:t>
            </a:r>
            <a:r>
              <a:rPr lang="en-IN" dirty="0"/>
              <a:t>low-sensitivity </a:t>
            </a:r>
            <a:r>
              <a:rPr lang="en-IN" dirty="0" smtClean="0"/>
              <a:t>gFOBT reduced the risk of </a:t>
            </a:r>
            <a:r>
              <a:rPr lang="en-IN" dirty="0"/>
              <a:t>colorectal cancer death by about 9%to 22</a:t>
            </a:r>
            <a:r>
              <a:rPr lang="en-IN" dirty="0" smtClean="0"/>
              <a:t>% when </a:t>
            </a:r>
            <a:r>
              <a:rPr lang="en-IN" dirty="0"/>
              <a:t>performed </a:t>
            </a:r>
            <a:r>
              <a:rPr lang="en-IN" dirty="0" smtClean="0"/>
              <a:t>biennially.</a:t>
            </a:r>
          </a:p>
          <a:p>
            <a:pPr marL="0" indent="0">
              <a:buNone/>
            </a:pPr>
            <a:endParaRPr lang="en-IN" dirty="0" smtClean="0"/>
          </a:p>
          <a:p>
            <a:r>
              <a:rPr lang="en-IN" dirty="0" smtClean="0"/>
              <a:t>Flexible </a:t>
            </a:r>
            <a:r>
              <a:rPr lang="en-IN" dirty="0"/>
              <a:t>sigmoidoscopy has also been assessed in </a:t>
            </a:r>
            <a:r>
              <a:rPr lang="en-IN" dirty="0" smtClean="0"/>
              <a:t>multiple RCTs</a:t>
            </a:r>
            <a:r>
              <a:rPr lang="en-IN" dirty="0"/>
              <a:t>. </a:t>
            </a:r>
            <a:endParaRPr lang="en-IN" dirty="0" smtClean="0"/>
          </a:p>
          <a:p>
            <a:pPr lvl="1"/>
            <a:r>
              <a:rPr lang="en-IN" dirty="0" smtClean="0"/>
              <a:t>Pooled </a:t>
            </a:r>
            <a:r>
              <a:rPr lang="en-IN" dirty="0"/>
              <a:t>meta-analysis of 4 trials demonstrated that </a:t>
            </a:r>
            <a:r>
              <a:rPr lang="en-IN" dirty="0" smtClean="0"/>
              <a:t>time screening </a:t>
            </a:r>
            <a:r>
              <a:rPr lang="en-IN" dirty="0"/>
              <a:t>with flexible sigmoidoscopy reduced the risk of dying </a:t>
            </a:r>
            <a:r>
              <a:rPr lang="en-IN" dirty="0" smtClean="0"/>
              <a:t>of colorectal </a:t>
            </a:r>
            <a:r>
              <a:rPr lang="en-IN" dirty="0"/>
              <a:t>cancer by 27% after about 11 to 12 years (incidence </a:t>
            </a:r>
            <a:r>
              <a:rPr lang="en-IN" dirty="0" smtClean="0"/>
              <a:t>rate ratio</a:t>
            </a:r>
            <a:r>
              <a:rPr lang="en-IN" dirty="0"/>
              <a:t>, 0.73 [95% CI, 0.66-0.82</a:t>
            </a:r>
            <a:r>
              <a:rPr lang="en-IN" dirty="0" smtClean="0"/>
              <a:t>])</a:t>
            </a:r>
          </a:p>
          <a:p>
            <a:pPr lvl="1"/>
            <a:r>
              <a:rPr lang="en-IN" dirty="0" smtClean="0"/>
              <a:t>9 </a:t>
            </a:r>
            <a:r>
              <a:rPr lang="en-IN" dirty="0"/>
              <a:t>to 14 fewer </a:t>
            </a:r>
            <a:r>
              <a:rPr lang="en-IN" dirty="0" smtClean="0"/>
              <a:t>colorectal cancer </a:t>
            </a:r>
            <a:r>
              <a:rPr lang="en-IN" dirty="0"/>
              <a:t>deaths per 100 000 person-years</a:t>
            </a:r>
            <a:r>
              <a:rPr lang="en-IN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1515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CISNET models estimated that screening with flexible sigmoidoscopy from the ages of 50 to 75 years, repeated every 5 years</a:t>
            </a:r>
            <a:r>
              <a:rPr lang="en-IN" dirty="0" smtClean="0"/>
              <a:t>, would </a:t>
            </a:r>
            <a:r>
              <a:rPr lang="en-IN" dirty="0"/>
              <a:t>result in about 181 to 227 life-years gained per 1000 </a:t>
            </a:r>
            <a:r>
              <a:rPr lang="en-IN" dirty="0" smtClean="0"/>
              <a:t>persons screened </a:t>
            </a:r>
            <a:r>
              <a:rPr lang="en-IN" dirty="0"/>
              <a:t>over a lifetime. </a:t>
            </a:r>
            <a:endParaRPr lang="en-IN" dirty="0" smtClean="0"/>
          </a:p>
          <a:p>
            <a:r>
              <a:rPr lang="en-IN" dirty="0"/>
              <a:t>A</a:t>
            </a:r>
            <a:r>
              <a:rPr lang="en-IN" dirty="0" smtClean="0"/>
              <a:t> </a:t>
            </a:r>
            <a:r>
              <a:rPr lang="en-IN" dirty="0"/>
              <a:t>combined approach of </a:t>
            </a:r>
            <a:r>
              <a:rPr lang="en-IN" dirty="0" smtClean="0"/>
              <a:t>flexible sigmoidoscopy </a:t>
            </a:r>
            <a:r>
              <a:rPr lang="en-IN" dirty="0"/>
              <a:t>repeated every 10 years with annual FIT </a:t>
            </a:r>
            <a:r>
              <a:rPr lang="en-IN" dirty="0" smtClean="0"/>
              <a:t>screening resulted in about </a:t>
            </a:r>
            <a:r>
              <a:rPr lang="en-IN" dirty="0"/>
              <a:t>246 to 270 life-years gained </a:t>
            </a:r>
            <a:r>
              <a:rPr lang="en-IN" dirty="0" smtClean="0"/>
              <a:t>per 1000 </a:t>
            </a:r>
            <a:r>
              <a:rPr lang="en-IN" dirty="0"/>
              <a:t>persons </a:t>
            </a:r>
            <a:r>
              <a:rPr lang="en-IN" dirty="0" smtClean="0"/>
              <a:t>screened.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45185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With an age to begin screening of 50 years and an age to end</a:t>
            </a:r>
            <a:br>
              <a:rPr lang="en-IN" dirty="0"/>
            </a:br>
            <a:r>
              <a:rPr lang="en-IN" dirty="0"/>
              <a:t>screening of 75 </a:t>
            </a:r>
            <a:r>
              <a:rPr lang="en-IN" dirty="0" smtClean="0"/>
              <a:t>years</a:t>
            </a:r>
          </a:p>
          <a:p>
            <a:r>
              <a:rPr lang="en-IN" dirty="0" smtClean="0"/>
              <a:t>Assuming 100</a:t>
            </a:r>
            <a:r>
              <a:rPr lang="en-IN" dirty="0"/>
              <a:t>% </a:t>
            </a:r>
            <a:r>
              <a:rPr lang="en-IN" dirty="0" smtClean="0"/>
              <a:t>adherence to </a:t>
            </a:r>
            <a:r>
              <a:rPr lang="en-IN" dirty="0"/>
              <a:t>screening </a:t>
            </a:r>
            <a:r>
              <a:rPr lang="en-IN" dirty="0" smtClean="0"/>
              <a:t>over a lifetime</a:t>
            </a:r>
          </a:p>
          <a:p>
            <a:r>
              <a:rPr lang="en-IN" dirty="0" smtClean="0"/>
              <a:t>4 </a:t>
            </a:r>
            <a:r>
              <a:rPr lang="en-IN" dirty="0"/>
              <a:t>screening strategies were estimated to provide an efficient balance of benefits and harms while also providing </a:t>
            </a:r>
            <a:r>
              <a:rPr lang="en-IN" dirty="0" smtClean="0"/>
              <a:t>roughly comparable </a:t>
            </a:r>
            <a:r>
              <a:rPr lang="en-IN" dirty="0"/>
              <a:t>life-years gained</a:t>
            </a:r>
            <a:r>
              <a:rPr lang="en-IN" dirty="0" smtClean="0"/>
              <a:t>:</a:t>
            </a:r>
          </a:p>
          <a:p>
            <a:r>
              <a:rPr lang="en-IN" dirty="0" smtClean="0"/>
              <a:t> </a:t>
            </a:r>
            <a:r>
              <a:rPr lang="en-IN" dirty="0"/>
              <a:t>colonoscopy every 10 years, </a:t>
            </a:r>
            <a:endParaRPr lang="en-IN" dirty="0" smtClean="0"/>
          </a:p>
          <a:p>
            <a:r>
              <a:rPr lang="en-IN" dirty="0" smtClean="0"/>
              <a:t>annual FIT</a:t>
            </a:r>
          </a:p>
          <a:p>
            <a:r>
              <a:rPr lang="en-IN" dirty="0" smtClean="0"/>
              <a:t>flexible sigmoidoscopy every 10 </a:t>
            </a:r>
            <a:r>
              <a:rPr lang="en-IN" dirty="0"/>
              <a:t>years </a:t>
            </a:r>
            <a:r>
              <a:rPr lang="en-IN" dirty="0" smtClean="0"/>
              <a:t>combined with annual FIT</a:t>
            </a:r>
            <a:endParaRPr lang="en-IN" dirty="0"/>
          </a:p>
          <a:p>
            <a:r>
              <a:rPr lang="en-IN" dirty="0" smtClean="0"/>
              <a:t>CT </a:t>
            </a:r>
            <a:r>
              <a:rPr lang="en-IN" dirty="0"/>
              <a:t>colonography every 5 years. 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752861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85" y="0"/>
            <a:ext cx="109580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7261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393" y="1204628"/>
            <a:ext cx="10768407" cy="396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3780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207" y="581024"/>
            <a:ext cx="10304060" cy="614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19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are the harms?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The </a:t>
            </a:r>
            <a:r>
              <a:rPr lang="en-IN" dirty="0"/>
              <a:t>majority of harms result from the use of </a:t>
            </a:r>
            <a:r>
              <a:rPr lang="en-IN" dirty="0" smtClean="0"/>
              <a:t>colonoscopy.</a:t>
            </a:r>
          </a:p>
          <a:p>
            <a:r>
              <a:rPr lang="en-IN" dirty="0" smtClean="0"/>
              <a:t>The </a:t>
            </a:r>
            <a:r>
              <a:rPr lang="en-IN" dirty="0"/>
              <a:t>rate of serious </a:t>
            </a:r>
            <a:r>
              <a:rPr lang="en-IN" dirty="0" smtClean="0"/>
              <a:t>adverse events </a:t>
            </a:r>
            <a:r>
              <a:rPr lang="en-IN" dirty="0"/>
              <a:t>from colorectal cancer screening increases with age</a:t>
            </a:r>
            <a:r>
              <a:rPr lang="en-IN" dirty="0" smtClean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57309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26" y="365125"/>
            <a:ext cx="10289274" cy="595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863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481" y="365126"/>
            <a:ext cx="9062113" cy="628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94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7625"/>
            <a:ext cx="10816987" cy="676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8867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How do the benefits and harms compare in different people and with different screening strategies?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66438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31410" y="518869"/>
            <a:ext cx="3704506" cy="61483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518869"/>
            <a:ext cx="6446861" cy="565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959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6580496" cy="5744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8696" y="3429000"/>
            <a:ext cx="3144671" cy="32573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8696" y="642938"/>
            <a:ext cx="3935104" cy="264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7494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745017"/>
            <a:ext cx="10515600" cy="478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2074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-13648"/>
            <a:ext cx="10830636" cy="692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4848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696" y="0"/>
            <a:ext cx="104121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7477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What is the effect of individuals values and preferences?</a:t>
            </a:r>
          </a:p>
          <a:p>
            <a:pPr lvl="1"/>
            <a:r>
              <a:rPr lang="en-IN" dirty="0" smtClean="0"/>
              <a:t>Between the age of 50 to 75 years, there is a definite benefit in screening in asymptomatic people.</a:t>
            </a:r>
          </a:p>
          <a:p>
            <a:pPr lvl="1"/>
            <a:r>
              <a:rPr lang="en-IN" dirty="0" smtClean="0"/>
              <a:t>However in patients above the age of 75years, decision should be based on individual cases</a:t>
            </a:r>
          </a:p>
          <a:p>
            <a:pPr lvl="1"/>
            <a:r>
              <a:rPr lang="en-IN" dirty="0" smtClean="0"/>
              <a:t>In patients with significant family history , screening should commence earlier and be more frequent</a:t>
            </a:r>
          </a:p>
        </p:txBody>
      </p:sp>
    </p:spTree>
    <p:extLst>
      <p:ext uri="{BB962C8B-B14F-4D97-AF65-F5344CB8AC3E}">
        <p14:creationId xmlns:p14="http://schemas.microsoft.com/office/powerpoint/2010/main" val="20527371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What is the effect of uncertainty?</a:t>
            </a:r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r>
              <a:rPr lang="en-IN" dirty="0" smtClean="0"/>
              <a:t>What is the cost effectiveness?</a:t>
            </a:r>
          </a:p>
          <a:p>
            <a:pPr lvl="1"/>
            <a:r>
              <a:rPr lang="en-IN" dirty="0" smtClean="0"/>
              <a:t>Not assessed in this study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15198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979" y="158796"/>
            <a:ext cx="10616821" cy="656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6356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Summary of recommendations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The USPSTF recommends screening for colorectal cancer starting</a:t>
            </a:r>
            <a:br>
              <a:rPr lang="en-IN" dirty="0"/>
            </a:br>
            <a:r>
              <a:rPr lang="en-IN" dirty="0"/>
              <a:t>at age 50 years and continuing until age 75 years (A recommendation) </a:t>
            </a:r>
            <a:endParaRPr lang="en-IN" dirty="0" smtClean="0"/>
          </a:p>
          <a:p>
            <a:r>
              <a:rPr lang="en-IN" dirty="0" smtClean="0"/>
              <a:t>The risks </a:t>
            </a:r>
            <a:r>
              <a:rPr lang="en-IN" dirty="0"/>
              <a:t>and benefits of different screening methods vary. </a:t>
            </a:r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/>
              <a:t>decision to screen for colorectal cancer in adults aged 76 to</a:t>
            </a:r>
            <a:br>
              <a:rPr lang="en-IN" dirty="0"/>
            </a:br>
            <a:r>
              <a:rPr lang="en-IN" dirty="0"/>
              <a:t>85years </a:t>
            </a:r>
            <a:r>
              <a:rPr lang="en-IN" dirty="0" smtClean="0"/>
              <a:t>should be </a:t>
            </a:r>
            <a:r>
              <a:rPr lang="en-IN" dirty="0"/>
              <a:t>an </a:t>
            </a:r>
            <a:r>
              <a:rPr lang="en-IN" dirty="0" smtClean="0"/>
              <a:t>individual one, taking </a:t>
            </a:r>
            <a:r>
              <a:rPr lang="en-IN" dirty="0"/>
              <a:t>into </a:t>
            </a:r>
            <a:r>
              <a:rPr lang="en-IN" dirty="0" smtClean="0"/>
              <a:t>account the  patient’s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>overall health and prior screening </a:t>
            </a:r>
            <a:r>
              <a:rPr lang="en-IN" dirty="0" smtClean="0"/>
              <a:t>history(C recommendation).</a:t>
            </a:r>
          </a:p>
          <a:p>
            <a:r>
              <a:rPr lang="en-IN" dirty="0" smtClean="0"/>
              <a:t>Screening </a:t>
            </a:r>
            <a:r>
              <a:rPr lang="en-IN" dirty="0"/>
              <a:t>would be most appropriate among adults who </a:t>
            </a:r>
            <a:r>
              <a:rPr lang="en-IN" dirty="0" smtClean="0"/>
              <a:t>:</a:t>
            </a:r>
          </a:p>
          <a:p>
            <a:pPr lvl="1"/>
            <a:r>
              <a:rPr lang="en-IN" dirty="0" smtClean="0"/>
              <a:t>Are healthy </a:t>
            </a:r>
            <a:r>
              <a:rPr lang="en-IN" dirty="0"/>
              <a:t>enough to undergo treatment if colorectal cancer is detected </a:t>
            </a:r>
            <a:endParaRPr lang="en-IN" dirty="0" smtClean="0"/>
          </a:p>
          <a:p>
            <a:pPr lvl="1"/>
            <a:r>
              <a:rPr lang="en-IN" dirty="0" smtClean="0"/>
              <a:t>do </a:t>
            </a:r>
            <a:r>
              <a:rPr lang="en-IN" dirty="0"/>
              <a:t>not have comorbid conditions that would significantly limit their life expectancy.</a:t>
            </a:r>
            <a:r>
              <a:rPr lang="en-IN" dirty="0"/>
              <a:t> 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80707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904</Words>
  <Application>Microsoft Office PowerPoint</Application>
  <PresentationFormat>Widescreen</PresentationFormat>
  <Paragraphs>84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Background</vt:lpstr>
      <vt:lpstr>PowerPoint Presentation</vt:lpstr>
      <vt:lpstr>Method</vt:lpstr>
      <vt:lpstr>PowerPoint Presentation</vt:lpstr>
      <vt:lpstr>PowerPoint Presentation</vt:lpstr>
      <vt:lpstr>PowerPoint Presentation</vt:lpstr>
      <vt:lpstr>How serious is the risk of bias? </vt:lpstr>
      <vt:lpstr>What are the recommendations and will they help you in caring for  patients?</vt:lpstr>
      <vt:lpstr>Data Sources and Searches</vt:lpstr>
      <vt:lpstr>PowerPoint Presentation</vt:lpstr>
      <vt:lpstr>Study selection</vt:lpstr>
      <vt:lpstr>Data extraction and Quality Assessment</vt:lpstr>
      <vt:lpstr>Data Synthesis and Analysis</vt:lpstr>
      <vt:lpstr>What are the benefits?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are the harms?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 of recommendations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Newbigging</dc:creator>
  <cp:lastModifiedBy>Philip Newbigging</cp:lastModifiedBy>
  <cp:revision>43</cp:revision>
  <dcterms:created xsi:type="dcterms:W3CDTF">2018-12-26T14:47:16Z</dcterms:created>
  <dcterms:modified xsi:type="dcterms:W3CDTF">2018-12-27T09:53:33Z</dcterms:modified>
</cp:coreProperties>
</file>