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20"/>
  </p:notesMasterIdLst>
  <p:sldIdLst>
    <p:sldId id="256" r:id="rId2"/>
    <p:sldId id="292" r:id="rId3"/>
    <p:sldId id="257" r:id="rId4"/>
    <p:sldId id="277" r:id="rId5"/>
    <p:sldId id="285" r:id="rId6"/>
    <p:sldId id="258" r:id="rId7"/>
    <p:sldId id="294" r:id="rId8"/>
    <p:sldId id="288" r:id="rId9"/>
    <p:sldId id="289" r:id="rId10"/>
    <p:sldId id="295" r:id="rId11"/>
    <p:sldId id="296" r:id="rId12"/>
    <p:sldId id="293" r:id="rId13"/>
    <p:sldId id="274" r:id="rId14"/>
    <p:sldId id="270" r:id="rId15"/>
    <p:sldId id="297" r:id="rId16"/>
    <p:sldId id="298" r:id="rId17"/>
    <p:sldId id="299" r:id="rId18"/>
    <p:sldId id="300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43" autoAdjust="0"/>
  </p:normalViewPr>
  <p:slideViewPr>
    <p:cSldViewPr snapToGrid="0" snapToObjects="1">
      <p:cViewPr varScale="1">
        <p:scale>
          <a:sx n="60" d="100"/>
          <a:sy n="60" d="100"/>
        </p:scale>
        <p:origin x="43" y="5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D3419-0619-4ACA-8C55-D92391A9F5DE}" type="datetimeFigureOut">
              <a:rPr lang="en-IN" smtClean="0"/>
              <a:t>03-01-2019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E9897-C7DE-4711-9754-B1DD5801A5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98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E9897-C7DE-4711-9754-B1DD5801A52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307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E9897-C7DE-4711-9754-B1DD5801A520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9271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D91A-A2EE-4B54-B3C6-F6C67903BA9C}" type="datetime1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9A7B8-0EC4-44C9-AFEF-25E144F11C06}" type="datetime1">
              <a:rPr lang="en-US" smtClean="0"/>
              <a:pPr/>
              <a:t>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47B5-C739-4DAE-AACD-CC58CA843AC4}" type="datetime1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AE48-94E6-46E0-BE32-5F0716DE9115}" type="datetime1">
              <a:rPr lang="en-US" smtClean="0"/>
              <a:pPr/>
              <a:t>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285-8BCE-48FC-97D9-E2837AF38351}" type="datetime1">
              <a:rPr lang="en-US" smtClean="0"/>
              <a:pPr/>
              <a:t>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D3E6-EF16-4488-94A4-211508FE4682}" type="datetime1">
              <a:rPr lang="en-US" smtClean="0"/>
              <a:pPr/>
              <a:t>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FB3B-20DA-4D0E-BF16-8262B7156612}" type="datetime1">
              <a:rPr lang="en-US" smtClean="0"/>
              <a:pPr/>
              <a:t>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3C2C-6BD0-40EC-8D8D-4D51F089C5EB}" type="datetime1">
              <a:rPr lang="en-US" smtClean="0"/>
              <a:pPr/>
              <a:t>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77F5C-EDA7-4864-9756-35769B0E62CF}" type="datetime1">
              <a:rPr lang="en-US" smtClean="0"/>
              <a:pPr/>
              <a:t>1/3/2019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785C6-EBAF-49D5-AD4D-BABF4DFAAD59}" type="datetime1">
              <a:rPr lang="en-US" smtClean="0"/>
              <a:pPr/>
              <a:t>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04122-9A3A-4FD8-98B8-22631F32846C}" type="datetime1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8B99C93-F56F-46AB-9EB8-53614A95B15F}" type="datetime1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781D9B0C-C7D1-4D2A-90B4-F3B257382B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80E6FA8-EDC5-411F-A9DA-20324F762A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572C8D-11A4-4D88-9FD4-90C9225AD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9525"/>
            <a:ext cx="885825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948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EE7BE-7644-4E65-BBC1-AEF214261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9F75C-13E4-4645-B485-3F7377B83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273DD1-D459-4B96-A197-E7EC753B8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80360"/>
            <a:ext cx="8888751" cy="16567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E68825-39F3-4690-8245-9D568B724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" y="1737111"/>
            <a:ext cx="2943225" cy="2028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4B423A-6709-44A7-82D6-734FA8960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425" y="2253048"/>
            <a:ext cx="5461692" cy="64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25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96300" cy="47879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Post cardiac arrest approximately 60% of patients will not survive to hospital discharge</a:t>
            </a:r>
          </a:p>
          <a:p>
            <a:endParaRPr lang="en-US" dirty="0"/>
          </a:p>
          <a:p>
            <a:r>
              <a:rPr lang="en-US" dirty="0"/>
              <a:t>Postcardiac arrest syndrome – global ischemia reperfusion injury, myocardial stunning, and anoxic brain injury</a:t>
            </a:r>
          </a:p>
          <a:p>
            <a:endParaRPr lang="en-US" dirty="0"/>
          </a:p>
          <a:p>
            <a:r>
              <a:rPr lang="en-US" dirty="0"/>
              <a:t>Role of supplemental oxygen –controversial </a:t>
            </a:r>
          </a:p>
          <a:p>
            <a:endParaRPr lang="en-US" dirty="0"/>
          </a:p>
          <a:p>
            <a:r>
              <a:rPr lang="en-US" dirty="0"/>
              <a:t>Too little oxygen may potentiate anoxic injury. </a:t>
            </a:r>
          </a:p>
          <a:p>
            <a:endParaRPr lang="en-US" dirty="0"/>
          </a:p>
          <a:p>
            <a:r>
              <a:rPr lang="en-US" dirty="0"/>
              <a:t>Too much oxygen may increase oxygen free radical production, possibly triggering cellular injury and apoptosis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069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Did the study address a relevant clinical question?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  <a:p>
            <a:endParaRPr lang="en-US" dirty="0"/>
          </a:p>
          <a:p>
            <a:r>
              <a:rPr lang="en-US" dirty="0"/>
              <a:t>Whether exposure to hyperoxia after ROSC from cardiac arrest was associated with poor clinical outcome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84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PICO </a:t>
            </a:r>
            <a:r>
              <a:rPr lang="en-US" dirty="0" err="1"/>
              <a:t>statment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P: Patients who survived cardiac arrest in an ICU setting </a:t>
            </a:r>
          </a:p>
          <a:p>
            <a:pPr lvl="1"/>
            <a:r>
              <a:rPr lang="en-US" dirty="0"/>
              <a:t>Exposure: hyperoxia after ROSC</a:t>
            </a:r>
          </a:p>
          <a:p>
            <a:pPr lvl="2"/>
            <a:r>
              <a:rPr lang="en-US" dirty="0"/>
              <a:t>3 arms  - </a:t>
            </a:r>
          </a:p>
          <a:p>
            <a:pPr lvl="2"/>
            <a:r>
              <a:rPr lang="en-US" dirty="0"/>
              <a:t>Hyperoxia  - PO2 - &gt; 300</a:t>
            </a:r>
          </a:p>
          <a:p>
            <a:pPr lvl="2"/>
            <a:r>
              <a:rPr lang="en-US" dirty="0"/>
              <a:t>Hypoxia – Po2 - &lt;60</a:t>
            </a:r>
          </a:p>
          <a:p>
            <a:pPr lvl="2"/>
            <a:r>
              <a:rPr lang="en-US" dirty="0" err="1"/>
              <a:t>Normoxia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O: In hospital mortality </a:t>
            </a:r>
          </a:p>
        </p:txBody>
      </p:sp>
    </p:spTree>
    <p:extLst>
      <p:ext uri="{BB962C8B-B14F-4D97-AF65-F5344CB8AC3E}">
        <p14:creationId xmlns:p14="http://schemas.microsoft.com/office/powerpoint/2010/main" val="2906092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57572"/>
            <a:ext cx="8260672" cy="1039427"/>
          </a:xfrm>
        </p:spPr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14" y="1676399"/>
            <a:ext cx="8674100" cy="5181601"/>
          </a:xfrm>
        </p:spPr>
        <p:txBody>
          <a:bodyPr>
            <a:noAutofit/>
          </a:bodyPr>
          <a:lstStyle/>
          <a:p>
            <a:r>
              <a:rPr lang="en-US" sz="1800" dirty="0"/>
              <a:t>Prospective cohort study </a:t>
            </a:r>
          </a:p>
          <a:p>
            <a:endParaRPr lang="en-US" sz="1800" dirty="0"/>
          </a:p>
          <a:p>
            <a:r>
              <a:rPr lang="en-US" sz="2200" dirty="0"/>
              <a:t>Inclusion criteria </a:t>
            </a:r>
          </a:p>
          <a:p>
            <a:pPr lvl="1"/>
            <a:r>
              <a:rPr lang="en-US" dirty="0"/>
              <a:t>Age &gt;17 years</a:t>
            </a:r>
          </a:p>
          <a:p>
            <a:pPr lvl="1"/>
            <a:r>
              <a:rPr lang="en-US" dirty="0"/>
              <a:t>Nontraumatic cardiac arrest</a:t>
            </a:r>
          </a:p>
          <a:p>
            <a:pPr lvl="1"/>
            <a:r>
              <a:rPr lang="en-US" dirty="0"/>
              <a:t>Cardiopulmonary resuscitation within 24 hours prior to ICU arrival</a:t>
            </a:r>
          </a:p>
          <a:p>
            <a:pPr lvl="1"/>
            <a:r>
              <a:rPr lang="en-US" dirty="0"/>
              <a:t>Arterial blood gas analysis performed within 24 hours following ICU arrival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3 arms  - </a:t>
            </a:r>
          </a:p>
          <a:p>
            <a:pPr lvl="2"/>
            <a:r>
              <a:rPr lang="en-US" dirty="0"/>
              <a:t>Hyperoxia  - PO2 - &gt; 300</a:t>
            </a:r>
          </a:p>
          <a:p>
            <a:pPr lvl="2"/>
            <a:r>
              <a:rPr lang="en-US" dirty="0"/>
              <a:t>Hypoxia – Po2 - &lt;60</a:t>
            </a:r>
          </a:p>
          <a:p>
            <a:pPr lvl="2"/>
            <a:r>
              <a:rPr lang="en-US" dirty="0" err="1"/>
              <a:t>Normoxia</a:t>
            </a:r>
            <a:r>
              <a:rPr lang="en-US" dirty="0"/>
              <a:t> </a:t>
            </a:r>
          </a:p>
          <a:p>
            <a:pPr lvl="2"/>
            <a:endParaRPr lang="en-US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647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A88BD-8591-40DF-A53C-4172AFE7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2ED3D-DA7E-40FD-99F1-76851D5D7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356600" cy="4697028"/>
          </a:xfrm>
        </p:spPr>
        <p:txBody>
          <a:bodyPr>
            <a:normAutofit/>
          </a:bodyPr>
          <a:lstStyle/>
          <a:p>
            <a:r>
              <a:rPr lang="en-IN" dirty="0"/>
              <a:t>Propensity matching was done </a:t>
            </a:r>
          </a:p>
          <a:p>
            <a:endParaRPr lang="en-IN" dirty="0"/>
          </a:p>
          <a:p>
            <a:r>
              <a:rPr lang="en-US" dirty="0"/>
              <a:t>Assuming a ratio of approximately 3 patients in the hypoxia group for every 1 patient in the </a:t>
            </a:r>
            <a:r>
              <a:rPr lang="en-US" dirty="0" err="1"/>
              <a:t>normoxia</a:t>
            </a:r>
            <a:r>
              <a:rPr lang="en-US" dirty="0"/>
              <a:t> and hyperoxia groups</a:t>
            </a:r>
          </a:p>
          <a:p>
            <a:endParaRPr lang="en-US" dirty="0"/>
          </a:p>
          <a:p>
            <a:r>
              <a:rPr lang="en-US" dirty="0"/>
              <a:t>The sample size that was analyzed allowed greater than 80% power to detect a significant difference in proportions between the groups </a:t>
            </a:r>
          </a:p>
          <a:p>
            <a:endParaRPr lang="en-US" dirty="0"/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dirty="0"/>
              <a:t> level of .017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790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characteristics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94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339F6D-F2AB-4F7D-9532-550E156F7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565EAF-3960-437E-B1BF-6D53FDFD8F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43" b="22474"/>
          <a:stretch/>
        </p:blipFill>
        <p:spPr>
          <a:xfrm>
            <a:off x="2174344" y="0"/>
            <a:ext cx="60961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57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43DD-54C0-4FDD-AE45-7D79E63AB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6038B-E8F4-498D-ADD0-A5BDBE5E5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E4169B-BEC7-4E89-AE10-960C16A3B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28" y="268287"/>
            <a:ext cx="8228525" cy="528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050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ED3ED-875A-4F26-A6B4-A33AECDD2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FE0A4-3191-436B-B540-7F9593EAF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BE1039-B581-40E9-BFAB-7A90BAAB6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28" y="1622425"/>
            <a:ext cx="8377806" cy="450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44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BAA57-0D24-45FB-AFCF-CC553D310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56A2E-BB0F-40C3-A4C9-1812EA40A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2B1B2B-DB23-4266-8C23-6C25A5DE6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" y="279400"/>
            <a:ext cx="8891239" cy="6311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3DEB3C-1411-4A18-8F10-C38A7AE8A6E6}"/>
              </a:ext>
            </a:extLst>
          </p:cNvPr>
          <p:cNvSpPr txBox="1"/>
          <p:nvPr/>
        </p:nvSpPr>
        <p:spPr>
          <a:xfrm>
            <a:off x="4940300" y="1907485"/>
            <a:ext cx="346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FDD528-675F-46CF-AB73-C43971FC2B85}"/>
              </a:ext>
            </a:extLst>
          </p:cNvPr>
          <p:cNvSpPr txBox="1"/>
          <p:nvPr/>
        </p:nvSpPr>
        <p:spPr>
          <a:xfrm>
            <a:off x="4940300" y="2729640"/>
            <a:ext cx="4051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IN" dirty="0"/>
              <a:t>Duration of hypoxia/ hyperoxia</a:t>
            </a:r>
          </a:p>
          <a:p>
            <a:pPr marL="285750" indent="-285750">
              <a:buFontTx/>
              <a:buChar char="-"/>
            </a:pPr>
            <a:r>
              <a:rPr lang="en-IN" dirty="0"/>
              <a:t>When was ABG performed</a:t>
            </a:r>
          </a:p>
          <a:p>
            <a:pPr marL="285750" indent="-285750">
              <a:buFontTx/>
              <a:buChar char="-"/>
            </a:pPr>
            <a:r>
              <a:rPr lang="en-IN" dirty="0"/>
              <a:t>?crossover</a:t>
            </a:r>
          </a:p>
          <a:p>
            <a:pPr marL="285750" indent="-285750">
              <a:buFontTx/>
              <a:buChar char="-"/>
            </a:pPr>
            <a:r>
              <a:rPr lang="en-IN" dirty="0"/>
              <a:t>Duration of stay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ED4E1D-0AB3-4922-AB75-F2C4445E7811}"/>
              </a:ext>
            </a:extLst>
          </p:cNvPr>
          <p:cNvSpPr txBox="1"/>
          <p:nvPr/>
        </p:nvSpPr>
        <p:spPr>
          <a:xfrm>
            <a:off x="5067300" y="4474068"/>
            <a:ext cx="346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764E29-8DA5-4A1A-AA14-D372375A0B86}"/>
              </a:ext>
            </a:extLst>
          </p:cNvPr>
          <p:cNvSpPr txBox="1"/>
          <p:nvPr/>
        </p:nvSpPr>
        <p:spPr>
          <a:xfrm>
            <a:off x="5067300" y="5770983"/>
            <a:ext cx="346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547540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06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65E255-A6D1-4C19-A495-B0F9DC5AC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7632D1-9192-4F2E-80D9-8F1570462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08372"/>
            <a:ext cx="7839075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05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58053-182C-4222-9D6E-D37188DD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65E39-7E78-4A68-A747-68A82E669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B51B08-0396-4489-A348-8F1E99A56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4" y="231774"/>
            <a:ext cx="4133811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9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AE48B-2F4B-4E48-9EE4-7BB7D0621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D151F-6F7A-4476-A863-A3B574402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DCFBDB-7ABD-4F1F-8217-F93B7EEA8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-19845"/>
            <a:ext cx="8260672" cy="36146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BC97A3-A59E-4825-88E4-8125B4E13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4200525"/>
            <a:ext cx="8724900" cy="2657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DFF1E1-C607-44B1-8BD3-F547BF2AE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50" y="3818226"/>
            <a:ext cx="823912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92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5A340-DE95-4368-87EB-AD1FEBB1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83F9D-5FCB-4EED-BB36-D39363062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52A72E-D2C7-4AC9-ACD6-0EB7B81AD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296"/>
            <a:ext cx="9102991" cy="21729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6CF959-043D-4522-800A-BA2B634399B0}"/>
              </a:ext>
            </a:extLst>
          </p:cNvPr>
          <p:cNvSpPr txBox="1"/>
          <p:nvPr/>
        </p:nvSpPr>
        <p:spPr>
          <a:xfrm>
            <a:off x="5486400" y="1003300"/>
            <a:ext cx="1422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N/A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C57BB1-D3EE-4C9F-8578-AA7F4C48579C}"/>
              </a:ext>
            </a:extLst>
          </p:cNvPr>
          <p:cNvSpPr txBox="1"/>
          <p:nvPr/>
        </p:nvSpPr>
        <p:spPr>
          <a:xfrm>
            <a:off x="5486400" y="1676401"/>
            <a:ext cx="302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Precise, narrow CI </a:t>
            </a:r>
          </a:p>
        </p:txBody>
      </p:sp>
    </p:spTree>
    <p:extLst>
      <p:ext uri="{BB962C8B-B14F-4D97-AF65-F5344CB8AC3E}">
        <p14:creationId xmlns:p14="http://schemas.microsoft.com/office/powerpoint/2010/main" val="1232594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81751-7F5D-4A7B-BD38-18C842840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E180A-87B4-4F1D-92DF-CC17E23F3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E707AB-700F-442F-8BB2-0B7241967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784"/>
            <a:ext cx="8969350" cy="35302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980284-3FDC-404B-8718-839F7F06A5DB}"/>
              </a:ext>
            </a:extLst>
          </p:cNvPr>
          <p:cNvSpPr txBox="1"/>
          <p:nvPr/>
        </p:nvSpPr>
        <p:spPr>
          <a:xfrm>
            <a:off x="4838700" y="1346200"/>
            <a:ext cx="363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C7BE5F-E84A-411D-AA90-2113CEB00301}"/>
              </a:ext>
            </a:extLst>
          </p:cNvPr>
          <p:cNvSpPr txBox="1"/>
          <p:nvPr/>
        </p:nvSpPr>
        <p:spPr>
          <a:xfrm>
            <a:off x="4737100" y="2236548"/>
            <a:ext cx="394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9B05E6-B5E7-465D-88CA-AE13B5A289CF}"/>
              </a:ext>
            </a:extLst>
          </p:cNvPr>
          <p:cNvSpPr txBox="1"/>
          <p:nvPr/>
        </p:nvSpPr>
        <p:spPr>
          <a:xfrm>
            <a:off x="4572000" y="3089828"/>
            <a:ext cx="4279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Association between hyperoxia and increased mortality demonstrated</a:t>
            </a:r>
          </a:p>
        </p:txBody>
      </p:sp>
    </p:spTree>
    <p:extLst>
      <p:ext uri="{BB962C8B-B14F-4D97-AF65-F5344CB8AC3E}">
        <p14:creationId xmlns:p14="http://schemas.microsoft.com/office/powerpoint/2010/main" val="1457588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Apothecary.thmx</Template>
  <TotalTime>481</TotalTime>
  <Words>264</Words>
  <Application>Microsoft Office PowerPoint</Application>
  <PresentationFormat>On-screen Show (4:3)</PresentationFormat>
  <Paragraphs>61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Book Antiqua</vt:lpstr>
      <vt:lpstr>Calibri</vt:lpstr>
      <vt:lpstr>Century Gothic</vt:lpstr>
      <vt:lpstr>Times New Roman</vt:lpstr>
      <vt:lpstr>Apothecary</vt:lpstr>
      <vt:lpstr>PowerPoint Presentation</vt:lpstr>
      <vt:lpstr>PowerPoint Presentation</vt:lpstr>
      <vt:lpstr>Background</vt:lpstr>
      <vt:lpstr>Did the study address a relevant clinical question?</vt:lpstr>
      <vt:lpstr>PICO statment</vt:lpstr>
      <vt:lpstr>methodology</vt:lpstr>
      <vt:lpstr>PowerPoint Presentation</vt:lpstr>
      <vt:lpstr>Baseline characteristics</vt:lpstr>
      <vt:lpstr>PowerPoint Presentation</vt:lpstr>
      <vt:lpstr>PowerPoint Presentation</vt:lpstr>
      <vt:lpstr>PowerPoint Presentation</vt:lpstr>
      <vt:lpstr>PowerPoint Presentation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john george</cp:lastModifiedBy>
  <cp:revision>22</cp:revision>
  <dcterms:created xsi:type="dcterms:W3CDTF">2017-11-09T18:11:07Z</dcterms:created>
  <dcterms:modified xsi:type="dcterms:W3CDTF">2019-01-03T09:33:44Z</dcterms:modified>
</cp:coreProperties>
</file>