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56" r:id="rId3"/>
    <p:sldId id="257" r:id="rId4"/>
    <p:sldId id="258" r:id="rId5"/>
    <p:sldId id="274" r:id="rId6"/>
    <p:sldId id="294" r:id="rId7"/>
    <p:sldId id="293" r:id="rId8"/>
    <p:sldId id="259" r:id="rId9"/>
    <p:sldId id="261" r:id="rId10"/>
    <p:sldId id="284" r:id="rId11"/>
    <p:sldId id="285" r:id="rId12"/>
    <p:sldId id="260" r:id="rId13"/>
    <p:sldId id="262" r:id="rId14"/>
    <p:sldId id="263" r:id="rId15"/>
    <p:sldId id="287" r:id="rId16"/>
    <p:sldId id="288" r:id="rId17"/>
    <p:sldId id="267" r:id="rId18"/>
    <p:sldId id="268" r:id="rId19"/>
    <p:sldId id="270" r:id="rId20"/>
    <p:sldId id="271" r:id="rId21"/>
    <p:sldId id="272" r:id="rId22"/>
    <p:sldId id="273" r:id="rId23"/>
    <p:sldId id="289" r:id="rId24"/>
    <p:sldId id="290" r:id="rId25"/>
    <p:sldId id="291" r:id="rId26"/>
    <p:sldId id="292" r:id="rId27"/>
    <p:sldId id="275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18" autoAdjust="0"/>
    <p:restoredTop sz="94660"/>
  </p:normalViewPr>
  <p:slideViewPr>
    <p:cSldViewPr snapToGrid="0">
      <p:cViewPr varScale="1">
        <p:scale>
          <a:sx n="74" d="100"/>
          <a:sy n="74" d="100"/>
        </p:scale>
        <p:origin x="6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92532-91CE-4CEF-A71E-3CF33A00FA81}" type="datetimeFigureOut">
              <a:rPr lang="en-IN" smtClean="0"/>
              <a:t>18/12/2018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D643C-0481-4ECB-A595-533342BA367C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37598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92532-91CE-4CEF-A71E-3CF33A00FA81}" type="datetimeFigureOut">
              <a:rPr lang="en-IN" smtClean="0"/>
              <a:t>18/12/2018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D643C-0481-4ECB-A595-533342BA367C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31508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92532-91CE-4CEF-A71E-3CF33A00FA81}" type="datetimeFigureOut">
              <a:rPr lang="en-IN" smtClean="0"/>
              <a:t>18/12/2018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D643C-0481-4ECB-A595-533342BA367C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61022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92532-91CE-4CEF-A71E-3CF33A00FA81}" type="datetimeFigureOut">
              <a:rPr lang="en-IN" smtClean="0"/>
              <a:t>18/12/2018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D643C-0481-4ECB-A595-533342BA367C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98936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92532-91CE-4CEF-A71E-3CF33A00FA81}" type="datetimeFigureOut">
              <a:rPr lang="en-IN" smtClean="0"/>
              <a:t>18/12/2018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D643C-0481-4ECB-A595-533342BA367C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65774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92532-91CE-4CEF-A71E-3CF33A00FA81}" type="datetimeFigureOut">
              <a:rPr lang="en-IN" smtClean="0"/>
              <a:t>18/12/2018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D643C-0481-4ECB-A595-533342BA367C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35684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92532-91CE-4CEF-A71E-3CF33A00FA81}" type="datetimeFigureOut">
              <a:rPr lang="en-IN" smtClean="0"/>
              <a:t>18/12/2018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D643C-0481-4ECB-A595-533342BA367C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34533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92532-91CE-4CEF-A71E-3CF33A00FA81}" type="datetimeFigureOut">
              <a:rPr lang="en-IN" smtClean="0"/>
              <a:t>18/12/2018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D643C-0481-4ECB-A595-533342BA367C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19417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92532-91CE-4CEF-A71E-3CF33A00FA81}" type="datetimeFigureOut">
              <a:rPr lang="en-IN" smtClean="0"/>
              <a:t>18/12/2018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D643C-0481-4ECB-A595-533342BA367C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28338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92532-91CE-4CEF-A71E-3CF33A00FA81}" type="datetimeFigureOut">
              <a:rPr lang="en-IN" smtClean="0"/>
              <a:t>18/12/2018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D643C-0481-4ECB-A595-533342BA367C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97619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92532-91CE-4CEF-A71E-3CF33A00FA81}" type="datetimeFigureOut">
              <a:rPr lang="en-IN" smtClean="0"/>
              <a:t>18/12/2018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D643C-0481-4ECB-A595-533342BA367C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53637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92532-91CE-4CEF-A71E-3CF33A00FA81}" type="datetimeFigureOut">
              <a:rPr lang="en-IN" smtClean="0"/>
              <a:t>18/12/2018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6D643C-0481-4ECB-A595-533342BA367C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73798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950" y="652462"/>
            <a:ext cx="9944100" cy="555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91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652" y="780782"/>
            <a:ext cx="11049000" cy="25146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 smtClean="0"/>
              <a:t>18/12/2018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4921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Background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Altered gut motility is common among critically ill patients , and can manifest as feeding intolerance, diarrhoea or constipation.</a:t>
            </a:r>
          </a:p>
          <a:p>
            <a:r>
              <a:rPr lang="en-IN" dirty="0" smtClean="0"/>
              <a:t>Risk factors include: use of opioids, anticholinergics, immobility and high disease severity.</a:t>
            </a:r>
          </a:p>
          <a:p>
            <a:r>
              <a:rPr lang="en-IN" dirty="0" smtClean="0"/>
              <a:t>Constipation has been associated with  adverse outcomes: feeding intolerance, delirium, increased duration of mechanical ventilation and hospital stay.</a:t>
            </a:r>
          </a:p>
          <a:p>
            <a:r>
              <a:rPr lang="en-IN" dirty="0" smtClean="0"/>
              <a:t>Constipation has been defined as:  failure to pass stool within 72 hours of ICU admission.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5081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Did the review explicitly address a sensible clinical question?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Yes</a:t>
            </a:r>
          </a:p>
          <a:p>
            <a:r>
              <a:rPr lang="en-IN" dirty="0" smtClean="0"/>
              <a:t>Does the use of bowel protocols in critically ill patients reduce the incidence of constipation, feeding intolerance and reduced duration of mechanical ventilation?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910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P: RCT’s with patients who were admitted to ICU’S with complaints of constipation</a:t>
            </a:r>
          </a:p>
          <a:p>
            <a:r>
              <a:rPr lang="en-IN" dirty="0" smtClean="0"/>
              <a:t>I: bowel protocol ( lactulose based of PEG based)</a:t>
            </a:r>
          </a:p>
          <a:p>
            <a:r>
              <a:rPr lang="en-IN" dirty="0" smtClean="0"/>
              <a:t>C: placebo, standard care, no protocol</a:t>
            </a:r>
          </a:p>
          <a:p>
            <a:r>
              <a:rPr lang="en-IN" dirty="0" smtClean="0"/>
              <a:t>O: constipation, feed intolerance, duration of mechanical ventilation</a:t>
            </a:r>
          </a:p>
          <a:p>
            <a:r>
              <a:rPr lang="en-IN" dirty="0" smtClean="0"/>
              <a:t>T: 2009-2016</a:t>
            </a:r>
          </a:p>
        </p:txBody>
      </p:sp>
    </p:spTree>
    <p:extLst>
      <p:ext uri="{BB962C8B-B14F-4D97-AF65-F5344CB8AC3E}">
        <p14:creationId xmlns:p14="http://schemas.microsoft.com/office/powerpoint/2010/main" val="120190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Inclusion:</a:t>
            </a:r>
          </a:p>
          <a:p>
            <a:pPr lvl="1"/>
            <a:r>
              <a:rPr lang="en-IN" dirty="0" smtClean="0"/>
              <a:t>Adult patients &gt;</a:t>
            </a:r>
            <a:r>
              <a:rPr lang="en-IN" smtClean="0"/>
              <a:t>18 years</a:t>
            </a:r>
            <a:endParaRPr lang="en-IN" dirty="0" smtClean="0"/>
          </a:p>
          <a:p>
            <a:pPr lvl="1"/>
            <a:r>
              <a:rPr lang="en-IN" dirty="0" smtClean="0"/>
              <a:t>Admitted to medical/surgical/mixed ICU</a:t>
            </a:r>
          </a:p>
          <a:p>
            <a:pPr lvl="1"/>
            <a:r>
              <a:rPr lang="en-IN" dirty="0" smtClean="0"/>
              <a:t>&gt;50% receiving mechanical ventilation</a:t>
            </a:r>
          </a:p>
          <a:p>
            <a:r>
              <a:rPr lang="en-IN" dirty="0" smtClean="0"/>
              <a:t>Exclusion </a:t>
            </a:r>
          </a:p>
          <a:p>
            <a:pPr lvl="1"/>
            <a:r>
              <a:rPr lang="en-IN" dirty="0" smtClean="0"/>
              <a:t>Primary gastrointestinal disorders</a:t>
            </a:r>
          </a:p>
          <a:p>
            <a:pPr lvl="1"/>
            <a:endParaRPr lang="en-IN" dirty="0" smtClean="0"/>
          </a:p>
          <a:p>
            <a:pPr lvl="1"/>
            <a:endParaRPr lang="en-IN" dirty="0" smtClean="0"/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87681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Primary outcome:</a:t>
            </a:r>
          </a:p>
          <a:p>
            <a:pPr lvl="1"/>
            <a:r>
              <a:rPr lang="en-IN" dirty="0" smtClean="0"/>
              <a:t>Constipation</a:t>
            </a:r>
          </a:p>
          <a:p>
            <a:pPr lvl="1"/>
            <a:r>
              <a:rPr lang="en-IN" dirty="0" smtClean="0"/>
              <a:t>Feeding intolerance</a:t>
            </a:r>
          </a:p>
          <a:p>
            <a:pPr lvl="1"/>
            <a:r>
              <a:rPr lang="en-IN" dirty="0" smtClean="0"/>
              <a:t>Duration of mechanical ventilation</a:t>
            </a:r>
          </a:p>
          <a:p>
            <a:r>
              <a:rPr lang="en-IN" dirty="0" smtClean="0"/>
              <a:t>Secondary outcomes:</a:t>
            </a:r>
          </a:p>
          <a:p>
            <a:pPr lvl="1"/>
            <a:r>
              <a:rPr lang="en-IN" dirty="0" smtClean="0"/>
              <a:t>Adverse effects(diarrhoea)</a:t>
            </a:r>
          </a:p>
          <a:p>
            <a:pPr lvl="1"/>
            <a:r>
              <a:rPr lang="en-IN" dirty="0" smtClean="0"/>
              <a:t>Constipation related effects</a:t>
            </a:r>
          </a:p>
          <a:p>
            <a:pPr lvl="1"/>
            <a:r>
              <a:rPr lang="en-IN" dirty="0" smtClean="0"/>
              <a:t>Long term patient care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3602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Was the search for relevant studies exhaustive?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Peer reviewed electronic search :</a:t>
            </a:r>
          </a:p>
          <a:p>
            <a:pPr lvl="1"/>
            <a:r>
              <a:rPr lang="en-IN" dirty="0" smtClean="0"/>
              <a:t>MEDLINE</a:t>
            </a:r>
          </a:p>
          <a:p>
            <a:pPr lvl="1"/>
            <a:r>
              <a:rPr lang="en-IN" dirty="0" smtClean="0"/>
              <a:t>Embase</a:t>
            </a:r>
          </a:p>
          <a:p>
            <a:pPr lvl="1"/>
            <a:r>
              <a:rPr lang="en-IN" dirty="0" smtClean="0"/>
              <a:t>CINAHL</a:t>
            </a:r>
          </a:p>
          <a:p>
            <a:pPr lvl="1"/>
            <a:r>
              <a:rPr lang="en-IN" dirty="0" smtClean="0"/>
              <a:t>CENTRAL</a:t>
            </a:r>
          </a:p>
          <a:p>
            <a:r>
              <a:rPr lang="en-IN" dirty="0" smtClean="0"/>
              <a:t>Hand searched conference abstracts for the ATS, Society of critical care medicine and clinical trials databases (ISRCTN)</a:t>
            </a:r>
          </a:p>
        </p:txBody>
      </p:sp>
    </p:spTree>
    <p:extLst>
      <p:ext uri="{BB962C8B-B14F-4D97-AF65-F5344CB8AC3E}">
        <p14:creationId xmlns:p14="http://schemas.microsoft.com/office/powerpoint/2010/main" val="151310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5234" y="0"/>
            <a:ext cx="69415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45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740" y="0"/>
            <a:ext cx="10568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748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Were selection and assessment of the studies reproducible?</a:t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Search results were exported to DistillerSR for eligibility assessment, risk of bias and data extraction</a:t>
            </a:r>
          </a:p>
          <a:p>
            <a:r>
              <a:rPr lang="en-IN" dirty="0" smtClean="0"/>
              <a:t>Two reviewers independently and in duplicate screened titles and abstracts and assessed full articles, full length texts for eligibility</a:t>
            </a:r>
          </a:p>
          <a:p>
            <a:r>
              <a:rPr lang="en-IN" dirty="0" smtClean="0"/>
              <a:t>Weighted kappa was used to asses interrater reliability</a:t>
            </a:r>
          </a:p>
          <a:p>
            <a:r>
              <a:rPr lang="en-IN" dirty="0" smtClean="0"/>
              <a:t>Third party reviewer if primary reviewer disagreements arose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72422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Was the risk of bias of the primary studies assessed?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Clinical Advance Through Research and Information Translation (CLARITY) Group’s Modified Cochrane Database of Systematic Review tool.</a:t>
            </a:r>
          </a:p>
          <a:p>
            <a:r>
              <a:rPr lang="en-IN" dirty="0" smtClean="0"/>
              <a:t>Random sequence generation, blinding, incomplete outcome data and selective reporting</a:t>
            </a:r>
          </a:p>
          <a:p>
            <a:r>
              <a:rPr lang="en-IN" dirty="0" smtClean="0"/>
              <a:t>Assessed if the investigators took sufficient measures to reduce the risk of bias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86685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385762"/>
            <a:ext cx="10725150" cy="608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876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Did the review address possible explanations of between study difference in results?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yes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291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98502" y="365125"/>
            <a:ext cx="6676240" cy="6406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40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Did the review address confidence in effect estimates?</a:t>
            </a:r>
            <a:br>
              <a:rPr lang="en-IN" dirty="0" smtClean="0"/>
            </a:b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Yes</a:t>
            </a:r>
          </a:p>
          <a:p>
            <a:r>
              <a:rPr lang="en-IN" dirty="0" smtClean="0"/>
              <a:t>GRADE approach was used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71731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2434" y="365125"/>
            <a:ext cx="8899302" cy="5985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72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403" y="1027906"/>
            <a:ext cx="8368798" cy="55088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9403" y="5330"/>
            <a:ext cx="8190963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812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Statistical Analysis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Summarized outcomes (mean difference for continuous variable and relative risk for dichotomous variable)</a:t>
            </a:r>
          </a:p>
          <a:p>
            <a:r>
              <a:rPr lang="en-IN" dirty="0" smtClean="0"/>
              <a:t>95% CI were calculated</a:t>
            </a:r>
          </a:p>
          <a:p>
            <a:r>
              <a:rPr lang="en-IN" dirty="0" smtClean="0"/>
              <a:t>Statistical heterogeneity was assessed for each outcome using I2 calculation and chi square statistic.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258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Results</a:t>
            </a: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378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6690" y="4116343"/>
            <a:ext cx="9557705" cy="2647413"/>
          </a:xfrm>
          <a:prstGeom prst="rect">
            <a:avLst/>
          </a:prstGeo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690" y="-234995"/>
            <a:ext cx="955770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25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87" y="852487"/>
            <a:ext cx="10791825" cy="515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05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What is the risk of bias across all studies?</a:t>
            </a:r>
          </a:p>
          <a:p>
            <a:pPr lvl="1"/>
            <a:r>
              <a:rPr lang="en-IN" dirty="0" smtClean="0"/>
              <a:t>moderate</a:t>
            </a:r>
            <a:endParaRPr lang="en-IN" dirty="0"/>
          </a:p>
          <a:p>
            <a:pPr lvl="1"/>
            <a:endParaRPr lang="en-IN" dirty="0" smtClean="0"/>
          </a:p>
          <a:p>
            <a:pPr lvl="1"/>
            <a:endParaRPr lang="en-IN" dirty="0"/>
          </a:p>
          <a:p>
            <a:r>
              <a:rPr lang="en-IN" dirty="0" smtClean="0"/>
              <a:t>Do the systematic review population, intervention, comparison and outcomes fit the patient in hand?</a:t>
            </a:r>
          </a:p>
          <a:p>
            <a:pPr lvl="1"/>
            <a:r>
              <a:rPr lang="en-IN" dirty="0" smtClean="0"/>
              <a:t>yes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0385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Would your decision differ if boundary of the confidence interval represented the truth?</a:t>
            </a:r>
          </a:p>
          <a:p>
            <a:pPr lvl="1"/>
            <a:r>
              <a:rPr lang="en-IN" dirty="0" smtClean="0"/>
              <a:t>no</a:t>
            </a:r>
            <a:endParaRPr lang="en-IN" dirty="0"/>
          </a:p>
          <a:p>
            <a:endParaRPr lang="en-IN" dirty="0" smtClean="0"/>
          </a:p>
          <a:p>
            <a:r>
              <a:rPr lang="en-IN" dirty="0" smtClean="0"/>
              <a:t>Are the results inconsistent across studies?</a:t>
            </a:r>
          </a:p>
          <a:p>
            <a:pPr lvl="1"/>
            <a:r>
              <a:rPr lang="en-IN" dirty="0" smtClean="0"/>
              <a:t>no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7574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Is there high likelihood of publication bias?</a:t>
            </a:r>
          </a:p>
          <a:p>
            <a:pPr lvl="1"/>
            <a:r>
              <a:rPr lang="en-IN" dirty="0" smtClean="0"/>
              <a:t>Not assessed by funnel plot: only 4 RCT’s and no sub group analysis</a:t>
            </a:r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r>
              <a:rPr lang="en-IN" dirty="0" smtClean="0"/>
              <a:t>Do you consider the magnitude of treatment effect large?</a:t>
            </a:r>
          </a:p>
          <a:p>
            <a:pPr lvl="1"/>
            <a:r>
              <a:rPr lang="en-IN" dirty="0" smtClean="0"/>
              <a:t>No, in none of the primary outcomes measured was there a RR of &gt;2 or less than &lt;0.5</a:t>
            </a:r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4818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Conclusions and limitations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Overall quality of evidence is low to moderate in the 4 RCT’s analysed</a:t>
            </a:r>
          </a:p>
          <a:p>
            <a:r>
              <a:rPr lang="en-IN" dirty="0" smtClean="0"/>
              <a:t>Limitations include imprecision due to the small numbers in the studies</a:t>
            </a:r>
          </a:p>
          <a:p>
            <a:r>
              <a:rPr lang="en-IN" dirty="0" smtClean="0"/>
              <a:t>Lack of consistent definitions of gut motility disorders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01538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Thank you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6243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567</Words>
  <Application>Microsoft Office PowerPoint</Application>
  <PresentationFormat>Widescreen</PresentationFormat>
  <Paragraphs>78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Background</vt:lpstr>
      <vt:lpstr>Did the review explicitly address a sensible clinical question?</vt:lpstr>
      <vt:lpstr>PowerPoint Presentation</vt:lpstr>
      <vt:lpstr>PowerPoint Presentation</vt:lpstr>
      <vt:lpstr>PowerPoint Presentation</vt:lpstr>
      <vt:lpstr>Was the search for relevant studies exhaustive?</vt:lpstr>
      <vt:lpstr>PowerPoint Presentation</vt:lpstr>
      <vt:lpstr>PowerPoint Presentation</vt:lpstr>
      <vt:lpstr>Were selection and assessment of the studies reproducible? </vt:lpstr>
      <vt:lpstr>Was the risk of bias of the primary studies assessed?</vt:lpstr>
      <vt:lpstr>PowerPoint Presentation</vt:lpstr>
      <vt:lpstr>Did the review address possible explanations of between study difference in results?</vt:lpstr>
      <vt:lpstr>PowerPoint Presentation</vt:lpstr>
      <vt:lpstr>Did the review address confidence in effect estimates? </vt:lpstr>
      <vt:lpstr>PowerPoint Presentation</vt:lpstr>
      <vt:lpstr>PowerPoint Presentation</vt:lpstr>
      <vt:lpstr>Statistical Analysis</vt:lpstr>
      <vt:lpstr>Results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Conclusions and limitations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 Newbigging</dc:creator>
  <cp:lastModifiedBy>Philip Newbigging</cp:lastModifiedBy>
  <cp:revision>36</cp:revision>
  <dcterms:created xsi:type="dcterms:W3CDTF">2018-12-18T04:01:59Z</dcterms:created>
  <dcterms:modified xsi:type="dcterms:W3CDTF">2018-12-18T09:45:09Z</dcterms:modified>
</cp:coreProperties>
</file>