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83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80" r:id="rId21"/>
    <p:sldId id="281" r:id="rId22"/>
    <p:sldId id="276" r:id="rId23"/>
    <p:sldId id="277" r:id="rId24"/>
    <p:sldId id="278" r:id="rId25"/>
    <p:sldId id="284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246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975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00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441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47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490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38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365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300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322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447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14073-9904-4F19-BC1B-5B259ECB5B75}" type="datetimeFigureOut">
              <a:rPr lang="en-IN" smtClean="0"/>
              <a:t>17/12/2018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061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17/12/2018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181" y="1292225"/>
            <a:ext cx="7267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9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Haemorrhagic strokes account for 11-22%  of incident strokes , half stroke deaths and 42% of DALY lost due to stroke.</a:t>
            </a:r>
          </a:p>
          <a:p>
            <a:r>
              <a:rPr lang="en-IN" dirty="0" smtClean="0"/>
              <a:t>Antiplatelet therapy might slightly increase the incidence of </a:t>
            </a:r>
            <a:r>
              <a:rPr lang="en-IN" dirty="0"/>
              <a:t>i</a:t>
            </a:r>
            <a:r>
              <a:rPr lang="en-IN" dirty="0" smtClean="0"/>
              <a:t>ntracerebral haemorrhage.</a:t>
            </a:r>
          </a:p>
          <a:p>
            <a:r>
              <a:rPr lang="en-IN" dirty="0" smtClean="0"/>
              <a:t>Platelet transfusion has been used prophylactically and therapeutically in many clinical settings, for active bleeding disorders.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62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Multi centre, randomised, open label, parallel group trial.</a:t>
            </a:r>
          </a:p>
          <a:p>
            <a:r>
              <a:rPr lang="en-IN" dirty="0" smtClean="0"/>
              <a:t>60 hospitals</a:t>
            </a:r>
          </a:p>
          <a:p>
            <a:r>
              <a:rPr lang="en-IN" dirty="0" smtClean="0"/>
              <a:t>Netherlands, UK, France.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473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P: Acute intracerebral haemorrhagic stroke</a:t>
            </a:r>
          </a:p>
          <a:p>
            <a:r>
              <a:rPr lang="en-IN" dirty="0" smtClean="0"/>
              <a:t>I: platelet transfusion + standard care</a:t>
            </a:r>
          </a:p>
          <a:p>
            <a:r>
              <a:rPr lang="en-IN" dirty="0" smtClean="0"/>
              <a:t>C: standard care</a:t>
            </a:r>
          </a:p>
          <a:p>
            <a:r>
              <a:rPr lang="en-IN" dirty="0" smtClean="0"/>
              <a:t>O: shift towards death or dependence on the mRS </a:t>
            </a:r>
          </a:p>
          <a:p>
            <a:r>
              <a:rPr lang="en-IN" dirty="0" smtClean="0"/>
              <a:t>T: February 4</a:t>
            </a:r>
            <a:r>
              <a:rPr lang="en-IN" baseline="30000" dirty="0" smtClean="0"/>
              <a:t>th</a:t>
            </a:r>
            <a:r>
              <a:rPr lang="en-IN" dirty="0" smtClean="0"/>
              <a:t>  2009- October 8</a:t>
            </a:r>
            <a:r>
              <a:rPr lang="en-IN" baseline="30000" dirty="0" smtClean="0"/>
              <a:t>th</a:t>
            </a:r>
            <a:r>
              <a:rPr lang="en-IN" dirty="0" smtClean="0"/>
              <a:t>  2015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521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Aged 18 years and above</a:t>
            </a:r>
          </a:p>
          <a:p>
            <a:r>
              <a:rPr lang="en-IN" dirty="0" smtClean="0"/>
              <a:t>Non traumatic supratentorial intracerebral haemorrhage</a:t>
            </a:r>
          </a:p>
          <a:p>
            <a:r>
              <a:rPr lang="en-IN" dirty="0" smtClean="0"/>
              <a:t>GCS : 8-15</a:t>
            </a:r>
          </a:p>
          <a:p>
            <a:r>
              <a:rPr lang="en-IN" dirty="0" smtClean="0"/>
              <a:t>In whom platelet transfusion could be initiate within 6 hrs of onset and 90 minutes of brain imaging</a:t>
            </a:r>
          </a:p>
          <a:p>
            <a:r>
              <a:rPr lang="en-IN" dirty="0" smtClean="0"/>
              <a:t>Antiplatelet therapy : COX inhibitor ( aspirin/ carbasalate calcium),</a:t>
            </a:r>
            <a:r>
              <a:rPr lang="en-IN" dirty="0"/>
              <a:t> </a:t>
            </a:r>
            <a:r>
              <a:rPr lang="en-IN" dirty="0" smtClean="0"/>
              <a:t>adenosine diphosphate receptor inhibitor (clopidogrel), or adenosine reuptake inhibitor (dipyridamole) : for at least 7 days prior to stroke</a:t>
            </a:r>
          </a:p>
          <a:p>
            <a:r>
              <a:rPr lang="en-IN" dirty="0" smtClean="0"/>
              <a:t>Pre stroke Mrs of 0 -1</a:t>
            </a:r>
          </a:p>
        </p:txBody>
      </p:sp>
    </p:spTree>
    <p:extLst>
      <p:ext uri="{BB962C8B-B14F-4D97-AF65-F5344CB8AC3E}">
        <p14:creationId xmlns:p14="http://schemas.microsoft.com/office/powerpoint/2010/main" val="179327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SDH, EDH, underlying aneurysm or AVM</a:t>
            </a:r>
          </a:p>
          <a:p>
            <a:r>
              <a:rPr lang="en-IN" dirty="0" smtClean="0"/>
              <a:t>Planned surgical evacuation within 24 hours</a:t>
            </a:r>
          </a:p>
          <a:p>
            <a:r>
              <a:rPr lang="en-IN" dirty="0" smtClean="0"/>
              <a:t>Intraventricular bleed</a:t>
            </a:r>
          </a:p>
          <a:p>
            <a:r>
              <a:rPr lang="en-IN" dirty="0" smtClean="0"/>
              <a:t>Previous adverse reaction to platelet transfusion</a:t>
            </a:r>
          </a:p>
          <a:p>
            <a:r>
              <a:rPr lang="en-IN" dirty="0" smtClean="0"/>
              <a:t>Known use of Vitamin K antagonists</a:t>
            </a:r>
          </a:p>
          <a:p>
            <a:r>
              <a:rPr lang="en-IN" dirty="0" smtClean="0"/>
              <a:t>History of coagulopathy</a:t>
            </a:r>
          </a:p>
          <a:p>
            <a:r>
              <a:rPr lang="en-IN" dirty="0" smtClean="0"/>
              <a:t>Thrombocytopenia &lt; 1,00,000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442681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Sample size:</a:t>
            </a:r>
            <a:endParaRPr lang="en-IN" dirty="0"/>
          </a:p>
          <a:p>
            <a:pPr lvl="1"/>
            <a:r>
              <a:rPr lang="en-IN" dirty="0" smtClean="0"/>
              <a:t>190 participants</a:t>
            </a:r>
          </a:p>
          <a:p>
            <a:pPr lvl="1"/>
            <a:r>
              <a:rPr lang="en-IN" dirty="0" smtClean="0"/>
              <a:t>70% of frequency of primary outcome in standard care group with 2% absolute reduction to 50% in intervention group.</a:t>
            </a:r>
          </a:p>
          <a:p>
            <a:pPr lvl="1"/>
            <a:r>
              <a:rPr lang="en-IN" dirty="0" smtClean="0"/>
              <a:t>80% power and two sided level of significance of 0.05</a:t>
            </a:r>
          </a:p>
          <a:p>
            <a:pPr lvl="1"/>
            <a:endParaRPr lang="en-IN" dirty="0"/>
          </a:p>
          <a:p>
            <a:pPr lvl="1"/>
            <a:r>
              <a:rPr lang="en-IN" dirty="0" smtClean="0"/>
              <a:t>Power increases to </a:t>
            </a:r>
            <a:r>
              <a:rPr lang="en-IN" dirty="0" smtClean="0"/>
              <a:t>91% </a:t>
            </a:r>
            <a:r>
              <a:rPr lang="en-IN" dirty="0" smtClean="0"/>
              <a:t>To detect a common OR of 0.43 in ordinal logistic regression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4069309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was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618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Did intervention and control groups begin the study with similar prognosis?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143" y="1825625"/>
            <a:ext cx="5065713" cy="497205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013656" y="2833352"/>
            <a:ext cx="549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90930" y="4353059"/>
            <a:ext cx="4722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013656" y="4868214"/>
            <a:ext cx="549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4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637" y="1729581"/>
            <a:ext cx="5059363" cy="454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687" y="1138635"/>
            <a:ext cx="5040313" cy="5715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013656" y="2730321"/>
            <a:ext cx="4359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975020" y="3309870"/>
            <a:ext cx="4746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97746" y="3477296"/>
            <a:ext cx="57094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790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patients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Randomly assigned in 1:1 ratio</a:t>
            </a:r>
          </a:p>
          <a:p>
            <a:r>
              <a:rPr lang="en-IN" dirty="0" smtClean="0"/>
              <a:t>Done by investigators via a secure, web based computerised randomisation system.</a:t>
            </a:r>
          </a:p>
          <a:p>
            <a:r>
              <a:rPr lang="en-IN" dirty="0" smtClean="0"/>
              <a:t>Stratified by study hospital, type of antiplatelet therapy.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153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randomization concealed?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97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patients similar at baseline with respect to known prognostic factors?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Patient’s in the standard care group had a larger percentage of peripheral vascular disease, lower ICH volume at admission with higher </a:t>
            </a:r>
            <a:r>
              <a:rPr lang="en-IN" dirty="0" err="1" smtClean="0"/>
              <a:t>intraventricualr</a:t>
            </a:r>
            <a:r>
              <a:rPr lang="en-IN" dirty="0" smtClean="0"/>
              <a:t> extension.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6445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prognostic balance maintained as the study progressed?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787525"/>
            <a:ext cx="10515600" cy="4351338"/>
          </a:xfrm>
        </p:spPr>
        <p:txBody>
          <a:bodyPr/>
          <a:lstStyle/>
          <a:p>
            <a:r>
              <a:rPr lang="en-IN" dirty="0" smtClean="0"/>
              <a:t>Were patients, caregivers, collectors of the outcome data, adjudicators of outcome and data analysts aware of the group allocation?</a:t>
            </a:r>
          </a:p>
          <a:p>
            <a:r>
              <a:rPr lang="en-IN" dirty="0" smtClean="0"/>
              <a:t>Participants and local investigators giving interventions were not masked to allocation</a:t>
            </a:r>
          </a:p>
          <a:p>
            <a:r>
              <a:rPr lang="en-IN" dirty="0" smtClean="0"/>
              <a:t>Outcome assessors and investigators analysing data were blinded to the allocation.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2222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Were the groups prognostically balanced at the study’s conclusion?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follow up complete?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262" y="1690688"/>
            <a:ext cx="509587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37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trial stopped early for benefit?</a:t>
            </a:r>
          </a:p>
          <a:p>
            <a:r>
              <a:rPr lang="en-IN" dirty="0" smtClean="0"/>
              <a:t>No</a:t>
            </a:r>
          </a:p>
          <a:p>
            <a:endParaRPr lang="en-IN" dirty="0"/>
          </a:p>
          <a:p>
            <a:r>
              <a:rPr lang="en-IN" dirty="0" smtClean="0"/>
              <a:t>Were patients analyzed in the groups that they were randomized?</a:t>
            </a:r>
          </a:p>
          <a:p>
            <a:r>
              <a:rPr lang="en-IN" dirty="0" smtClean="0"/>
              <a:t>Yes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3851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Did the investigators guard against unwarranted conclusion on inferiority?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effect of the standard treatment preserved?</a:t>
            </a:r>
          </a:p>
          <a:p>
            <a:r>
              <a:rPr lang="en-IN" dirty="0" smtClean="0"/>
              <a:t>Yes</a:t>
            </a:r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Did the investigators analyse patients based on the treatment they received and the groups to which they were assigned?</a:t>
            </a:r>
          </a:p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5981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1568450"/>
            <a:ext cx="8839200" cy="2857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7100" y="455533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Primary outcome: difference in functional outcome at 3 months as assessed by mRS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Odds of a shift towards death or dependence at 3 months significantly higher in the intervention group than in standard care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Unadjusted OR 1.84, 95% C.I. 1.1-3.08, p=0.02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Adjusted OR 2.05, 95% C.I. 1.18-3.56, p=0.01</a:t>
            </a:r>
            <a:endParaRPr lang="en-IN" b="0" i="0" dirty="0">
              <a:solidFill>
                <a:srgbClr val="444444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531853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Secondary outcomes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006600"/>
            <a:ext cx="4508500" cy="26550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4200" y="20066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Comparing intervention vs. control groups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Alive at 3 months: 68% vs. 77%, OR 0.62 (0.33-1.19), p=0.15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mRS score 4-6 at 3 months: 72% vs 56%, OR 2.04 (1.12-3.74), p=0.02,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mRS score 3-6 at 3 months: 89% vs 82%, OR 1.75 (0.77-3.97), p=0.18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Median ICH growth at 24 hr (ml) 2.01 vs. 1.16 , p=0.81, </a:t>
            </a:r>
            <a:endParaRPr lang="en-IN" b="0" i="0" dirty="0">
              <a:solidFill>
                <a:srgbClr val="444444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08834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5194300" cy="6048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32500" y="212123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endParaRPr lang="en-IN" b="0" i="0" dirty="0" smtClean="0">
              <a:solidFill>
                <a:srgbClr val="444444"/>
              </a:solidFill>
              <a:effectLst/>
              <a:latin typeface="Lato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Overall: 42% vs. 29%, OR 1.79 (95% C.I. 0.98-3.27)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Thromboembolism: 4% vs. 1% OR 3.96 (95% C.I. 0.43-36.08)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Complication of ICH: 25% vs. 14% (OR 2.02 (95% C.I. 0.96-4.27)</a:t>
            </a:r>
            <a:endParaRPr lang="en-IN" b="0" i="0" dirty="0">
              <a:solidFill>
                <a:srgbClr val="444444"/>
              </a:solidFill>
              <a:effectLst/>
              <a:latin typeface="Lato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7577" y="1223493"/>
            <a:ext cx="4765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57577" y="1468193"/>
            <a:ext cx="580623" cy="12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9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37" y="2149475"/>
            <a:ext cx="5114925" cy="34480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29362" y="2554238"/>
            <a:ext cx="51768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Pre-specified sub-group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Haematoma volume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&lt;7ml: OR 2.46 (95% C.I 1.02-5.94)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7-30ml: OR 1.4 (95% C.I 0.58-3.39)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&gt;30ml: 0.87 (95% C.I. 0.27-2.76)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IN" b="0" i="0" dirty="0" smtClean="0">
                <a:solidFill>
                  <a:srgbClr val="444444"/>
                </a:solidFill>
                <a:effectLst/>
                <a:latin typeface="Lato"/>
              </a:rPr>
              <a:t>(Odds ratio of &gt;1 favours control group, where as OR &lt;1 favours transfusion)</a:t>
            </a:r>
          </a:p>
          <a:p>
            <a:pPr fontAlgn="base"/>
            <a:endParaRPr lang="en-IN" b="0" i="0" dirty="0">
              <a:solidFill>
                <a:srgbClr val="444444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108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my patients?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study patients similar to my patients?</a:t>
            </a:r>
          </a:p>
          <a:p>
            <a:pPr marL="0" indent="0">
              <a:buNone/>
            </a:pPr>
            <a:r>
              <a:rPr lang="en-IN" dirty="0" smtClean="0"/>
              <a:t>Only European countries included in this trial.</a:t>
            </a:r>
          </a:p>
          <a:p>
            <a:pPr marL="0" indent="0">
              <a:buNone/>
            </a:pPr>
            <a:r>
              <a:rPr lang="en-IN" dirty="0" smtClean="0"/>
              <a:t>Percentage of patients with diabetes as risk factor probably more in out country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4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all patient important outcomes considered?</a:t>
            </a:r>
          </a:p>
          <a:p>
            <a:r>
              <a:rPr lang="en-IN" dirty="0" smtClean="0"/>
              <a:t>yes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916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 likely benefits of the novel treatment worth the potential harm?</a:t>
            </a:r>
          </a:p>
          <a:p>
            <a:r>
              <a:rPr lang="en-IN" dirty="0" smtClean="0"/>
              <a:t>No, showed harm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8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Small sample size</a:t>
            </a:r>
          </a:p>
          <a:p>
            <a:r>
              <a:rPr lang="en-IN" dirty="0" smtClean="0"/>
              <a:t>Duration of antiplatelet therapy has not been studied</a:t>
            </a:r>
          </a:p>
          <a:p>
            <a:r>
              <a:rPr lang="en-IN" dirty="0" smtClean="0"/>
              <a:t>Investigators administering the intervention were not blinded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5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Platelet transfusion for patients with acute intracerebral haemorrhage is inferior to standard care and causes harm.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32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779</Words>
  <Application>Microsoft Office PowerPoint</Application>
  <PresentationFormat>Widescreen</PresentationFormat>
  <Paragraphs>99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Lato</vt:lpstr>
      <vt:lpstr>Office Theme</vt:lpstr>
      <vt:lpstr>PowerPoint Presentation</vt:lpstr>
      <vt:lpstr>Background</vt:lpstr>
      <vt:lpstr>Methods</vt:lpstr>
      <vt:lpstr>PowerPoint Presentation</vt:lpstr>
      <vt:lpstr>Inclusion criteria</vt:lpstr>
      <vt:lpstr>Exclusion criteria</vt:lpstr>
      <vt:lpstr>Statistical analysis</vt:lpstr>
      <vt:lpstr>How serious was the risk of bias?</vt:lpstr>
      <vt:lpstr>Did intervention and control groups begin the study with similar prognosis?</vt:lpstr>
      <vt:lpstr>PowerPoint Presentation</vt:lpstr>
      <vt:lpstr>Were patients randomized?</vt:lpstr>
      <vt:lpstr>Was randomization concealed?</vt:lpstr>
      <vt:lpstr>Were patients similar at baseline with respect to known prognostic factors?</vt:lpstr>
      <vt:lpstr>Was prognostic balance maintained as the study progressed?</vt:lpstr>
      <vt:lpstr>Were the groups prognostically balanced at the study’s conclusion? </vt:lpstr>
      <vt:lpstr>PowerPoint Presentation</vt:lpstr>
      <vt:lpstr>Did the investigators guard against unwarranted conclusion on inferiority? </vt:lpstr>
      <vt:lpstr>What are the results?</vt:lpstr>
      <vt:lpstr>Secondary outcomes</vt:lpstr>
      <vt:lpstr>PowerPoint Presentation</vt:lpstr>
      <vt:lpstr>PowerPoint Presentation</vt:lpstr>
      <vt:lpstr>How can I apply the results to my patients? </vt:lpstr>
      <vt:lpstr>PowerPoint Presentation</vt:lpstr>
      <vt:lpstr>PowerPoint Presentation</vt:lpstr>
      <vt:lpstr>Limitation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33</cp:revision>
  <dcterms:created xsi:type="dcterms:W3CDTF">2018-12-17T04:34:39Z</dcterms:created>
  <dcterms:modified xsi:type="dcterms:W3CDTF">2018-12-17T09:39:41Z</dcterms:modified>
</cp:coreProperties>
</file>