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sldIdLst>
    <p:sldId id="257" r:id="rId2"/>
    <p:sldId id="256" r:id="rId3"/>
    <p:sldId id="258" r:id="rId4"/>
    <p:sldId id="259" r:id="rId5"/>
    <p:sldId id="260" r:id="rId6"/>
    <p:sldId id="282" r:id="rId7"/>
    <p:sldId id="262" r:id="rId8"/>
    <p:sldId id="276" r:id="rId9"/>
    <p:sldId id="277" r:id="rId10"/>
    <p:sldId id="261" r:id="rId11"/>
    <p:sldId id="278" r:id="rId12"/>
    <p:sldId id="279" r:id="rId13"/>
    <p:sldId id="280" r:id="rId14"/>
    <p:sldId id="263" r:id="rId15"/>
    <p:sldId id="281" r:id="rId16"/>
    <p:sldId id="264" r:id="rId17"/>
    <p:sldId id="267" r:id="rId18"/>
    <p:sldId id="265" r:id="rId19"/>
    <p:sldId id="266" r:id="rId20"/>
    <p:sldId id="273" r:id="rId21"/>
    <p:sldId id="274" r:id="rId22"/>
    <p:sldId id="268" r:id="rId23"/>
    <p:sldId id="269" r:id="rId24"/>
    <p:sldId id="270" r:id="rId25"/>
    <p:sldId id="271" r:id="rId26"/>
    <p:sldId id="272" r:id="rId27"/>
    <p:sldId id="27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19" autoAdjust="0"/>
    <p:restoredTop sz="94434" autoAdjust="0"/>
  </p:normalViewPr>
  <p:slideViewPr>
    <p:cSldViewPr snapToGrid="0">
      <p:cViewPr varScale="1">
        <p:scale>
          <a:sx n="74" d="100"/>
          <a:sy n="74" d="100"/>
        </p:scale>
        <p:origin x="6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10850-DC28-4212-BAC4-CB0FDD1DF082}" type="datetimeFigureOut">
              <a:rPr lang="en-IN" smtClean="0"/>
              <a:t>04-01-2019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58EBC7-1163-40E8-806D-8CB207674A85}" type="slidenum">
              <a:rPr lang="en-IN" smtClean="0"/>
              <a:t>‹#›</a:t>
            </a:fld>
            <a:endParaRPr lang="en-IN"/>
          </a:p>
        </p:txBody>
      </p:sp>
    </p:spTree>
    <p:extLst>
      <p:ext uri="{BB962C8B-B14F-4D97-AF65-F5344CB8AC3E}">
        <p14:creationId xmlns:p14="http://schemas.microsoft.com/office/powerpoint/2010/main" val="3716774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i="0" kern="1200" dirty="0" smtClean="0">
                <a:solidFill>
                  <a:schemeClr val="tx1"/>
                </a:solidFill>
                <a:effectLst/>
                <a:latin typeface="+mn-lt"/>
                <a:ea typeface="+mn-ea"/>
                <a:cs typeface="+mn-cs"/>
              </a:rPr>
              <a:t>his design is most appropriate when a brief exposure (</a:t>
            </a:r>
            <a:r>
              <a:rPr lang="en-IN" sz="1200" i="1" kern="1200" dirty="0" smtClean="0">
                <a:solidFill>
                  <a:schemeClr val="tx1"/>
                </a:solidFill>
                <a:effectLst/>
                <a:latin typeface="+mn-lt"/>
                <a:ea typeface="+mn-ea"/>
                <a:cs typeface="+mn-cs"/>
              </a:rPr>
              <a:t>e.g.</a:t>
            </a:r>
            <a:r>
              <a:rPr lang="en-IN" sz="1200" i="0" kern="1200" dirty="0" smtClean="0">
                <a:solidFill>
                  <a:schemeClr val="tx1"/>
                </a:solidFill>
                <a:effectLst/>
                <a:latin typeface="+mn-lt"/>
                <a:ea typeface="+mn-ea"/>
                <a:cs typeface="+mn-cs"/>
              </a:rPr>
              <a:t>, chiropractic care) causes a transient change in risk (</a:t>
            </a:r>
            <a:r>
              <a:rPr lang="en-IN" sz="1200" i="1" kern="1200" dirty="0" smtClean="0">
                <a:solidFill>
                  <a:schemeClr val="tx1"/>
                </a:solidFill>
                <a:effectLst/>
                <a:latin typeface="+mn-lt"/>
                <a:ea typeface="+mn-ea"/>
                <a:cs typeface="+mn-cs"/>
              </a:rPr>
              <a:t>i.e.</a:t>
            </a:r>
            <a:r>
              <a:rPr lang="en-IN" sz="1200" i="0" kern="1200" dirty="0" smtClean="0">
                <a:solidFill>
                  <a:schemeClr val="tx1"/>
                </a:solidFill>
                <a:effectLst/>
                <a:latin typeface="+mn-lt"/>
                <a:ea typeface="+mn-ea"/>
                <a:cs typeface="+mn-cs"/>
              </a:rPr>
              <a:t>, hazard period) of a rare-onset</a:t>
            </a:r>
            <a:br>
              <a:rPr lang="en-IN" sz="1200" i="0" kern="1200" dirty="0" smtClean="0">
                <a:solidFill>
                  <a:schemeClr val="tx1"/>
                </a:solidFill>
                <a:effectLst/>
                <a:latin typeface="+mn-lt"/>
                <a:ea typeface="+mn-ea"/>
                <a:cs typeface="+mn-cs"/>
              </a:rPr>
            </a:br>
            <a:r>
              <a:rPr lang="en-IN" sz="1200" i="0" kern="1200" dirty="0" smtClean="0">
                <a:solidFill>
                  <a:schemeClr val="tx1"/>
                </a:solidFill>
                <a:effectLst/>
                <a:latin typeface="+mn-lt"/>
                <a:ea typeface="+mn-ea"/>
                <a:cs typeface="+mn-cs"/>
              </a:rPr>
              <a:t>disease (</a:t>
            </a:r>
            <a:r>
              <a:rPr lang="en-IN" sz="1200" i="1" kern="1200" dirty="0" smtClean="0">
                <a:solidFill>
                  <a:schemeClr val="tx1"/>
                </a:solidFill>
                <a:effectLst/>
                <a:latin typeface="+mn-lt"/>
                <a:ea typeface="+mn-ea"/>
                <a:cs typeface="+mn-cs"/>
              </a:rPr>
              <a:t>e.g.</a:t>
            </a:r>
            <a:r>
              <a:rPr lang="en-IN" sz="1200" i="0" kern="1200" dirty="0" smtClean="0">
                <a:solidFill>
                  <a:schemeClr val="tx1"/>
                </a:solidFill>
                <a:effectLst/>
                <a:latin typeface="+mn-lt"/>
                <a:ea typeface="+mn-ea"/>
                <a:cs typeface="+mn-cs"/>
              </a:rPr>
              <a:t>, VBA stroke).</a:t>
            </a:r>
          </a:p>
          <a:p>
            <a:r>
              <a:rPr lang="en-IN" sz="1200" i="0" kern="1200" dirty="0" smtClean="0">
                <a:solidFill>
                  <a:schemeClr val="tx1"/>
                </a:solidFill>
                <a:effectLst/>
                <a:latin typeface="+mn-lt"/>
                <a:ea typeface="+mn-ea"/>
                <a:cs typeface="+mn-cs"/>
              </a:rPr>
              <a:t>It is well suited to our research questions, since within person comparisons control for </a:t>
            </a:r>
            <a:r>
              <a:rPr lang="en-IN" sz="1200" i="0" kern="1200" dirty="0" err="1" smtClean="0">
                <a:solidFill>
                  <a:schemeClr val="tx1"/>
                </a:solidFill>
                <a:effectLst/>
                <a:latin typeface="+mn-lt"/>
                <a:ea typeface="+mn-ea"/>
                <a:cs typeface="+mn-cs"/>
              </a:rPr>
              <a:t>unmeasuredrisk</a:t>
            </a:r>
            <a:r>
              <a:rPr lang="en-IN" sz="1200" i="0" kern="1200" dirty="0" smtClean="0">
                <a:solidFill>
                  <a:schemeClr val="tx1"/>
                </a:solidFill>
                <a:effectLst/>
                <a:latin typeface="+mn-lt"/>
                <a:ea typeface="+mn-ea"/>
                <a:cs typeface="+mn-cs"/>
              </a:rPr>
              <a:t> factors by design, rather than by statistical </a:t>
            </a:r>
            <a:r>
              <a:rPr lang="en-IN" sz="1200" i="0" kern="1200" dirty="0" err="1" smtClean="0">
                <a:solidFill>
                  <a:schemeClr val="tx1"/>
                </a:solidFill>
                <a:effectLst/>
                <a:latin typeface="+mn-lt"/>
                <a:ea typeface="+mn-ea"/>
                <a:cs typeface="+mn-cs"/>
              </a:rPr>
              <a:t>modeling</a:t>
            </a:r>
            <a:r>
              <a:rPr lang="en-IN" sz="1200" i="0" kern="1200" dirty="0" smtClean="0">
                <a:solidFill>
                  <a:schemeClr val="tx1"/>
                </a:solidFill>
                <a:effectLst/>
                <a:latin typeface="+mn-lt"/>
                <a:ea typeface="+mn-ea"/>
                <a:cs typeface="+mn-cs"/>
              </a:rPr>
              <a:t>. Thus the advantage over the case control design is better control of confounding.</a:t>
            </a:r>
            <a:br>
              <a:rPr lang="en-IN" sz="1200" i="0" kern="1200" dirty="0" smtClean="0">
                <a:solidFill>
                  <a:schemeClr val="tx1"/>
                </a:solidFill>
                <a:effectLst/>
                <a:latin typeface="+mn-lt"/>
                <a:ea typeface="+mn-ea"/>
                <a:cs typeface="+mn-cs"/>
              </a:rPr>
            </a:br>
            <a:endParaRPr lang="en-IN" sz="1200" i="0" kern="1200" dirty="0" smtClean="0">
              <a:solidFill>
                <a:schemeClr val="tx1"/>
              </a:solidFill>
              <a:effectLst/>
              <a:latin typeface="+mn-lt"/>
              <a:ea typeface="+mn-ea"/>
              <a:cs typeface="+mn-cs"/>
            </a:endParaRPr>
          </a:p>
          <a:p>
            <a:endParaRPr lang="en-IN" sz="1200" i="0" kern="1200" dirty="0" smtClean="0">
              <a:solidFill>
                <a:schemeClr val="tx1"/>
              </a:solidFill>
              <a:effectLst/>
              <a:latin typeface="+mn-lt"/>
              <a:ea typeface="+mn-ea"/>
              <a:cs typeface="+mn-cs"/>
            </a:endParaRPr>
          </a:p>
          <a:p>
            <a:endParaRPr lang="en-IN" sz="1200" i="0" kern="1200" dirty="0" smtClean="0">
              <a:solidFill>
                <a:schemeClr val="tx1"/>
              </a:solidFill>
              <a:effectLst/>
              <a:latin typeface="+mn-lt"/>
              <a:ea typeface="+mn-ea"/>
              <a:cs typeface="+mn-cs"/>
            </a:endParaRPr>
          </a:p>
          <a:p>
            <a:r>
              <a:rPr lang="en-IN" sz="1200" i="0" kern="1200" dirty="0" smtClean="0">
                <a:solidFill>
                  <a:schemeClr val="tx1"/>
                </a:solidFill>
                <a:effectLst/>
                <a:latin typeface="+mn-lt"/>
                <a:ea typeface="+mn-ea"/>
                <a:cs typeface="+mn-cs"/>
              </a:rPr>
              <a:t/>
            </a:r>
            <a:br>
              <a:rPr lang="en-IN" sz="1200" i="0" kern="1200" dirty="0" smtClean="0">
                <a:solidFill>
                  <a:schemeClr val="tx1"/>
                </a:solidFill>
                <a:effectLst/>
                <a:latin typeface="+mn-lt"/>
                <a:ea typeface="+mn-ea"/>
                <a:cs typeface="+mn-cs"/>
              </a:rPr>
            </a:br>
            <a:endParaRPr lang="en-IN" dirty="0"/>
          </a:p>
        </p:txBody>
      </p:sp>
      <p:sp>
        <p:nvSpPr>
          <p:cNvPr id="4" name="Slide Number Placeholder 3"/>
          <p:cNvSpPr>
            <a:spLocks noGrp="1"/>
          </p:cNvSpPr>
          <p:nvPr>
            <p:ph type="sldNum" sz="quarter" idx="10"/>
          </p:nvPr>
        </p:nvSpPr>
        <p:spPr/>
        <p:txBody>
          <a:bodyPr/>
          <a:lstStyle/>
          <a:p>
            <a:fld id="{D358EBC7-1163-40E8-806D-8CB207674A85}" type="slidenum">
              <a:rPr lang="en-IN" smtClean="0"/>
              <a:t>10</a:t>
            </a:fld>
            <a:endParaRPr lang="en-IN"/>
          </a:p>
        </p:txBody>
      </p:sp>
    </p:spTree>
    <p:extLst>
      <p:ext uri="{BB962C8B-B14F-4D97-AF65-F5344CB8AC3E}">
        <p14:creationId xmlns:p14="http://schemas.microsoft.com/office/powerpoint/2010/main" val="26684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1/4/2019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89647" y="760502"/>
            <a:ext cx="10211753" cy="5463731"/>
          </a:xfrm>
          <a:prstGeom prst="rect">
            <a:avLst/>
          </a:prstGeom>
        </p:spPr>
      </p:pic>
    </p:spTree>
    <p:extLst>
      <p:ext uri="{BB962C8B-B14F-4D97-AF65-F5344CB8AC3E}">
        <p14:creationId xmlns:p14="http://schemas.microsoft.com/office/powerpoint/2010/main" val="1121600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3746" y="59773"/>
            <a:ext cx="11552972" cy="3326891"/>
          </a:xfrm>
          <a:prstGeom prst="rect">
            <a:avLst/>
          </a:prstGeom>
        </p:spPr>
      </p:pic>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96738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t>BACKGROUND</a:t>
            </a:r>
            <a:endParaRPr lang="en-IN" dirty="0"/>
          </a:p>
        </p:txBody>
      </p:sp>
      <p:sp>
        <p:nvSpPr>
          <p:cNvPr id="5" name="Content Placeholder 4"/>
          <p:cNvSpPr>
            <a:spLocks noGrp="1"/>
          </p:cNvSpPr>
          <p:nvPr>
            <p:ph idx="1"/>
          </p:nvPr>
        </p:nvSpPr>
        <p:spPr>
          <a:xfrm>
            <a:off x="1295401" y="2556932"/>
            <a:ext cx="9601196" cy="3869626"/>
          </a:xfrm>
        </p:spPr>
        <p:txBody>
          <a:bodyPr>
            <a:normAutofit/>
          </a:bodyPr>
          <a:lstStyle/>
          <a:p>
            <a:r>
              <a:rPr lang="en-IN" dirty="0"/>
              <a:t>Neck pain is a common problem associated with considerable comorbidity, disability, and cost to </a:t>
            </a:r>
            <a:r>
              <a:rPr lang="en-IN" dirty="0" smtClean="0"/>
              <a:t>society.</a:t>
            </a:r>
          </a:p>
          <a:p>
            <a:r>
              <a:rPr lang="en-IN" dirty="0" smtClean="0"/>
              <a:t>Approximately 12% of </a:t>
            </a:r>
            <a:r>
              <a:rPr lang="en-IN" dirty="0"/>
              <a:t>American and Canadian adults seek chiropractic</a:t>
            </a:r>
            <a:br>
              <a:rPr lang="en-IN" dirty="0"/>
            </a:br>
            <a:r>
              <a:rPr lang="en-IN" dirty="0"/>
              <a:t>care annually and 80% of these visits result in </a:t>
            </a:r>
            <a:r>
              <a:rPr lang="en-IN" dirty="0" smtClean="0"/>
              <a:t>spinal manipulation.</a:t>
            </a:r>
          </a:p>
          <a:p>
            <a:r>
              <a:rPr lang="en-IN" dirty="0"/>
              <a:t>2</a:t>
            </a:r>
            <a:r>
              <a:rPr lang="en-IN" dirty="0" smtClean="0"/>
              <a:t> </a:t>
            </a:r>
            <a:r>
              <a:rPr lang="en-IN" dirty="0"/>
              <a:t>deaths in Canada from vertebral artery dissection and stroke following chiropractic care in the </a:t>
            </a:r>
            <a:r>
              <a:rPr lang="en-IN" dirty="0" smtClean="0"/>
              <a:t>1990s </a:t>
            </a:r>
          </a:p>
          <a:p>
            <a:pPr lvl="1"/>
            <a:r>
              <a:rPr lang="en-IN" dirty="0"/>
              <a:t>A</a:t>
            </a:r>
            <a:r>
              <a:rPr lang="en-IN" dirty="0" smtClean="0"/>
              <a:t>ttracted </a:t>
            </a:r>
            <a:r>
              <a:rPr lang="en-IN" dirty="0"/>
              <a:t>much media attention </a:t>
            </a:r>
            <a:endParaRPr lang="en-IN" dirty="0" smtClean="0"/>
          </a:p>
          <a:p>
            <a:pPr lvl="1"/>
            <a:r>
              <a:rPr lang="en-IN" dirty="0" smtClean="0"/>
              <a:t>Neurologists </a:t>
            </a:r>
            <a:r>
              <a:rPr lang="en-IN" dirty="0" err="1" smtClean="0"/>
              <a:t>adviced</a:t>
            </a:r>
            <a:r>
              <a:rPr lang="en-IN" dirty="0" smtClean="0"/>
              <a:t> </a:t>
            </a:r>
            <a:r>
              <a:rPr lang="en-IN" dirty="0"/>
              <a:t>to avoid neck manipulation for acute </a:t>
            </a:r>
            <a:r>
              <a:rPr lang="en-IN" dirty="0" smtClean="0"/>
              <a:t>neck pain..</a:t>
            </a:r>
          </a:p>
          <a:p>
            <a:pPr marL="0" indent="0">
              <a:buNone/>
            </a:pPr>
            <a:endParaRPr lang="en-IN" dirty="0"/>
          </a:p>
        </p:txBody>
      </p:sp>
    </p:spTree>
    <p:extLst>
      <p:ext uri="{BB962C8B-B14F-4D97-AF65-F5344CB8AC3E}">
        <p14:creationId xmlns:p14="http://schemas.microsoft.com/office/powerpoint/2010/main" val="3975311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BACKGROUND</a:t>
            </a:r>
          </a:p>
        </p:txBody>
      </p:sp>
      <p:sp>
        <p:nvSpPr>
          <p:cNvPr id="3" name="Content Placeholder 2"/>
          <p:cNvSpPr>
            <a:spLocks noGrp="1"/>
          </p:cNvSpPr>
          <p:nvPr>
            <p:ph idx="1"/>
          </p:nvPr>
        </p:nvSpPr>
        <p:spPr/>
        <p:txBody>
          <a:bodyPr/>
          <a:lstStyle/>
          <a:p>
            <a:r>
              <a:rPr lang="en-IN" dirty="0" smtClean="0">
                <a:solidFill>
                  <a:srgbClr val="231F20"/>
                </a:solidFill>
              </a:rPr>
              <a:t>Many </a:t>
            </a:r>
            <a:r>
              <a:rPr lang="en-IN" dirty="0">
                <a:solidFill>
                  <a:srgbClr val="231F20"/>
                </a:solidFill>
              </a:rPr>
              <a:t>published case </a:t>
            </a:r>
            <a:r>
              <a:rPr lang="en-IN" dirty="0" smtClean="0">
                <a:solidFill>
                  <a:srgbClr val="231F20"/>
                </a:solidFill>
              </a:rPr>
              <a:t>reports linking </a:t>
            </a:r>
            <a:r>
              <a:rPr lang="en-IN" dirty="0">
                <a:solidFill>
                  <a:srgbClr val="231F20"/>
                </a:solidFill>
              </a:rPr>
              <a:t>neck manipulation to vertebral artery </a:t>
            </a:r>
            <a:r>
              <a:rPr lang="en-IN" dirty="0" smtClean="0">
                <a:solidFill>
                  <a:srgbClr val="231F20"/>
                </a:solidFill>
              </a:rPr>
              <a:t>dissection and stroke.</a:t>
            </a:r>
            <a:endParaRPr lang="en-IN" sz="800" dirty="0">
              <a:solidFill>
                <a:srgbClr val="231F20"/>
              </a:solidFill>
            </a:endParaRPr>
          </a:p>
          <a:p>
            <a:r>
              <a:rPr lang="en-IN" dirty="0">
                <a:solidFill>
                  <a:srgbClr val="231F20"/>
                </a:solidFill>
              </a:rPr>
              <a:t>P</a:t>
            </a:r>
            <a:r>
              <a:rPr lang="en-IN" dirty="0" smtClean="0">
                <a:solidFill>
                  <a:srgbClr val="231F20"/>
                </a:solidFill>
              </a:rPr>
              <a:t>revailing </a:t>
            </a:r>
            <a:r>
              <a:rPr lang="en-IN" dirty="0">
                <a:solidFill>
                  <a:srgbClr val="231F20"/>
                </a:solidFill>
              </a:rPr>
              <a:t>theory is that </a:t>
            </a:r>
            <a:r>
              <a:rPr lang="en-IN" dirty="0" smtClean="0">
                <a:solidFill>
                  <a:srgbClr val="231F20"/>
                </a:solidFill>
              </a:rPr>
              <a:t>extension and/or </a:t>
            </a:r>
            <a:r>
              <a:rPr lang="en-IN" dirty="0">
                <a:solidFill>
                  <a:srgbClr val="231F20"/>
                </a:solidFill>
              </a:rPr>
              <a:t>rotation of the neck can damage the </a:t>
            </a:r>
            <a:r>
              <a:rPr lang="en-IN" dirty="0" smtClean="0">
                <a:solidFill>
                  <a:srgbClr val="231F20"/>
                </a:solidFill>
              </a:rPr>
              <a:t>vertebral artery</a:t>
            </a:r>
            <a:r>
              <a:rPr lang="en-IN" dirty="0">
                <a:solidFill>
                  <a:srgbClr val="231F20"/>
                </a:solidFill>
              </a:rPr>
              <a:t>, particularly within the foramen </a:t>
            </a:r>
            <a:r>
              <a:rPr lang="en-IN" dirty="0" err="1">
                <a:solidFill>
                  <a:srgbClr val="231F20"/>
                </a:solidFill>
              </a:rPr>
              <a:t>transversarium</a:t>
            </a:r>
            <a:r>
              <a:rPr lang="en-IN" dirty="0">
                <a:solidFill>
                  <a:srgbClr val="231F20"/>
                </a:solidFill>
              </a:rPr>
              <a:t> </a:t>
            </a:r>
            <a:r>
              <a:rPr lang="en-IN" dirty="0" smtClean="0">
                <a:solidFill>
                  <a:srgbClr val="231F20"/>
                </a:solidFill>
              </a:rPr>
              <a:t>at the </a:t>
            </a:r>
            <a:r>
              <a:rPr lang="en-IN" dirty="0">
                <a:solidFill>
                  <a:srgbClr val="231F20"/>
                </a:solidFill>
              </a:rPr>
              <a:t>C1–C2 level</a:t>
            </a:r>
            <a:r>
              <a:rPr lang="en-IN" dirty="0" smtClean="0">
                <a:solidFill>
                  <a:srgbClr val="231F20"/>
                </a:solidFill>
              </a:rPr>
              <a:t>.</a:t>
            </a:r>
            <a:endParaRPr lang="en-IN" dirty="0"/>
          </a:p>
        </p:txBody>
      </p:sp>
    </p:spTree>
    <p:extLst>
      <p:ext uri="{BB962C8B-B14F-4D97-AF65-F5344CB8AC3E}">
        <p14:creationId xmlns:p14="http://schemas.microsoft.com/office/powerpoint/2010/main" val="2788289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OBJECTIVE</a:t>
            </a:r>
            <a:endParaRPr lang="en-IN" dirty="0"/>
          </a:p>
        </p:txBody>
      </p:sp>
      <p:sp>
        <p:nvSpPr>
          <p:cNvPr id="3" name="Content Placeholder 2"/>
          <p:cNvSpPr>
            <a:spLocks noGrp="1"/>
          </p:cNvSpPr>
          <p:nvPr>
            <p:ph idx="1"/>
          </p:nvPr>
        </p:nvSpPr>
        <p:spPr/>
        <p:txBody>
          <a:bodyPr>
            <a:normAutofit/>
          </a:bodyPr>
          <a:lstStyle/>
          <a:p>
            <a:r>
              <a:rPr lang="en-IN" dirty="0" smtClean="0"/>
              <a:t>To investigate </a:t>
            </a:r>
            <a:r>
              <a:rPr lang="en-IN" dirty="0"/>
              <a:t>the association between chiropractic care </a:t>
            </a:r>
            <a:r>
              <a:rPr lang="en-IN" dirty="0" smtClean="0"/>
              <a:t>and </a:t>
            </a:r>
            <a:r>
              <a:rPr lang="en-IN" dirty="0" err="1" smtClean="0"/>
              <a:t>Vertebrobasilar</a:t>
            </a:r>
            <a:r>
              <a:rPr lang="en-IN" dirty="0" smtClean="0"/>
              <a:t> artery (VBA) </a:t>
            </a:r>
            <a:r>
              <a:rPr lang="en-IN" dirty="0"/>
              <a:t>stroke </a:t>
            </a:r>
            <a:r>
              <a:rPr lang="en-IN" dirty="0" smtClean="0"/>
              <a:t>and compare </a:t>
            </a:r>
            <a:r>
              <a:rPr lang="en-IN" dirty="0"/>
              <a:t>it to the association between </a:t>
            </a:r>
            <a:r>
              <a:rPr lang="en-IN" dirty="0" smtClean="0"/>
              <a:t>recent Primary physician (PCP) care and </a:t>
            </a:r>
            <a:r>
              <a:rPr lang="en-IN" dirty="0"/>
              <a:t>VBA stroke using two epidemiological </a:t>
            </a:r>
            <a:r>
              <a:rPr lang="en-IN" dirty="0" smtClean="0"/>
              <a:t>designs.</a:t>
            </a:r>
          </a:p>
          <a:p>
            <a:pPr marL="0" indent="0">
              <a:buNone/>
            </a:pPr>
            <a:endParaRPr lang="en-IN" dirty="0" smtClean="0"/>
          </a:p>
        </p:txBody>
      </p:sp>
    </p:spTree>
    <p:extLst>
      <p:ext uri="{BB962C8B-B14F-4D97-AF65-F5344CB8AC3E}">
        <p14:creationId xmlns:p14="http://schemas.microsoft.com/office/powerpoint/2010/main" val="107674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Hypothesis</a:t>
            </a:r>
            <a:endParaRPr lang="en-IN" dirty="0"/>
          </a:p>
        </p:txBody>
      </p:sp>
      <p:sp>
        <p:nvSpPr>
          <p:cNvPr id="3" name="Content Placeholder 2"/>
          <p:cNvSpPr>
            <a:spLocks noGrp="1"/>
          </p:cNvSpPr>
          <p:nvPr>
            <p:ph idx="1"/>
          </p:nvPr>
        </p:nvSpPr>
        <p:spPr/>
        <p:txBody>
          <a:bodyPr/>
          <a:lstStyle/>
          <a:p>
            <a:r>
              <a:rPr lang="en-IN" dirty="0"/>
              <a:t>Evidence that chiropractic care increases the risk of VBA stroke would be present if the measured association between chiropractic visits and VBA stroke exceeds the association between PCP visits and VBA strokes.</a:t>
            </a:r>
          </a:p>
          <a:p>
            <a:endParaRPr lang="en-IN" dirty="0"/>
          </a:p>
        </p:txBody>
      </p:sp>
    </p:spTree>
    <p:extLst>
      <p:ext uri="{BB962C8B-B14F-4D97-AF65-F5344CB8AC3E}">
        <p14:creationId xmlns:p14="http://schemas.microsoft.com/office/powerpoint/2010/main" val="2866774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490" y="734096"/>
            <a:ext cx="10599313" cy="6123904"/>
          </a:xfrm>
        </p:spPr>
        <p:txBody>
          <a:bodyPr>
            <a:normAutofit/>
          </a:bodyPr>
          <a:lstStyle/>
          <a:p>
            <a:r>
              <a:rPr lang="en-IN" dirty="0" smtClean="0"/>
              <a:t>Patient: All </a:t>
            </a:r>
            <a:r>
              <a:rPr lang="en-IN" dirty="0"/>
              <a:t>residents of </a:t>
            </a:r>
            <a:r>
              <a:rPr lang="en-IN" dirty="0" smtClean="0"/>
              <a:t>Ontario (109,020,875 </a:t>
            </a:r>
            <a:r>
              <a:rPr lang="en-IN" dirty="0"/>
              <a:t>person-years of observation over 9 years) covered by the publicly funded Ontario Health Insurance </a:t>
            </a:r>
            <a:r>
              <a:rPr lang="en-IN" dirty="0" smtClean="0"/>
              <a:t>Plan (OHIP).</a:t>
            </a:r>
          </a:p>
          <a:p>
            <a:r>
              <a:rPr lang="en-IN" dirty="0" smtClean="0"/>
              <a:t>Cases: </a:t>
            </a:r>
            <a:r>
              <a:rPr lang="en-IN" dirty="0"/>
              <a:t>A</a:t>
            </a:r>
            <a:r>
              <a:rPr lang="en-IN" dirty="0" smtClean="0"/>
              <a:t>ll </a:t>
            </a:r>
            <a:r>
              <a:rPr lang="en-IN" dirty="0"/>
              <a:t>incident </a:t>
            </a:r>
            <a:r>
              <a:rPr lang="en-IN" dirty="0" smtClean="0"/>
              <a:t>VBA strokes resulting </a:t>
            </a:r>
            <a:r>
              <a:rPr lang="en-IN" dirty="0"/>
              <a:t>in an acute care hospital </a:t>
            </a:r>
            <a:r>
              <a:rPr lang="en-IN" dirty="0" smtClean="0"/>
              <a:t>admission</a:t>
            </a:r>
          </a:p>
          <a:p>
            <a:r>
              <a:rPr lang="en-IN" dirty="0" smtClean="0"/>
              <a:t>Controls:</a:t>
            </a:r>
          </a:p>
          <a:p>
            <a:pPr lvl="1"/>
            <a:r>
              <a:rPr lang="en-IN" dirty="0" smtClean="0"/>
              <a:t>Case control- 4 </a:t>
            </a:r>
            <a:r>
              <a:rPr lang="en-IN" dirty="0"/>
              <a:t>age and sex-matched </a:t>
            </a:r>
            <a:r>
              <a:rPr lang="en-IN" dirty="0" smtClean="0"/>
              <a:t>controls were </a:t>
            </a:r>
            <a:r>
              <a:rPr lang="en-IN" dirty="0"/>
              <a:t>randomly selected from the Registered Persons </a:t>
            </a:r>
            <a:r>
              <a:rPr lang="en-IN" dirty="0" smtClean="0"/>
              <a:t>Database.</a:t>
            </a:r>
          </a:p>
          <a:p>
            <a:pPr lvl="1"/>
            <a:r>
              <a:rPr lang="en-IN" dirty="0"/>
              <a:t>C</a:t>
            </a:r>
            <a:r>
              <a:rPr lang="en-IN" dirty="0" smtClean="0"/>
              <a:t>ase </a:t>
            </a:r>
            <a:r>
              <a:rPr lang="en-IN" dirty="0"/>
              <a:t>crossover </a:t>
            </a:r>
            <a:r>
              <a:rPr lang="en-IN" dirty="0" smtClean="0"/>
              <a:t>study-  4 </a:t>
            </a:r>
            <a:r>
              <a:rPr lang="en-IN" dirty="0"/>
              <a:t>control periods were randomly chosen from the year before the VBA stroke date, </a:t>
            </a:r>
            <a:r>
              <a:rPr lang="en-IN" dirty="0" smtClean="0"/>
              <a:t>using a </a:t>
            </a:r>
            <a:r>
              <a:rPr lang="en-IN" dirty="0"/>
              <a:t>time-stratified approach</a:t>
            </a:r>
            <a:r>
              <a:rPr lang="en-IN" dirty="0" smtClean="0"/>
              <a:t>.</a:t>
            </a:r>
          </a:p>
          <a:p>
            <a:r>
              <a:rPr lang="en-IN" dirty="0" smtClean="0"/>
              <a:t>Outcome- </a:t>
            </a:r>
            <a:r>
              <a:rPr lang="en-IN" dirty="0"/>
              <a:t>association between chiropractic visits and VBA </a:t>
            </a:r>
            <a:r>
              <a:rPr lang="en-IN" dirty="0" smtClean="0"/>
              <a:t>stroke </a:t>
            </a:r>
            <a:r>
              <a:rPr lang="en-IN" dirty="0" smtClean="0">
                <a:solidFill>
                  <a:srgbClr val="FF0000"/>
                </a:solidFill>
              </a:rPr>
              <a:t>versus</a:t>
            </a:r>
            <a:r>
              <a:rPr lang="en-IN" dirty="0" smtClean="0"/>
              <a:t> </a:t>
            </a:r>
            <a:r>
              <a:rPr lang="en-IN" dirty="0"/>
              <a:t>association between recent PCP </a:t>
            </a:r>
            <a:r>
              <a:rPr lang="en-IN" dirty="0" smtClean="0"/>
              <a:t>care and </a:t>
            </a:r>
            <a:r>
              <a:rPr lang="en-IN" dirty="0"/>
              <a:t>VBA </a:t>
            </a:r>
            <a:r>
              <a:rPr lang="en-IN" dirty="0" smtClean="0"/>
              <a:t>stroke</a:t>
            </a:r>
          </a:p>
          <a:p>
            <a:r>
              <a:rPr lang="en-IN" dirty="0" smtClean="0"/>
              <a:t>Time= 1 month prior to the VBA stroke (Index event)</a:t>
            </a:r>
          </a:p>
        </p:txBody>
      </p:sp>
    </p:spTree>
    <p:extLst>
      <p:ext uri="{BB962C8B-B14F-4D97-AF65-F5344CB8AC3E}">
        <p14:creationId xmlns:p14="http://schemas.microsoft.com/office/powerpoint/2010/main" val="2516383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Inclusion criteria</a:t>
            </a:r>
            <a:endParaRPr lang="en-IN" dirty="0"/>
          </a:p>
        </p:txBody>
      </p:sp>
      <p:sp>
        <p:nvSpPr>
          <p:cNvPr id="3" name="Content Placeholder 2"/>
          <p:cNvSpPr>
            <a:spLocks noGrp="1"/>
          </p:cNvSpPr>
          <p:nvPr>
            <p:ph idx="1"/>
          </p:nvPr>
        </p:nvSpPr>
        <p:spPr/>
        <p:txBody>
          <a:bodyPr/>
          <a:lstStyle/>
          <a:p>
            <a:r>
              <a:rPr lang="en-IN" dirty="0"/>
              <a:t>A</a:t>
            </a:r>
            <a:r>
              <a:rPr lang="en-IN" dirty="0" smtClean="0"/>
              <a:t>ll </a:t>
            </a:r>
            <a:r>
              <a:rPr lang="en-IN" dirty="0"/>
              <a:t>incident </a:t>
            </a:r>
            <a:r>
              <a:rPr lang="en-IN" dirty="0" err="1"/>
              <a:t>vertebrobasilar</a:t>
            </a:r>
            <a:r>
              <a:rPr lang="en-IN" dirty="0"/>
              <a:t> occlusion and </a:t>
            </a:r>
            <a:r>
              <a:rPr lang="en-IN" dirty="0" smtClean="0"/>
              <a:t>stenosis strokes resulting </a:t>
            </a:r>
            <a:r>
              <a:rPr lang="en-IN" dirty="0"/>
              <a:t>in an acute care hospital admission from April 1, 1993 to March 31, </a:t>
            </a:r>
            <a:r>
              <a:rPr lang="en-IN" dirty="0" smtClean="0"/>
              <a:t>2002 </a:t>
            </a:r>
          </a:p>
          <a:p>
            <a:r>
              <a:rPr lang="en-IN" dirty="0" smtClean="0"/>
              <a:t>Patients who were insured by publicly </a:t>
            </a:r>
            <a:r>
              <a:rPr lang="en-IN" dirty="0"/>
              <a:t>funded Ontario Health Insurance Plan</a:t>
            </a:r>
            <a:br>
              <a:rPr lang="en-IN" dirty="0"/>
            </a:br>
            <a:r>
              <a:rPr lang="en-IN" dirty="0"/>
              <a:t>(OHIP</a:t>
            </a:r>
            <a:r>
              <a:rPr lang="en-IN" dirty="0" smtClean="0"/>
              <a:t>).</a:t>
            </a:r>
            <a:r>
              <a:rPr lang="en-IN" dirty="0"/>
              <a:t/>
            </a:r>
            <a:br>
              <a:rPr lang="en-IN" dirty="0"/>
            </a:br>
            <a:r>
              <a:rPr lang="en-IN" dirty="0"/>
              <a:t/>
            </a:r>
            <a:br>
              <a:rPr lang="en-IN" dirty="0"/>
            </a:br>
            <a:endParaRPr lang="en-IN" dirty="0"/>
          </a:p>
        </p:txBody>
      </p:sp>
    </p:spTree>
    <p:extLst>
      <p:ext uri="{BB962C8B-B14F-4D97-AF65-F5344CB8AC3E}">
        <p14:creationId xmlns:p14="http://schemas.microsoft.com/office/powerpoint/2010/main" val="4078081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Exclusion criteria</a:t>
            </a:r>
            <a:endParaRPr lang="en-IN" dirty="0"/>
          </a:p>
        </p:txBody>
      </p:sp>
      <p:sp>
        <p:nvSpPr>
          <p:cNvPr id="3" name="Content Placeholder 2"/>
          <p:cNvSpPr>
            <a:spLocks noGrp="1"/>
          </p:cNvSpPr>
          <p:nvPr>
            <p:ph idx="1"/>
          </p:nvPr>
        </p:nvSpPr>
        <p:spPr/>
        <p:txBody>
          <a:bodyPr>
            <a:normAutofit/>
          </a:bodyPr>
          <a:lstStyle/>
          <a:p>
            <a:r>
              <a:rPr lang="en-IN" dirty="0" smtClean="0"/>
              <a:t>Cases that </a:t>
            </a:r>
            <a:r>
              <a:rPr lang="en-IN" dirty="0"/>
              <a:t>had </a:t>
            </a:r>
            <a:r>
              <a:rPr lang="en-IN" dirty="0" smtClean="0"/>
              <a:t>previous stroke or TIA.</a:t>
            </a:r>
          </a:p>
          <a:p>
            <a:r>
              <a:rPr lang="en-IN" dirty="0"/>
              <a:t>Cases residing in long-term care facilities were </a:t>
            </a:r>
            <a:r>
              <a:rPr lang="en-IN" dirty="0" smtClean="0"/>
              <a:t>also excluded.</a:t>
            </a:r>
          </a:p>
          <a:p>
            <a:r>
              <a:rPr lang="en-IN" dirty="0"/>
              <a:t>Controls were excluded if they previously had a </a:t>
            </a:r>
            <a:r>
              <a:rPr lang="en-IN" dirty="0" smtClean="0"/>
              <a:t>stroke/TIA </a:t>
            </a:r>
            <a:r>
              <a:rPr lang="en-IN" dirty="0"/>
              <a:t>or were</a:t>
            </a:r>
            <a:br>
              <a:rPr lang="en-IN" dirty="0"/>
            </a:br>
            <a:r>
              <a:rPr lang="en-IN" dirty="0"/>
              <a:t>residing in a long-term care facility.</a:t>
            </a:r>
            <a:br>
              <a:rPr lang="en-IN" dirty="0"/>
            </a:br>
            <a:r>
              <a:rPr lang="en-IN" dirty="0"/>
              <a:t/>
            </a:r>
            <a:br>
              <a:rPr lang="en-IN" dirty="0"/>
            </a:br>
            <a:endParaRPr lang="en-IN" dirty="0"/>
          </a:p>
        </p:txBody>
      </p:sp>
    </p:spTree>
    <p:extLst>
      <p:ext uri="{BB962C8B-B14F-4D97-AF65-F5344CB8AC3E}">
        <p14:creationId xmlns:p14="http://schemas.microsoft.com/office/powerpoint/2010/main" val="2236836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METHODOLOGY</a:t>
            </a:r>
            <a:br>
              <a:rPr lang="en-IN" dirty="0" smtClean="0"/>
            </a:br>
            <a:r>
              <a:rPr lang="en-IN" dirty="0" smtClean="0"/>
              <a:t>2 epidemiological study designs</a:t>
            </a:r>
            <a:endParaRPr lang="en-IN" dirty="0"/>
          </a:p>
        </p:txBody>
      </p:sp>
      <p:sp>
        <p:nvSpPr>
          <p:cNvPr id="3" name="Content Placeholder 2"/>
          <p:cNvSpPr>
            <a:spLocks noGrp="1"/>
          </p:cNvSpPr>
          <p:nvPr>
            <p:ph idx="1"/>
          </p:nvPr>
        </p:nvSpPr>
        <p:spPr>
          <a:xfrm>
            <a:off x="1295401" y="2556932"/>
            <a:ext cx="10146322" cy="3318936"/>
          </a:xfrm>
        </p:spPr>
        <p:txBody>
          <a:bodyPr>
            <a:normAutofit/>
          </a:bodyPr>
          <a:lstStyle/>
          <a:p>
            <a:r>
              <a:rPr lang="en-IN" dirty="0" smtClean="0"/>
              <a:t>Case control design</a:t>
            </a:r>
          </a:p>
          <a:p>
            <a:pPr lvl="1"/>
            <a:r>
              <a:rPr lang="en-IN" dirty="0" smtClean="0"/>
              <a:t>Cases</a:t>
            </a:r>
          </a:p>
          <a:p>
            <a:pPr lvl="1"/>
            <a:r>
              <a:rPr lang="en-IN" dirty="0" smtClean="0"/>
              <a:t>Controls from the </a:t>
            </a:r>
            <a:r>
              <a:rPr lang="en-IN" dirty="0"/>
              <a:t>same source population as the </a:t>
            </a:r>
            <a:r>
              <a:rPr lang="en-IN" dirty="0" smtClean="0"/>
              <a:t>cases.</a:t>
            </a:r>
            <a:r>
              <a:rPr lang="en-IN" dirty="0"/>
              <a:t/>
            </a:r>
            <a:br>
              <a:rPr lang="en-IN" dirty="0"/>
            </a:br>
            <a:endParaRPr lang="en-IN" dirty="0" smtClean="0"/>
          </a:p>
          <a:p>
            <a:r>
              <a:rPr lang="en-IN" dirty="0" smtClean="0"/>
              <a:t>Case cross over design</a:t>
            </a:r>
          </a:p>
          <a:p>
            <a:pPr lvl="1"/>
            <a:r>
              <a:rPr lang="en-IN" dirty="0" smtClean="0"/>
              <a:t>Cases served as their own control </a:t>
            </a:r>
            <a:r>
              <a:rPr lang="en-IN" dirty="0"/>
              <a:t>by sampling </a:t>
            </a:r>
            <a:r>
              <a:rPr lang="en-IN" dirty="0" smtClean="0"/>
              <a:t>control periods </a:t>
            </a:r>
            <a:r>
              <a:rPr lang="en-IN" dirty="0"/>
              <a:t>before the study exposures</a:t>
            </a:r>
            <a:r>
              <a:rPr lang="en-IN" dirty="0" smtClean="0"/>
              <a:t>.</a:t>
            </a:r>
          </a:p>
          <a:p>
            <a:r>
              <a:rPr lang="en-IN" dirty="0" smtClean="0"/>
              <a:t>Index </a:t>
            </a:r>
            <a:r>
              <a:rPr lang="en-IN" dirty="0"/>
              <a:t>date was defined as the hospital </a:t>
            </a:r>
            <a:r>
              <a:rPr lang="en-IN" dirty="0" smtClean="0"/>
              <a:t>admission date </a:t>
            </a:r>
            <a:r>
              <a:rPr lang="en-IN" dirty="0"/>
              <a:t>for the VBA stroke</a:t>
            </a:r>
            <a:r>
              <a:rPr lang="en-IN" dirty="0" smtClean="0"/>
              <a:t>.</a:t>
            </a:r>
          </a:p>
          <a:p>
            <a:pPr marL="0" indent="0">
              <a:buNone/>
            </a:pPr>
            <a:endParaRPr lang="en-IN" dirty="0" smtClean="0"/>
          </a:p>
          <a:p>
            <a:pPr lvl="1"/>
            <a:endParaRPr lang="en-IN" dirty="0" smtClean="0"/>
          </a:p>
        </p:txBody>
      </p:sp>
    </p:spTree>
    <p:extLst>
      <p:ext uri="{BB962C8B-B14F-4D97-AF65-F5344CB8AC3E}">
        <p14:creationId xmlns:p14="http://schemas.microsoft.com/office/powerpoint/2010/main" val="2460863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METHODOLOGY</a:t>
            </a:r>
            <a:endParaRPr lang="en-IN" dirty="0"/>
          </a:p>
        </p:txBody>
      </p:sp>
      <p:sp>
        <p:nvSpPr>
          <p:cNvPr id="3" name="Content Placeholder 2"/>
          <p:cNvSpPr>
            <a:spLocks noGrp="1"/>
          </p:cNvSpPr>
          <p:nvPr>
            <p:ph idx="1"/>
          </p:nvPr>
        </p:nvSpPr>
        <p:spPr>
          <a:xfrm>
            <a:off x="1295401" y="2556931"/>
            <a:ext cx="9601196" cy="3715079"/>
          </a:xfrm>
        </p:spPr>
        <p:txBody>
          <a:bodyPr>
            <a:normAutofit fontScale="92500" lnSpcReduction="10000"/>
          </a:bodyPr>
          <a:lstStyle/>
          <a:p>
            <a:r>
              <a:rPr lang="en-IN" dirty="0"/>
              <a:t>All reimbursed ambulatory encounters with chiropractors </a:t>
            </a:r>
            <a:r>
              <a:rPr lang="en-IN" dirty="0" smtClean="0"/>
              <a:t>and PCPs </a:t>
            </a:r>
            <a:r>
              <a:rPr lang="en-IN" dirty="0"/>
              <a:t>were extracted for the one-year period before the </a:t>
            </a:r>
            <a:r>
              <a:rPr lang="en-IN" dirty="0" smtClean="0"/>
              <a:t>index date </a:t>
            </a:r>
            <a:r>
              <a:rPr lang="en-IN" dirty="0"/>
              <a:t>from the OHIP database.</a:t>
            </a:r>
            <a:br>
              <a:rPr lang="en-IN" dirty="0"/>
            </a:br>
            <a:endParaRPr lang="en-IN" dirty="0" smtClean="0"/>
          </a:p>
          <a:p>
            <a:r>
              <a:rPr lang="en-IN" dirty="0"/>
              <a:t>D</a:t>
            </a:r>
            <a:r>
              <a:rPr lang="en-IN" dirty="0" smtClean="0"/>
              <a:t>ifferent </a:t>
            </a:r>
            <a:r>
              <a:rPr lang="en-IN" dirty="0"/>
              <a:t>hazard </a:t>
            </a:r>
            <a:r>
              <a:rPr lang="en-IN" dirty="0" smtClean="0"/>
              <a:t>periods studied</a:t>
            </a:r>
          </a:p>
          <a:p>
            <a:pPr lvl="1"/>
            <a:r>
              <a:rPr lang="en-IN" dirty="0"/>
              <a:t>1</a:t>
            </a:r>
            <a:r>
              <a:rPr lang="en-IN" dirty="0" smtClean="0"/>
              <a:t> day,</a:t>
            </a:r>
          </a:p>
          <a:p>
            <a:pPr lvl="1"/>
            <a:r>
              <a:rPr lang="en-IN" dirty="0" smtClean="0"/>
              <a:t>3 days</a:t>
            </a:r>
          </a:p>
          <a:p>
            <a:pPr lvl="1"/>
            <a:r>
              <a:rPr lang="en-IN" dirty="0" smtClean="0"/>
              <a:t>1 week</a:t>
            </a:r>
          </a:p>
          <a:p>
            <a:pPr lvl="1"/>
            <a:r>
              <a:rPr lang="en-IN" dirty="0" smtClean="0"/>
              <a:t>2 weeks</a:t>
            </a:r>
          </a:p>
          <a:p>
            <a:pPr lvl="1"/>
            <a:r>
              <a:rPr lang="en-IN" dirty="0" smtClean="0"/>
              <a:t>1 </a:t>
            </a:r>
            <a:r>
              <a:rPr lang="en-IN" dirty="0"/>
              <a:t>month before the index </a:t>
            </a:r>
            <a:r>
              <a:rPr lang="en-IN" dirty="0" smtClean="0"/>
              <a:t>date</a:t>
            </a:r>
            <a:r>
              <a:rPr lang="en-IN" dirty="0"/>
              <a:t/>
            </a:r>
            <a:br>
              <a:rPr lang="en-IN" dirty="0"/>
            </a:br>
            <a:endParaRPr lang="en-IN" dirty="0"/>
          </a:p>
        </p:txBody>
      </p:sp>
    </p:spTree>
    <p:extLst>
      <p:ext uri="{BB962C8B-B14F-4D97-AF65-F5344CB8AC3E}">
        <p14:creationId xmlns:p14="http://schemas.microsoft.com/office/powerpoint/2010/main" val="276995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a:t>For the chiropractic analysis, the index date was</a:t>
            </a:r>
            <a:br>
              <a:rPr lang="en-IN" dirty="0"/>
            </a:br>
            <a:r>
              <a:rPr lang="en-IN" dirty="0"/>
              <a:t>included in the hazard period, since chiropractic treatment</a:t>
            </a:r>
            <a:br>
              <a:rPr lang="en-IN" dirty="0"/>
            </a:br>
            <a:r>
              <a:rPr lang="en-IN" dirty="0"/>
              <a:t>might cause immediate stroke and patients would not normally</a:t>
            </a:r>
            <a:br>
              <a:rPr lang="en-IN" dirty="0"/>
            </a:br>
            <a:r>
              <a:rPr lang="en-IN" dirty="0"/>
              <a:t>consult a chiropractor after having a stroke. However, the index day was excluded from the PCP analysis, since patients</a:t>
            </a:r>
            <a:br>
              <a:rPr lang="en-IN" dirty="0"/>
            </a:br>
            <a:r>
              <a:rPr lang="en-IN" dirty="0"/>
              <a:t>might consult these physicians after experiencing a stroke. We</a:t>
            </a:r>
            <a:br>
              <a:rPr lang="en-IN" dirty="0"/>
            </a:br>
            <a:r>
              <a:rPr lang="en-IN" dirty="0" smtClean="0"/>
              <a:t>tested</a:t>
            </a:r>
            <a:endParaRPr lang="en-IN" dirty="0"/>
          </a:p>
        </p:txBody>
      </p:sp>
    </p:spTree>
    <p:extLst>
      <p:ext uri="{BB962C8B-B14F-4D97-AF65-F5344CB8AC3E}">
        <p14:creationId xmlns:p14="http://schemas.microsoft.com/office/powerpoint/2010/main" val="37330987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also measured the effect of cumulative numbers of chiropractic and PCP visits in the month before the index date by</a:t>
            </a:r>
            <a:br>
              <a:rPr lang="en-IN" dirty="0"/>
            </a:br>
            <a:r>
              <a:rPr lang="en-IN" dirty="0"/>
              <a:t>computing the odds ratio for each incremental visit</a:t>
            </a:r>
            <a:br>
              <a:rPr lang="en-IN" dirty="0"/>
            </a:br>
            <a:endParaRPr lang="en-IN" dirty="0" smtClean="0"/>
          </a:p>
          <a:p>
            <a:r>
              <a:rPr lang="en-IN" dirty="0"/>
              <a:t>estimates were similarly stratified by age and by diagnostic codes</a:t>
            </a:r>
            <a:br>
              <a:rPr lang="en-IN" dirty="0"/>
            </a:br>
            <a:r>
              <a:rPr lang="en-IN" dirty="0"/>
              <a:t>related to headache and/or neck pain. </a:t>
            </a:r>
            <a:br>
              <a:rPr lang="en-IN" dirty="0"/>
            </a:br>
            <a:endParaRPr lang="en-IN" dirty="0"/>
          </a:p>
        </p:txBody>
      </p:sp>
    </p:spTree>
    <p:extLst>
      <p:ext uri="{BB962C8B-B14F-4D97-AF65-F5344CB8AC3E}">
        <p14:creationId xmlns:p14="http://schemas.microsoft.com/office/powerpoint/2010/main" val="37684789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STATISTICAL ANALYSIS</a:t>
            </a:r>
            <a:endParaRPr lang="en-IN" dirty="0"/>
          </a:p>
        </p:txBody>
      </p:sp>
      <p:sp>
        <p:nvSpPr>
          <p:cNvPr id="3" name="Content Placeholder 2"/>
          <p:cNvSpPr>
            <a:spLocks noGrp="1"/>
          </p:cNvSpPr>
          <p:nvPr>
            <p:ph idx="1"/>
          </p:nvPr>
        </p:nvSpPr>
        <p:spPr>
          <a:xfrm>
            <a:off x="1295401" y="2556931"/>
            <a:ext cx="9601196" cy="3531047"/>
          </a:xfrm>
        </p:spPr>
        <p:txBody>
          <a:bodyPr>
            <a:normAutofit/>
          </a:bodyPr>
          <a:lstStyle/>
          <a:p>
            <a:r>
              <a:rPr lang="en-IN" dirty="0"/>
              <a:t>Conditional logistic regression was used to estimate the association between VBA stroke after chiropractor and PCP visits</a:t>
            </a:r>
            <a:r>
              <a:rPr lang="en-IN" dirty="0" smtClean="0"/>
              <a:t>.</a:t>
            </a:r>
          </a:p>
          <a:p>
            <a:r>
              <a:rPr lang="en-IN" dirty="0" smtClean="0"/>
              <a:t>Stratification done for</a:t>
            </a:r>
          </a:p>
          <a:p>
            <a:pPr lvl="1"/>
            <a:r>
              <a:rPr lang="en-IN" dirty="0" smtClean="0"/>
              <a:t>Age (&lt;45 </a:t>
            </a:r>
            <a:r>
              <a:rPr lang="en-IN" dirty="0"/>
              <a:t>years and </a:t>
            </a:r>
            <a:r>
              <a:rPr lang="en-IN" dirty="0" smtClean="0"/>
              <a:t>&gt;/= 45 years)</a:t>
            </a:r>
          </a:p>
          <a:p>
            <a:pPr lvl="1"/>
            <a:r>
              <a:rPr lang="en-IN" dirty="0"/>
              <a:t>V</a:t>
            </a:r>
            <a:r>
              <a:rPr lang="en-IN" dirty="0" smtClean="0"/>
              <a:t>isits </a:t>
            </a:r>
            <a:r>
              <a:rPr lang="en-IN" dirty="0"/>
              <a:t>with or without head and neck </a:t>
            </a:r>
            <a:r>
              <a:rPr lang="en-IN" dirty="0" smtClean="0"/>
              <a:t>pain using diagnostic codes.</a:t>
            </a:r>
          </a:p>
          <a:p>
            <a:r>
              <a:rPr lang="en-IN" dirty="0" smtClean="0"/>
              <a:t>Confidence </a:t>
            </a:r>
            <a:r>
              <a:rPr lang="en-IN" dirty="0"/>
              <a:t>intervals were estimated by </a:t>
            </a:r>
            <a:r>
              <a:rPr lang="en-IN" dirty="0" smtClean="0"/>
              <a:t>accelerated bias </a:t>
            </a:r>
            <a:r>
              <a:rPr lang="en-IN" dirty="0"/>
              <a:t>corrected bootstraps with 2000 replications using the variance-covariance method</a:t>
            </a:r>
            <a:r>
              <a:rPr lang="en-IN" dirty="0" smtClean="0"/>
              <a:t>.</a:t>
            </a:r>
            <a:endParaRPr lang="en-IN" dirty="0"/>
          </a:p>
        </p:txBody>
      </p:sp>
    </p:spTree>
    <p:extLst>
      <p:ext uri="{BB962C8B-B14F-4D97-AF65-F5344CB8AC3E}">
        <p14:creationId xmlns:p14="http://schemas.microsoft.com/office/powerpoint/2010/main" val="244766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Results</a:t>
            </a:r>
            <a:endParaRPr lang="en-IN" dirty="0"/>
          </a:p>
        </p:txBody>
      </p:sp>
      <p:sp>
        <p:nvSpPr>
          <p:cNvPr id="3" name="Content Placeholder 2"/>
          <p:cNvSpPr>
            <a:spLocks noGrp="1"/>
          </p:cNvSpPr>
          <p:nvPr>
            <p:ph idx="1"/>
          </p:nvPr>
        </p:nvSpPr>
        <p:spPr>
          <a:xfrm>
            <a:off x="1295401" y="2556932"/>
            <a:ext cx="9601196" cy="3612048"/>
          </a:xfrm>
        </p:spPr>
        <p:txBody>
          <a:bodyPr>
            <a:normAutofit fontScale="92500" lnSpcReduction="10000"/>
          </a:bodyPr>
          <a:lstStyle/>
          <a:p>
            <a:r>
              <a:rPr lang="en-IN" dirty="0" smtClean="0"/>
              <a:t>Cases of VBA stroke- 818</a:t>
            </a:r>
          </a:p>
          <a:p>
            <a:pPr lvl="1"/>
            <a:r>
              <a:rPr lang="en-IN" dirty="0" smtClean="0"/>
              <a:t>337 (41.2%)- Basilar occlusion and stenosis</a:t>
            </a:r>
          </a:p>
          <a:p>
            <a:pPr lvl="1"/>
            <a:r>
              <a:rPr lang="en-IN" dirty="0" smtClean="0"/>
              <a:t>443 (54.2%)- Vertebral occlusion and stenosis</a:t>
            </a:r>
          </a:p>
          <a:p>
            <a:pPr lvl="1"/>
            <a:r>
              <a:rPr lang="en-IN" dirty="0" smtClean="0"/>
              <a:t>38 (4.7%)- had both codes </a:t>
            </a:r>
          </a:p>
          <a:p>
            <a:r>
              <a:rPr lang="en-IN" dirty="0" smtClean="0"/>
              <a:t>Controls- 3272 matched------------------------------- 3164</a:t>
            </a:r>
          </a:p>
          <a:p>
            <a:pPr lvl="1"/>
            <a:r>
              <a:rPr lang="en-IN" dirty="0" smtClean="0"/>
              <a:t>31 excluded because of prior stroke</a:t>
            </a:r>
          </a:p>
          <a:p>
            <a:pPr lvl="1"/>
            <a:r>
              <a:rPr lang="en-IN" dirty="0" smtClean="0"/>
              <a:t>1 died before the index date</a:t>
            </a:r>
          </a:p>
          <a:p>
            <a:pPr lvl="1"/>
            <a:r>
              <a:rPr lang="en-IN" dirty="0" smtClean="0"/>
              <a:t>76 were </a:t>
            </a:r>
            <a:r>
              <a:rPr lang="en-IN" dirty="0"/>
              <a:t>receiving long-term care</a:t>
            </a:r>
            <a:br>
              <a:rPr lang="en-IN" dirty="0"/>
            </a:br>
            <a:endParaRPr lang="en-IN" dirty="0"/>
          </a:p>
        </p:txBody>
      </p:sp>
    </p:spTree>
    <p:extLst>
      <p:ext uri="{BB962C8B-B14F-4D97-AF65-F5344CB8AC3E}">
        <p14:creationId xmlns:p14="http://schemas.microsoft.com/office/powerpoint/2010/main" val="2761269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140" y="703384"/>
            <a:ext cx="2713891" cy="1946031"/>
          </a:xfrm>
        </p:spPr>
        <p:txBody>
          <a:bodyPr>
            <a:normAutofit fontScale="90000"/>
          </a:bodyPr>
          <a:lstStyle/>
          <a:p>
            <a:pPr algn="l"/>
            <a:r>
              <a:rPr lang="en-IN" dirty="0" smtClean="0"/>
              <a:t>Are the results valid?</a:t>
            </a:r>
            <a:endParaRPr lang="en-IN" dirty="0"/>
          </a:p>
        </p:txBody>
      </p:sp>
      <p:sp>
        <p:nvSpPr>
          <p:cNvPr id="3" name="Content Placeholder 2"/>
          <p:cNvSpPr>
            <a:spLocks noGrp="1"/>
          </p:cNvSpPr>
          <p:nvPr>
            <p:ph idx="1"/>
          </p:nvPr>
        </p:nvSpPr>
        <p:spPr>
          <a:xfrm>
            <a:off x="756140" y="3213424"/>
            <a:ext cx="3229706" cy="3318936"/>
          </a:xfrm>
        </p:spPr>
        <p:txBody>
          <a:bodyPr>
            <a:normAutofit/>
          </a:bodyPr>
          <a:lstStyle/>
          <a:p>
            <a:r>
              <a:rPr lang="en-IN" sz="2800" dirty="0" smtClean="0"/>
              <a:t>Did the experimental and control groups begin the study with a similar prognosis?</a:t>
            </a:r>
            <a:endParaRPr lang="en-IN" sz="2800" dirty="0"/>
          </a:p>
        </p:txBody>
      </p:sp>
      <p:pic>
        <p:nvPicPr>
          <p:cNvPr id="4" name="Picture 3"/>
          <p:cNvPicPr>
            <a:picLocks noChangeAspect="1"/>
          </p:cNvPicPr>
          <p:nvPr/>
        </p:nvPicPr>
        <p:blipFill>
          <a:blip r:embed="rId2"/>
          <a:stretch>
            <a:fillRect/>
          </a:stretch>
        </p:blipFill>
        <p:spPr>
          <a:xfrm>
            <a:off x="4243754" y="516864"/>
            <a:ext cx="7971692" cy="5776389"/>
          </a:xfrm>
          <a:prstGeom prst="rect">
            <a:avLst/>
          </a:prstGeom>
        </p:spPr>
      </p:pic>
      <p:sp>
        <p:nvSpPr>
          <p:cNvPr id="5" name="Rectangle 4"/>
          <p:cNvSpPr/>
          <p:nvPr/>
        </p:nvSpPr>
        <p:spPr>
          <a:xfrm>
            <a:off x="4407877" y="2860431"/>
            <a:ext cx="7385538" cy="17115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8017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034562" y="403692"/>
            <a:ext cx="10122874" cy="6021646"/>
          </a:xfrm>
          <a:prstGeom prst="rect">
            <a:avLst/>
          </a:prstGeom>
        </p:spPr>
      </p:pic>
      <p:sp>
        <p:nvSpPr>
          <p:cNvPr id="5" name="Rectangle 4"/>
          <p:cNvSpPr/>
          <p:nvPr/>
        </p:nvSpPr>
        <p:spPr>
          <a:xfrm>
            <a:off x="1133340" y="2446986"/>
            <a:ext cx="9607639" cy="57954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1133340" y="3863662"/>
            <a:ext cx="9607639" cy="2247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692462" y="4623515"/>
            <a:ext cx="2341228" cy="1757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692462" y="5510011"/>
            <a:ext cx="2341228" cy="193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8294528" y="4606037"/>
            <a:ext cx="2764129" cy="193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8294529" y="5510011"/>
            <a:ext cx="2764128" cy="193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53460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 the results valid?</a:t>
            </a:r>
          </a:p>
        </p:txBody>
      </p:sp>
      <p:sp>
        <p:nvSpPr>
          <p:cNvPr id="3" name="Content Placeholder 2"/>
          <p:cNvSpPr>
            <a:spLocks noGrp="1"/>
          </p:cNvSpPr>
          <p:nvPr>
            <p:ph idx="1"/>
          </p:nvPr>
        </p:nvSpPr>
        <p:spPr/>
        <p:txBody>
          <a:bodyPr/>
          <a:lstStyle/>
          <a:p>
            <a:r>
              <a:rPr lang="en-IN" dirty="0"/>
              <a:t>Did the investigators demonstrate similarity with respect to all known determinants of </a:t>
            </a:r>
            <a:r>
              <a:rPr lang="en-IN" dirty="0" smtClean="0"/>
              <a:t>outcome?</a:t>
            </a:r>
          </a:p>
          <a:p>
            <a:pPr lvl="1"/>
            <a:r>
              <a:rPr lang="en-IN" dirty="0" smtClean="0"/>
              <a:t>No</a:t>
            </a:r>
            <a:endParaRPr lang="en-IN" dirty="0"/>
          </a:p>
          <a:p>
            <a:endParaRPr lang="en-IN" dirty="0" smtClean="0"/>
          </a:p>
          <a:p>
            <a:r>
              <a:rPr lang="en-IN" dirty="0" smtClean="0"/>
              <a:t>Did </a:t>
            </a:r>
            <a:r>
              <a:rPr lang="en-IN" dirty="0"/>
              <a:t>they adjust for differences in the analysis</a:t>
            </a:r>
            <a:r>
              <a:rPr lang="en-IN" dirty="0" smtClean="0"/>
              <a:t>?</a:t>
            </a:r>
          </a:p>
          <a:p>
            <a:pPr lvl="1"/>
            <a:r>
              <a:rPr lang="en-IN" dirty="0" smtClean="0"/>
              <a:t>No</a:t>
            </a:r>
            <a:r>
              <a:rPr lang="en-IN" dirty="0"/>
              <a:t/>
            </a:r>
            <a:br>
              <a:rPr lang="en-IN" dirty="0"/>
            </a:br>
            <a:endParaRPr lang="en-IN" dirty="0"/>
          </a:p>
        </p:txBody>
      </p:sp>
    </p:spTree>
    <p:extLst>
      <p:ext uri="{BB962C8B-B14F-4D97-AF65-F5344CB8AC3E}">
        <p14:creationId xmlns:p14="http://schemas.microsoft.com/office/powerpoint/2010/main" val="3850284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 the results valid?</a:t>
            </a:r>
          </a:p>
        </p:txBody>
      </p:sp>
      <p:sp>
        <p:nvSpPr>
          <p:cNvPr id="3" name="Content Placeholder 2"/>
          <p:cNvSpPr>
            <a:spLocks noGrp="1"/>
          </p:cNvSpPr>
          <p:nvPr>
            <p:ph idx="1"/>
          </p:nvPr>
        </p:nvSpPr>
        <p:spPr/>
        <p:txBody>
          <a:bodyPr/>
          <a:lstStyle/>
          <a:p>
            <a:r>
              <a:rPr lang="en-IN" dirty="0" smtClean="0"/>
              <a:t>Were </a:t>
            </a:r>
            <a:r>
              <a:rPr lang="en-IN" dirty="0"/>
              <a:t>exposed patients equally likely to be identified in the two groups</a:t>
            </a:r>
            <a:r>
              <a:rPr lang="en-IN" dirty="0" smtClean="0"/>
              <a:t>?</a:t>
            </a:r>
          </a:p>
          <a:p>
            <a:pPr lvl="1"/>
            <a:r>
              <a:rPr lang="en-IN" dirty="0" smtClean="0"/>
              <a:t>Yes</a:t>
            </a:r>
          </a:p>
          <a:p>
            <a:pPr lvl="1"/>
            <a:endParaRPr lang="en-IN" dirty="0"/>
          </a:p>
          <a:p>
            <a:pPr lvl="1"/>
            <a:r>
              <a:rPr lang="en-IN" dirty="0"/>
              <a:t>M</a:t>
            </a:r>
            <a:r>
              <a:rPr lang="en-IN" dirty="0" smtClean="0"/>
              <a:t>isclassification bias</a:t>
            </a:r>
          </a:p>
          <a:p>
            <a:pPr lvl="1"/>
            <a:r>
              <a:rPr lang="en-IN" dirty="0"/>
              <a:t>P</a:t>
            </a:r>
            <a:r>
              <a:rPr lang="en-IN" dirty="0" smtClean="0"/>
              <a:t>ossibility </a:t>
            </a:r>
            <a:r>
              <a:rPr lang="en-IN" dirty="0"/>
              <a:t>of bias </a:t>
            </a:r>
            <a:r>
              <a:rPr lang="en-IN" dirty="0" smtClean="0"/>
              <a:t>in assignment </a:t>
            </a:r>
            <a:r>
              <a:rPr lang="en-IN" dirty="0"/>
              <a:t>of VBA-related </a:t>
            </a:r>
            <a:r>
              <a:rPr lang="en-IN" dirty="0" smtClean="0"/>
              <a:t>diagnoses.</a:t>
            </a:r>
            <a:r>
              <a:rPr lang="en-IN" dirty="0"/>
              <a:t/>
            </a:r>
            <a:br>
              <a:rPr lang="en-IN" dirty="0"/>
            </a:br>
            <a:endParaRPr lang="en-IN" dirty="0"/>
          </a:p>
        </p:txBody>
      </p:sp>
    </p:spTree>
    <p:extLst>
      <p:ext uri="{BB962C8B-B14F-4D97-AF65-F5344CB8AC3E}">
        <p14:creationId xmlns:p14="http://schemas.microsoft.com/office/powerpoint/2010/main" val="2276411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Did experimental and control groups retain a similar prognosis after the study started?</a:t>
            </a:r>
            <a:r>
              <a:rPr lang="en-IN" dirty="0"/>
              <a:t/>
            </a:r>
            <a:br>
              <a:rPr lang="en-IN" dirty="0"/>
            </a:br>
            <a:endParaRPr lang="en-IN" dirty="0"/>
          </a:p>
        </p:txBody>
      </p:sp>
      <p:sp>
        <p:nvSpPr>
          <p:cNvPr id="3" name="Content Placeholder 2"/>
          <p:cNvSpPr>
            <a:spLocks noGrp="1"/>
          </p:cNvSpPr>
          <p:nvPr>
            <p:ph idx="1"/>
          </p:nvPr>
        </p:nvSpPr>
        <p:spPr/>
        <p:txBody>
          <a:bodyPr>
            <a:normAutofit lnSpcReduction="10000"/>
          </a:bodyPr>
          <a:lstStyle/>
          <a:p>
            <a:r>
              <a:rPr lang="en-IN" dirty="0"/>
              <a:t>Were the outcomes and exposures measured in the same way in the groups being compared</a:t>
            </a:r>
            <a:r>
              <a:rPr lang="en-IN" dirty="0" smtClean="0"/>
              <a:t>?</a:t>
            </a:r>
          </a:p>
          <a:p>
            <a:pPr lvl="1"/>
            <a:r>
              <a:rPr lang="en-IN" dirty="0" smtClean="0"/>
              <a:t>Yes</a:t>
            </a:r>
            <a:r>
              <a:rPr lang="en-IN" dirty="0"/>
              <a:t/>
            </a:r>
            <a:br>
              <a:rPr lang="en-IN" dirty="0"/>
            </a:br>
            <a:endParaRPr lang="en-IN" dirty="0" smtClean="0"/>
          </a:p>
          <a:p>
            <a:endParaRPr lang="en-IN" dirty="0"/>
          </a:p>
          <a:p>
            <a:r>
              <a:rPr lang="en-IN" dirty="0"/>
              <a:t>Was the follow-up sufficiently complete</a:t>
            </a:r>
            <a:r>
              <a:rPr lang="en-IN" dirty="0" smtClean="0"/>
              <a:t>?</a:t>
            </a:r>
          </a:p>
          <a:p>
            <a:pPr lvl="1"/>
            <a:r>
              <a:rPr lang="en-IN" dirty="0" smtClean="0"/>
              <a:t>Yes</a:t>
            </a:r>
            <a:r>
              <a:rPr lang="en-IN" dirty="0"/>
              <a:t/>
            </a:r>
            <a:br>
              <a:rPr lang="en-IN" dirty="0"/>
            </a:br>
            <a:endParaRPr lang="en-IN" dirty="0"/>
          </a:p>
        </p:txBody>
      </p:sp>
    </p:spTree>
    <p:extLst>
      <p:ext uri="{BB962C8B-B14F-4D97-AF65-F5344CB8AC3E}">
        <p14:creationId xmlns:p14="http://schemas.microsoft.com/office/powerpoint/2010/main" val="3807106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What are the results?</a:t>
            </a:r>
            <a:r>
              <a:rPr lang="en-IN" dirty="0"/>
              <a:t/>
            </a:r>
            <a:br>
              <a:rPr lang="en-IN" dirty="0"/>
            </a:br>
            <a:endParaRPr lang="en-IN" dirty="0"/>
          </a:p>
        </p:txBody>
      </p:sp>
      <p:sp>
        <p:nvSpPr>
          <p:cNvPr id="3" name="Content Placeholder 2"/>
          <p:cNvSpPr>
            <a:spLocks noGrp="1"/>
          </p:cNvSpPr>
          <p:nvPr>
            <p:ph idx="1"/>
          </p:nvPr>
        </p:nvSpPr>
        <p:spPr/>
        <p:txBody>
          <a:bodyPr/>
          <a:lstStyle/>
          <a:p>
            <a:r>
              <a:rPr lang="en-IN" dirty="0"/>
              <a:t>How strong is the association between exposure outcomes</a:t>
            </a:r>
            <a:r>
              <a:rPr lang="en-IN" dirty="0" smtClean="0"/>
              <a:t>?</a:t>
            </a:r>
            <a:r>
              <a:rPr lang="en-IN" dirty="0"/>
              <a:t/>
            </a:r>
            <a:br>
              <a:rPr lang="en-IN" dirty="0"/>
            </a:br>
            <a:endParaRPr lang="en-IN" dirty="0" smtClean="0"/>
          </a:p>
          <a:p>
            <a:endParaRPr lang="en-IN" dirty="0"/>
          </a:p>
          <a:p>
            <a:r>
              <a:rPr lang="en-IN" dirty="0"/>
              <a:t>How precise is the estimate of risk?</a:t>
            </a:r>
            <a:br>
              <a:rPr lang="en-IN" dirty="0"/>
            </a:br>
            <a:endParaRPr lang="en-IN" dirty="0"/>
          </a:p>
        </p:txBody>
      </p:sp>
    </p:spTree>
    <p:extLst>
      <p:ext uri="{BB962C8B-B14F-4D97-AF65-F5344CB8AC3E}">
        <p14:creationId xmlns:p14="http://schemas.microsoft.com/office/powerpoint/2010/main" val="410257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4" name="Picture 3"/>
          <p:cNvPicPr>
            <a:picLocks noChangeAspect="1"/>
          </p:cNvPicPr>
          <p:nvPr/>
        </p:nvPicPr>
        <p:blipFill>
          <a:blip r:embed="rId2"/>
          <a:stretch>
            <a:fillRect/>
          </a:stretch>
        </p:blipFill>
        <p:spPr>
          <a:xfrm>
            <a:off x="521676" y="657590"/>
            <a:ext cx="10927439" cy="4500564"/>
          </a:xfrm>
          <a:prstGeom prst="rect">
            <a:avLst/>
          </a:prstGeom>
        </p:spPr>
      </p:pic>
      <p:sp>
        <p:nvSpPr>
          <p:cNvPr id="5" name="Rectangle 4"/>
          <p:cNvSpPr/>
          <p:nvPr/>
        </p:nvSpPr>
        <p:spPr>
          <a:xfrm>
            <a:off x="5383369" y="2417357"/>
            <a:ext cx="1687132" cy="193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5383369" y="2617505"/>
            <a:ext cx="1687132" cy="193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252433" y="3023900"/>
            <a:ext cx="2874136" cy="3632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383369" y="3992157"/>
            <a:ext cx="1687132" cy="193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5383369" y="4193797"/>
            <a:ext cx="2743200" cy="5965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230561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stretch>
            <a:fillRect/>
          </a:stretch>
        </p:blipFill>
        <p:spPr>
          <a:xfrm>
            <a:off x="772577" y="876623"/>
            <a:ext cx="10124021" cy="4320442"/>
          </a:xfrm>
          <a:prstGeom prst="rect">
            <a:avLst/>
          </a:prstGeom>
        </p:spPr>
      </p:pic>
    </p:spTree>
    <p:extLst>
      <p:ext uri="{BB962C8B-B14F-4D97-AF65-F5344CB8AC3E}">
        <p14:creationId xmlns:p14="http://schemas.microsoft.com/office/powerpoint/2010/main" val="450780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529974" y="1148315"/>
            <a:ext cx="11132049" cy="4727553"/>
          </a:xfrm>
          <a:prstGeom prst="rect">
            <a:avLst/>
          </a:prstGeom>
        </p:spPr>
      </p:pic>
      <p:sp>
        <p:nvSpPr>
          <p:cNvPr id="5" name="Rectangle 4"/>
          <p:cNvSpPr/>
          <p:nvPr/>
        </p:nvSpPr>
        <p:spPr>
          <a:xfrm>
            <a:off x="2434107" y="4984124"/>
            <a:ext cx="2627290" cy="19318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5447763" y="3415499"/>
            <a:ext cx="3000778" cy="5511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550793" y="4602000"/>
            <a:ext cx="2897747" cy="7733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952697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941154" y="982132"/>
            <a:ext cx="10375805" cy="4477119"/>
          </a:xfrm>
          <a:prstGeom prst="rect">
            <a:avLst/>
          </a:prstGeom>
        </p:spPr>
      </p:pic>
    </p:spTree>
    <p:extLst>
      <p:ext uri="{BB962C8B-B14F-4D97-AF65-F5344CB8AC3E}">
        <p14:creationId xmlns:p14="http://schemas.microsoft.com/office/powerpoint/2010/main" val="1163456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477330" y="797170"/>
            <a:ext cx="11180315" cy="5078698"/>
          </a:xfrm>
          <a:prstGeom prst="rect">
            <a:avLst/>
          </a:prstGeom>
        </p:spPr>
      </p:pic>
      <p:sp>
        <p:nvSpPr>
          <p:cNvPr id="5" name="Rectangle 4"/>
          <p:cNvSpPr/>
          <p:nvPr/>
        </p:nvSpPr>
        <p:spPr>
          <a:xfrm>
            <a:off x="534352" y="3239927"/>
            <a:ext cx="11005117" cy="379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534351" y="3645673"/>
            <a:ext cx="11005118" cy="4000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34351" y="4705208"/>
            <a:ext cx="11005118" cy="7447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04680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How can I apply the results of patient care?</a:t>
            </a:r>
            <a:r>
              <a:rPr lang="en-IN" dirty="0"/>
              <a:t/>
            </a:r>
            <a:br>
              <a:rPr lang="en-IN" dirty="0"/>
            </a:br>
            <a:endParaRPr lang="en-IN" dirty="0"/>
          </a:p>
        </p:txBody>
      </p:sp>
      <p:sp>
        <p:nvSpPr>
          <p:cNvPr id="3" name="Content Placeholder 2"/>
          <p:cNvSpPr>
            <a:spLocks noGrp="1"/>
          </p:cNvSpPr>
          <p:nvPr>
            <p:ph idx="1"/>
          </p:nvPr>
        </p:nvSpPr>
        <p:spPr/>
        <p:txBody>
          <a:bodyPr>
            <a:normAutofit lnSpcReduction="10000"/>
          </a:bodyPr>
          <a:lstStyle/>
          <a:p>
            <a:r>
              <a:rPr lang="en-IN" dirty="0"/>
              <a:t>Were the study patients similar to my patient</a:t>
            </a:r>
            <a:r>
              <a:rPr lang="en-IN" dirty="0" smtClean="0"/>
              <a:t>?</a:t>
            </a:r>
          </a:p>
          <a:p>
            <a:pPr lvl="1"/>
            <a:r>
              <a:rPr lang="en-IN" dirty="0" smtClean="0"/>
              <a:t>Racial differences</a:t>
            </a:r>
            <a:r>
              <a:rPr lang="en-IN" dirty="0"/>
              <a:t/>
            </a:r>
            <a:br>
              <a:rPr lang="en-IN" dirty="0"/>
            </a:br>
            <a:endParaRPr lang="en-IN" dirty="0" smtClean="0"/>
          </a:p>
          <a:p>
            <a:r>
              <a:rPr lang="en-IN" dirty="0"/>
              <a:t>Was the duration of follow-up adequate</a:t>
            </a:r>
            <a:r>
              <a:rPr lang="en-IN" dirty="0" smtClean="0"/>
              <a:t>?</a:t>
            </a:r>
          </a:p>
          <a:p>
            <a:pPr lvl="1"/>
            <a:r>
              <a:rPr lang="en-IN" dirty="0" smtClean="0"/>
              <a:t>Yes</a:t>
            </a:r>
          </a:p>
          <a:p>
            <a:pPr lvl="1"/>
            <a:endParaRPr lang="en-IN" dirty="0"/>
          </a:p>
          <a:p>
            <a:r>
              <a:rPr lang="en-IN" dirty="0"/>
              <a:t>Should I consider my patient to be at risk for </a:t>
            </a:r>
            <a:r>
              <a:rPr lang="en-IN" dirty="0" smtClean="0"/>
              <a:t>VBA stroke?</a:t>
            </a:r>
          </a:p>
          <a:p>
            <a:pPr lvl="1"/>
            <a:r>
              <a:rPr lang="en-IN" dirty="0" smtClean="0"/>
              <a:t>No</a:t>
            </a:r>
            <a:endParaRPr lang="en-IN" dirty="0"/>
          </a:p>
        </p:txBody>
      </p:sp>
    </p:spTree>
    <p:extLst>
      <p:ext uri="{BB962C8B-B14F-4D97-AF65-F5344CB8AC3E}">
        <p14:creationId xmlns:p14="http://schemas.microsoft.com/office/powerpoint/2010/main" val="196140952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382</TotalTime>
  <Words>676</Words>
  <Application>Microsoft Office PowerPoint</Application>
  <PresentationFormat>Widescreen</PresentationFormat>
  <Paragraphs>98</Paragraphs>
  <Slides>27</Slides>
  <Notes>1</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Garamond</vt:lpstr>
      <vt:lpstr>Organic</vt:lpstr>
      <vt:lpstr>PowerPoint Presentation</vt:lpstr>
      <vt:lpstr>PowerPoint Presentation</vt:lpstr>
      <vt:lpstr>BACKGROUND</vt:lpstr>
      <vt:lpstr>BACKGROUND</vt:lpstr>
      <vt:lpstr>OBJECTIVE</vt:lpstr>
      <vt:lpstr>Hypothesis</vt:lpstr>
      <vt:lpstr>PowerPoint Presentation</vt:lpstr>
      <vt:lpstr>Inclusion criteria</vt:lpstr>
      <vt:lpstr>Exclusion criteria</vt:lpstr>
      <vt:lpstr>METHODOLOGY 2 epidemiological study designs</vt:lpstr>
      <vt:lpstr>METHODOLOGY</vt:lpstr>
      <vt:lpstr>PowerPoint Presentation</vt:lpstr>
      <vt:lpstr>PowerPoint Presentation</vt:lpstr>
      <vt:lpstr>STATISTICAL ANALYSIS</vt:lpstr>
      <vt:lpstr>Results</vt:lpstr>
      <vt:lpstr>Are the results valid?</vt:lpstr>
      <vt:lpstr>PowerPoint Presentation</vt:lpstr>
      <vt:lpstr>Are the results valid?</vt:lpstr>
      <vt:lpstr>Are the results valid?</vt:lpstr>
      <vt:lpstr>Did experimental and control groups retain a similar prognosis after the study started? </vt:lpstr>
      <vt:lpstr>What are the results? </vt:lpstr>
      <vt:lpstr>PowerPoint Presentation</vt:lpstr>
      <vt:lpstr>PowerPoint Presentation</vt:lpstr>
      <vt:lpstr>PowerPoint Presentation</vt:lpstr>
      <vt:lpstr>PowerPoint Presentation</vt:lpstr>
      <vt:lpstr>PowerPoint Presentation</vt:lpstr>
      <vt:lpstr>How can I apply the results of patient care?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Goutham Sunny</dc:creator>
  <cp:lastModifiedBy>Goutham Sunny</cp:lastModifiedBy>
  <cp:revision>21</cp:revision>
  <dcterms:created xsi:type="dcterms:W3CDTF">2019-01-04T03:33:41Z</dcterms:created>
  <dcterms:modified xsi:type="dcterms:W3CDTF">2019-01-04T09:56:38Z</dcterms:modified>
</cp:coreProperties>
</file>