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3"/>
  </p:notesMasterIdLst>
  <p:sldIdLst>
    <p:sldId id="258" r:id="rId2"/>
    <p:sldId id="256" r:id="rId3"/>
    <p:sldId id="259" r:id="rId4"/>
    <p:sldId id="260" r:id="rId5"/>
    <p:sldId id="266" r:id="rId6"/>
    <p:sldId id="267" r:id="rId7"/>
    <p:sldId id="261" r:id="rId8"/>
    <p:sldId id="268" r:id="rId9"/>
    <p:sldId id="269" r:id="rId10"/>
    <p:sldId id="262" r:id="rId11"/>
    <p:sldId id="270" r:id="rId12"/>
    <p:sldId id="271" r:id="rId13"/>
    <p:sldId id="272" r:id="rId14"/>
    <p:sldId id="273" r:id="rId15"/>
    <p:sldId id="285" r:id="rId16"/>
    <p:sldId id="286" r:id="rId17"/>
    <p:sldId id="283" r:id="rId18"/>
    <p:sldId id="284" r:id="rId19"/>
    <p:sldId id="274" r:id="rId20"/>
    <p:sldId id="275" r:id="rId21"/>
    <p:sldId id="276" r:id="rId22"/>
    <p:sldId id="263" r:id="rId23"/>
    <p:sldId id="277" r:id="rId24"/>
    <p:sldId id="278" r:id="rId25"/>
    <p:sldId id="264" r:id="rId26"/>
    <p:sldId id="279" r:id="rId27"/>
    <p:sldId id="280" r:id="rId28"/>
    <p:sldId id="281" r:id="rId29"/>
    <p:sldId id="265" r:id="rId30"/>
    <p:sldId id="282" r:id="rId31"/>
    <p:sldId id="28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768" autoAdjust="0"/>
  </p:normalViewPr>
  <p:slideViewPr>
    <p:cSldViewPr snapToGrid="0">
      <p:cViewPr varScale="1">
        <p:scale>
          <a:sx n="39" d="100"/>
          <a:sy n="39" d="100"/>
        </p:scale>
        <p:origin x="84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B2EA5-140F-429B-91E9-399C95674DA3}" type="datetimeFigureOut">
              <a:rPr lang="en-IN" smtClean="0"/>
              <a:t>10-01-2019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C33BC-419E-49C5-BDF3-F9F864839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141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identification of the types of facilitators and barriers that were considered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methods by which information regarding the facilitators and barriers to implementing recommendations were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sought (e.g., feedback from key stakeholders, pilot testing of guidelines before widespread implementation)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information/description of the types of facilitators and barriers that emerged from the inquiry (e.g.,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practitioners have the skills to deliver the recommended care, sufficient equipment is not available to ensure all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eligible members of the population receive mammography)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 of how the information influenced the guideline development process and/or formation of the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9967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identification of the types of cost information that were considered (e.g., economic evaluations, drug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acquisition costs)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methods by which the cost information was sought (e.g., a health economist was part of the guideline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 panel, use of health technology assessments for specific drugs, etc.)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information/description of the cost information that emerged from the inquiry (e.g., specific drug acquisition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costs per treatment course)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 of how the information gathered was used to inform the guideline development process and/or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 of the recommendation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25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dentification</a:t>
            </a: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criteria to assess guideline implementation or adherence to 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criteria for assessing impact of implementing the 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advice on the frequency and interval of measurement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descriptions or operational definitions of how the criteria should be measured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013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1" y="150751"/>
            <a:ext cx="11962586" cy="587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24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592" y="1688035"/>
            <a:ext cx="12222592" cy="346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60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AGREE II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Domain 1. Scope and Purpose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2. Stakeholder Involvement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3. Rigour of Development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4. Clarity of Presentation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5. Applicability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6. Editorial </a:t>
            </a:r>
            <a:r>
              <a:rPr lang="en-IN" dirty="0" smtClean="0"/>
              <a:t>Independence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8895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1. Scope and Purpose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473" y="2114451"/>
            <a:ext cx="11349938" cy="4521127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overall </a:t>
            </a:r>
            <a:r>
              <a:rPr lang="en-IN" dirty="0" smtClean="0">
                <a:effectLst/>
              </a:rPr>
              <a:t>objectives </a:t>
            </a:r>
            <a:r>
              <a:rPr lang="en-IN" dirty="0">
                <a:effectLst/>
              </a:rPr>
              <a:t>of the guideline </a:t>
            </a:r>
            <a:r>
              <a:rPr lang="en-IN" dirty="0" smtClean="0">
                <a:effectLst/>
              </a:rPr>
              <a:t>are </a:t>
            </a:r>
            <a:r>
              <a:rPr lang="en-IN" dirty="0">
                <a:effectLst/>
              </a:rPr>
              <a:t>specifically </a:t>
            </a:r>
            <a:r>
              <a:rPr lang="en-IN" dirty="0" smtClean="0">
                <a:effectLst/>
              </a:rPr>
              <a:t>described?</a:t>
            </a:r>
          </a:p>
          <a:p>
            <a:pPr lvl="1"/>
            <a:r>
              <a:rPr lang="en-IN" dirty="0" smtClean="0">
                <a:effectLst/>
              </a:rPr>
              <a:t>Purpose </a:t>
            </a:r>
            <a:r>
              <a:rPr lang="en-IN" dirty="0">
                <a:effectLst/>
              </a:rPr>
              <a:t>of this guideline </a:t>
            </a:r>
            <a:r>
              <a:rPr lang="en-IN" dirty="0" smtClean="0">
                <a:effectLst/>
              </a:rPr>
              <a:t>was to </a:t>
            </a:r>
            <a:r>
              <a:rPr lang="en-IN" dirty="0">
                <a:effectLst/>
              </a:rPr>
              <a:t>present the available evidence for evaluation and management of acute </a:t>
            </a:r>
            <a:r>
              <a:rPr lang="en-IN" dirty="0" smtClean="0">
                <a:effectLst/>
              </a:rPr>
              <a:t>and chronic low back pain in primary care setting.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Health intent- Diagnosis and management in primary care setting.</a:t>
            </a:r>
          </a:p>
          <a:p>
            <a:r>
              <a:rPr lang="en-IN" dirty="0" smtClean="0">
                <a:effectLst/>
              </a:rPr>
              <a:t>Expected benefit- </a:t>
            </a:r>
            <a:r>
              <a:rPr lang="en-IN" dirty="0" smtClean="0">
                <a:effectLst/>
              </a:rPr>
              <a:t>Approach to LBP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Targets</a:t>
            </a:r>
          </a:p>
          <a:p>
            <a:pPr lvl="1"/>
            <a:r>
              <a:rPr lang="en-IN" dirty="0" smtClean="0">
                <a:effectLst/>
              </a:rPr>
              <a:t>Audience- </a:t>
            </a:r>
            <a:r>
              <a:rPr lang="en-IN" dirty="0">
                <a:effectLst/>
              </a:rPr>
              <a:t>A</a:t>
            </a:r>
            <a:r>
              <a:rPr lang="en-IN" dirty="0" smtClean="0">
                <a:effectLst/>
              </a:rPr>
              <a:t>ll </a:t>
            </a:r>
            <a:r>
              <a:rPr lang="en-IN" dirty="0" smtClean="0">
                <a:effectLst/>
              </a:rPr>
              <a:t>clinicians caring </a:t>
            </a:r>
            <a:r>
              <a:rPr lang="en-IN" dirty="0">
                <a:effectLst/>
              </a:rPr>
              <a:t>for patients with low (lumbar) back pain of </a:t>
            </a:r>
            <a:r>
              <a:rPr lang="en-IN" dirty="0" smtClean="0">
                <a:effectLst/>
              </a:rPr>
              <a:t>any duration</a:t>
            </a:r>
            <a:r>
              <a:rPr lang="en-IN" dirty="0">
                <a:effectLst/>
              </a:rPr>
              <a:t>, either with or without leg pain</a:t>
            </a:r>
            <a:r>
              <a:rPr lang="en-IN" dirty="0" smtClean="0">
                <a:effectLst/>
              </a:rPr>
              <a:t>.</a:t>
            </a:r>
          </a:p>
          <a:p>
            <a:pPr lvl="1"/>
            <a:r>
              <a:rPr lang="en-IN" dirty="0" smtClean="0">
                <a:effectLst/>
              </a:rPr>
              <a:t>Population- Adults </a:t>
            </a:r>
            <a:r>
              <a:rPr lang="en-IN" dirty="0">
                <a:effectLst/>
              </a:rPr>
              <a:t>with acute and chronic low </a:t>
            </a:r>
            <a:r>
              <a:rPr lang="en-IN" dirty="0" smtClean="0">
                <a:effectLst/>
              </a:rPr>
              <a:t>back pain not associated with major trauma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71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157452" cy="4138068"/>
          </a:xfrm>
        </p:spPr>
        <p:txBody>
          <a:bodyPr>
            <a:normAutofit/>
          </a:bodyPr>
          <a:lstStyle/>
          <a:p>
            <a:r>
              <a:rPr lang="en-IN" dirty="0">
                <a:effectLst/>
              </a:rPr>
              <a:t>Are the health </a:t>
            </a:r>
            <a:r>
              <a:rPr lang="en-IN" dirty="0" smtClean="0">
                <a:effectLst/>
              </a:rPr>
              <a:t>questions </a:t>
            </a:r>
            <a:r>
              <a:rPr lang="en-IN" dirty="0">
                <a:effectLst/>
              </a:rPr>
              <a:t>covered by the guideline </a:t>
            </a:r>
            <a:r>
              <a:rPr lang="en-IN" dirty="0" smtClean="0">
                <a:effectLst/>
              </a:rPr>
              <a:t>specifically </a:t>
            </a:r>
            <a:r>
              <a:rPr lang="en-IN" dirty="0">
                <a:effectLst/>
              </a:rPr>
              <a:t>described</a:t>
            </a:r>
            <a:r>
              <a:rPr lang="en-IN" dirty="0" smtClean="0">
                <a:effectLst/>
              </a:rPr>
              <a:t>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en-IN" dirty="0" smtClean="0">
                <a:effectLst/>
              </a:rPr>
              <a:t>Evaluation and management of lower back pain.</a:t>
            </a:r>
          </a:p>
          <a:p>
            <a:pPr lvl="1"/>
            <a:endParaRPr lang="en-IN" dirty="0" smtClean="0">
              <a:effectLst/>
            </a:endParaRPr>
          </a:p>
          <a:p>
            <a:r>
              <a:rPr lang="en-IN" dirty="0">
                <a:effectLst/>
              </a:rPr>
              <a:t>T</a:t>
            </a:r>
            <a:r>
              <a:rPr lang="en-IN" dirty="0" smtClean="0">
                <a:effectLst/>
              </a:rPr>
              <a:t>arget </a:t>
            </a:r>
            <a:r>
              <a:rPr lang="en-IN" dirty="0" smtClean="0">
                <a:effectLst/>
              </a:rPr>
              <a:t>population- mentioned</a:t>
            </a: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I</a:t>
            </a:r>
            <a:r>
              <a:rPr lang="en-IN" dirty="0" smtClean="0">
                <a:effectLst/>
              </a:rPr>
              <a:t>ntervention- </a:t>
            </a:r>
            <a:r>
              <a:rPr lang="en-IN" dirty="0" smtClean="0">
                <a:effectLst/>
              </a:rPr>
              <a:t>mentioned</a:t>
            </a:r>
          </a:p>
          <a:p>
            <a:r>
              <a:rPr lang="en-IN" dirty="0" smtClean="0">
                <a:effectLst/>
              </a:rPr>
              <a:t>Health </a:t>
            </a:r>
            <a:r>
              <a:rPr lang="en-IN" dirty="0">
                <a:effectLst/>
              </a:rPr>
              <a:t>care setting or </a:t>
            </a:r>
            <a:r>
              <a:rPr lang="en-IN" dirty="0" smtClean="0">
                <a:effectLst/>
              </a:rPr>
              <a:t>context- mentioned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>
              <a:effectLst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0037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86377"/>
            <a:ext cx="11026575" cy="4771623"/>
          </a:xfrm>
        </p:spPr>
        <p:txBody>
          <a:bodyPr>
            <a:normAutofit lnSpcReduction="10000"/>
          </a:bodyPr>
          <a:lstStyle/>
          <a:p>
            <a:r>
              <a:rPr lang="en-IN" dirty="0">
                <a:effectLst/>
              </a:rPr>
              <a:t>Are the population (patients, public, etc.) to whom the guideline is meant to apply </a:t>
            </a:r>
            <a:r>
              <a:rPr lang="en-IN" dirty="0" smtClean="0">
                <a:effectLst/>
              </a:rPr>
              <a:t>specifically </a:t>
            </a:r>
            <a:r>
              <a:rPr lang="en-IN" dirty="0">
                <a:effectLst/>
              </a:rPr>
              <a:t>described</a:t>
            </a:r>
            <a:r>
              <a:rPr lang="en-IN" dirty="0" smtClean="0">
                <a:effectLst/>
              </a:rPr>
              <a:t>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Target population- Mentioned</a:t>
            </a:r>
          </a:p>
          <a:p>
            <a:r>
              <a:rPr lang="en-IN" dirty="0">
                <a:effectLst/>
              </a:rPr>
              <a:t>G</a:t>
            </a:r>
            <a:r>
              <a:rPr lang="en-IN" dirty="0" smtClean="0">
                <a:effectLst/>
              </a:rPr>
              <a:t>ender </a:t>
            </a:r>
            <a:r>
              <a:rPr lang="en-IN" dirty="0">
                <a:effectLst/>
              </a:rPr>
              <a:t>and </a:t>
            </a:r>
            <a:r>
              <a:rPr lang="en-IN" dirty="0" smtClean="0">
                <a:effectLst/>
              </a:rPr>
              <a:t>age- Mentioned</a:t>
            </a:r>
          </a:p>
          <a:p>
            <a:r>
              <a:rPr lang="en-IN" dirty="0" smtClean="0">
                <a:effectLst/>
              </a:rPr>
              <a:t>Clinical condition- mentioned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S</a:t>
            </a:r>
            <a:r>
              <a:rPr lang="en-IN" dirty="0" smtClean="0">
                <a:effectLst/>
              </a:rPr>
              <a:t>everity/stage </a:t>
            </a:r>
            <a:r>
              <a:rPr lang="en-IN" dirty="0">
                <a:effectLst/>
              </a:rPr>
              <a:t>of </a:t>
            </a:r>
            <a:r>
              <a:rPr lang="en-IN" dirty="0" smtClean="0">
                <a:effectLst/>
              </a:rPr>
              <a:t>disease- Mentioned</a:t>
            </a:r>
          </a:p>
          <a:p>
            <a:r>
              <a:rPr lang="en-IN" dirty="0" smtClean="0">
                <a:effectLst/>
              </a:rPr>
              <a:t>Excluded population- Children and </a:t>
            </a:r>
            <a:r>
              <a:rPr lang="en-IN" dirty="0" err="1" smtClean="0">
                <a:effectLst/>
              </a:rPr>
              <a:t>adolscents</a:t>
            </a:r>
            <a:r>
              <a:rPr lang="en-IN" dirty="0" smtClean="0">
                <a:effectLst/>
              </a:rPr>
              <a:t>, pregnant women, back pain following major trauma, or back pain due to systemic illnesses.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</a:t>
            </a:r>
            <a:endParaRPr lang="en-IN" dirty="0">
              <a:effectLst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223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2. Stakeholder Involvement 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99256"/>
            <a:ext cx="11065211" cy="4610637"/>
          </a:xfrm>
        </p:spPr>
        <p:txBody>
          <a:bodyPr>
            <a:normAutofit fontScale="70000" lnSpcReduction="20000"/>
          </a:bodyPr>
          <a:lstStyle/>
          <a:p>
            <a:r>
              <a:rPr lang="en-IN" sz="3200" dirty="0" smtClean="0">
                <a:effectLst/>
              </a:rPr>
              <a:t>Does the </a:t>
            </a:r>
            <a:r>
              <a:rPr lang="en-IN" sz="3200" dirty="0">
                <a:effectLst/>
              </a:rPr>
              <a:t>guideline development group </a:t>
            </a:r>
            <a:r>
              <a:rPr lang="en-IN" sz="3200" dirty="0" smtClean="0">
                <a:effectLst/>
              </a:rPr>
              <a:t>include </a:t>
            </a:r>
            <a:r>
              <a:rPr lang="en-IN" sz="3200" dirty="0">
                <a:effectLst/>
              </a:rPr>
              <a:t>individuals from </a:t>
            </a:r>
            <a:r>
              <a:rPr lang="en-IN" sz="3200" dirty="0" smtClean="0">
                <a:effectLst/>
              </a:rPr>
              <a:t>all relevant </a:t>
            </a:r>
            <a:r>
              <a:rPr lang="en-IN" sz="3200" dirty="0">
                <a:effectLst/>
              </a:rPr>
              <a:t>professional </a:t>
            </a:r>
            <a:r>
              <a:rPr lang="en-IN" sz="3200" dirty="0" smtClean="0">
                <a:effectLst/>
              </a:rPr>
              <a:t>groups?</a:t>
            </a:r>
          </a:p>
          <a:p>
            <a:endParaRPr lang="en-IN" sz="3200" dirty="0">
              <a:effectLst/>
            </a:endParaRPr>
          </a:p>
          <a:p>
            <a:endParaRPr lang="en-IN" sz="3200" dirty="0" smtClean="0">
              <a:effectLst/>
            </a:endParaRPr>
          </a:p>
          <a:p>
            <a:pPr lvl="1"/>
            <a:endParaRPr lang="en-IN" sz="2900" dirty="0" smtClean="0">
              <a:effectLst/>
            </a:endParaRPr>
          </a:p>
          <a:p>
            <a:r>
              <a:rPr lang="en-IN" sz="3200" dirty="0" smtClean="0">
                <a:effectLst/>
              </a:rPr>
              <a:t>Name- </a:t>
            </a:r>
            <a:r>
              <a:rPr lang="en-IN" sz="3200" dirty="0" smtClean="0">
                <a:effectLst/>
              </a:rPr>
              <a:t>mentioned</a:t>
            </a:r>
          </a:p>
          <a:p>
            <a:r>
              <a:rPr lang="en-IN" sz="3200" dirty="0">
                <a:effectLst/>
              </a:rPr>
              <a:t>D</a:t>
            </a:r>
            <a:r>
              <a:rPr lang="en-IN" sz="3200" dirty="0" smtClean="0">
                <a:effectLst/>
              </a:rPr>
              <a:t>iscipline/content </a:t>
            </a:r>
            <a:r>
              <a:rPr lang="en-IN" sz="3200" dirty="0" smtClean="0">
                <a:effectLst/>
              </a:rPr>
              <a:t>expertise- Not mentioned</a:t>
            </a:r>
            <a:endParaRPr lang="en-IN" sz="3200" dirty="0">
              <a:effectLst/>
            </a:endParaRPr>
          </a:p>
          <a:p>
            <a:r>
              <a:rPr lang="en-IN" sz="3200" dirty="0" smtClean="0">
                <a:effectLst/>
              </a:rPr>
              <a:t>Institution- Not mentioned</a:t>
            </a:r>
            <a:endParaRPr lang="en-IN" sz="3200" dirty="0">
              <a:effectLst/>
            </a:endParaRPr>
          </a:p>
          <a:p>
            <a:r>
              <a:rPr lang="en-IN" sz="3200" dirty="0">
                <a:effectLst/>
              </a:rPr>
              <a:t>G</a:t>
            </a:r>
            <a:r>
              <a:rPr lang="en-IN" sz="3200" dirty="0" smtClean="0">
                <a:effectLst/>
              </a:rPr>
              <a:t>eographical </a:t>
            </a:r>
            <a:r>
              <a:rPr lang="en-IN" sz="3200" dirty="0" smtClean="0">
                <a:effectLst/>
              </a:rPr>
              <a:t>location- Not mentioned</a:t>
            </a:r>
          </a:p>
          <a:p>
            <a:r>
              <a:rPr lang="en-IN" sz="3200" dirty="0" smtClean="0">
                <a:effectLst/>
              </a:rPr>
              <a:t>Description </a:t>
            </a:r>
            <a:r>
              <a:rPr lang="en-IN" sz="3200" dirty="0">
                <a:effectLst/>
              </a:rPr>
              <a:t>of the member’s role in the guideline development </a:t>
            </a:r>
            <a:r>
              <a:rPr lang="en-IN" sz="3200" dirty="0" smtClean="0">
                <a:effectLst/>
              </a:rPr>
              <a:t>group- not mentioned</a:t>
            </a:r>
          </a:p>
          <a:p>
            <a:endParaRPr lang="en-IN" sz="3200" dirty="0">
              <a:effectLst/>
            </a:endParaRPr>
          </a:p>
          <a:p>
            <a:r>
              <a:rPr lang="en-IN" sz="3200" dirty="0" smtClean="0">
                <a:effectLst/>
              </a:rPr>
              <a:t>Score-3</a:t>
            </a:r>
            <a:r>
              <a:rPr lang="en-IN" sz="2900" dirty="0">
                <a:effectLst/>
              </a:rPr>
              <a:t/>
            </a:r>
            <a:br>
              <a:rPr lang="en-IN" sz="2900" dirty="0">
                <a:effectLst/>
              </a:rPr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83" y="2845536"/>
            <a:ext cx="10223083" cy="67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058598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Have the </a:t>
            </a:r>
            <a:r>
              <a:rPr lang="en-IN" dirty="0">
                <a:effectLst/>
              </a:rPr>
              <a:t>views and preferences of the target population (patients, public, etc.) </a:t>
            </a:r>
            <a:r>
              <a:rPr lang="en-IN" dirty="0" smtClean="0">
                <a:effectLst/>
              </a:rPr>
              <a:t>been sought?</a:t>
            </a:r>
            <a:endParaRPr lang="en-IN" dirty="0"/>
          </a:p>
          <a:p>
            <a:pPr lvl="1"/>
            <a:r>
              <a:rPr lang="en-IN" dirty="0" smtClean="0">
                <a:effectLst/>
              </a:rPr>
              <a:t>No</a:t>
            </a:r>
          </a:p>
          <a:p>
            <a:pPr lvl="1"/>
            <a:endParaRPr lang="en-IN" dirty="0">
              <a:effectLst/>
            </a:endParaRPr>
          </a:p>
          <a:p>
            <a:pPr lvl="1"/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Score- 1</a:t>
            </a:r>
          </a:p>
        </p:txBody>
      </p:sp>
    </p:spTree>
    <p:extLst>
      <p:ext uri="{BB962C8B-B14F-4D97-AF65-F5344CB8AC3E}">
        <p14:creationId xmlns:p14="http://schemas.microsoft.com/office/powerpoint/2010/main" val="1889061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341906" cy="4212208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target users of the guideline </a:t>
            </a:r>
            <a:r>
              <a:rPr lang="en-IN" dirty="0" smtClean="0">
                <a:effectLst/>
              </a:rPr>
              <a:t>clearly defined?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en-IN" dirty="0">
                <a:effectLst/>
              </a:rPr>
              <a:t>A</a:t>
            </a:r>
            <a:r>
              <a:rPr lang="en-IN" dirty="0" smtClean="0">
                <a:effectLst/>
              </a:rPr>
              <a:t>ll </a:t>
            </a:r>
            <a:r>
              <a:rPr lang="en-IN" dirty="0" smtClean="0">
                <a:effectLst/>
              </a:rPr>
              <a:t>clinicians caring </a:t>
            </a:r>
            <a:r>
              <a:rPr lang="en-IN" dirty="0">
                <a:effectLst/>
              </a:rPr>
              <a:t>for patients with low (lumbar) back pain of </a:t>
            </a:r>
            <a:r>
              <a:rPr lang="en-IN" dirty="0" smtClean="0">
                <a:effectLst/>
              </a:rPr>
              <a:t>any duration</a:t>
            </a:r>
            <a:r>
              <a:rPr lang="en-IN" dirty="0">
                <a:effectLst/>
              </a:rPr>
              <a:t>, either with or without leg pain</a:t>
            </a:r>
            <a:r>
              <a:rPr lang="en-IN" dirty="0" smtClean="0">
                <a:effectLst/>
              </a:rPr>
              <a:t>.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>
                <a:effectLst/>
              </a:rPr>
              <a:t>C</a:t>
            </a:r>
            <a:r>
              <a:rPr lang="en-IN" dirty="0" smtClean="0">
                <a:effectLst/>
              </a:rPr>
              <a:t>lear </a:t>
            </a:r>
            <a:r>
              <a:rPr lang="en-IN" dirty="0">
                <a:effectLst/>
              </a:rPr>
              <a:t>description of intended guideline </a:t>
            </a:r>
            <a:r>
              <a:rPr lang="en-IN" dirty="0" smtClean="0">
                <a:effectLst/>
              </a:rPr>
              <a:t>audience- Yes</a:t>
            </a:r>
          </a:p>
          <a:p>
            <a:r>
              <a:rPr lang="en-IN" dirty="0">
                <a:effectLst/>
              </a:rPr>
              <a:t>D</a:t>
            </a:r>
            <a:r>
              <a:rPr lang="en-IN" dirty="0" smtClean="0">
                <a:effectLst/>
              </a:rPr>
              <a:t>escription </a:t>
            </a:r>
            <a:r>
              <a:rPr lang="en-IN" dirty="0">
                <a:effectLst/>
              </a:rPr>
              <a:t>of how the guideline may be used by its target </a:t>
            </a:r>
            <a:r>
              <a:rPr lang="en-IN" dirty="0" smtClean="0">
                <a:effectLst/>
              </a:rPr>
              <a:t>audience- Yes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 smtClean="0">
              <a:effectLst/>
            </a:endParaRP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2622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3. Rigour of Development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47742"/>
            <a:ext cx="11108025" cy="4810258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>
                <a:effectLst/>
              </a:rPr>
              <a:t>Were systematic </a:t>
            </a:r>
            <a:r>
              <a:rPr lang="en-IN" dirty="0">
                <a:effectLst/>
              </a:rPr>
              <a:t>methods </a:t>
            </a:r>
            <a:r>
              <a:rPr lang="en-IN" dirty="0" smtClean="0">
                <a:effectLst/>
              </a:rPr>
              <a:t>used </a:t>
            </a:r>
            <a:r>
              <a:rPr lang="en-IN" dirty="0">
                <a:effectLst/>
              </a:rPr>
              <a:t>to search for </a:t>
            </a:r>
            <a:r>
              <a:rPr lang="en-IN" dirty="0" smtClean="0">
                <a:effectLst/>
              </a:rPr>
              <a:t>evidence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Studies from </a:t>
            </a:r>
            <a:r>
              <a:rPr lang="en-IN" dirty="0">
                <a:effectLst/>
              </a:rPr>
              <a:t>MEDLINE (1966 through November 2006), </a:t>
            </a:r>
            <a:r>
              <a:rPr lang="en-IN" dirty="0" smtClean="0">
                <a:effectLst/>
              </a:rPr>
              <a:t>Cochrane </a:t>
            </a:r>
            <a:r>
              <a:rPr lang="en-IN" dirty="0">
                <a:effectLst/>
              </a:rPr>
              <a:t>Database of Systematic Reviews, </a:t>
            </a:r>
            <a:r>
              <a:rPr lang="en-IN" dirty="0" smtClean="0">
                <a:effectLst/>
              </a:rPr>
              <a:t>Cochrane Central </a:t>
            </a:r>
            <a:r>
              <a:rPr lang="en-IN" dirty="0">
                <a:effectLst/>
              </a:rPr>
              <a:t>Register of Controlled Trials, and EMBASE</a:t>
            </a:r>
            <a:r>
              <a:rPr lang="en-IN" dirty="0" smtClean="0">
                <a:effectLst/>
              </a:rPr>
              <a:t>.</a:t>
            </a:r>
          </a:p>
          <a:p>
            <a:pPr lvl="1"/>
            <a:r>
              <a:rPr lang="en-IN" dirty="0" smtClean="0">
                <a:effectLst/>
              </a:rPr>
              <a:t>The literature </a:t>
            </a:r>
            <a:r>
              <a:rPr lang="en-IN" dirty="0">
                <a:effectLst/>
              </a:rPr>
              <a:t>search included all English-language articles reporting on randomized, controlled trials of </a:t>
            </a:r>
            <a:r>
              <a:rPr lang="en-IN" dirty="0" smtClean="0">
                <a:effectLst/>
              </a:rPr>
              <a:t>non pregnant adults </a:t>
            </a:r>
            <a:r>
              <a:rPr lang="en-IN" dirty="0">
                <a:effectLst/>
              </a:rPr>
              <a:t>(age 18 years) with low back </a:t>
            </a:r>
            <a:r>
              <a:rPr lang="en-IN" dirty="0" smtClean="0">
                <a:effectLst/>
              </a:rPr>
              <a:t>pain.</a:t>
            </a:r>
            <a:endParaRPr lang="en-IN" dirty="0">
              <a:effectLst/>
            </a:endParaRPr>
          </a:p>
          <a:p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Not included other languages</a:t>
            </a:r>
          </a:p>
          <a:p>
            <a:r>
              <a:rPr lang="en-IN" dirty="0" smtClean="0">
                <a:effectLst/>
              </a:rPr>
              <a:t>Not reviewed conference proceedings</a:t>
            </a:r>
          </a:p>
          <a:p>
            <a:r>
              <a:rPr lang="en-IN" dirty="0" smtClean="0">
                <a:effectLst/>
              </a:rPr>
              <a:t>Time period searched- till 2006.</a:t>
            </a:r>
          </a:p>
          <a:p>
            <a:r>
              <a:rPr lang="en-IN" dirty="0" smtClean="0">
                <a:effectLst/>
              </a:rPr>
              <a:t>Search terms- specified.</a:t>
            </a:r>
          </a:p>
          <a:p>
            <a:r>
              <a:rPr lang="en-IN" dirty="0" smtClean="0">
                <a:effectLst/>
              </a:rPr>
              <a:t>Full search strategy- not mentioned</a:t>
            </a:r>
          </a:p>
          <a:p>
            <a:r>
              <a:rPr lang="en-IN" dirty="0" smtClean="0">
                <a:effectLst/>
              </a:rPr>
              <a:t>Not mentioned regarding conflict resolution.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Score- 5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9956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94755" cy="4192716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Were t</a:t>
            </a:r>
            <a:r>
              <a:rPr lang="en-IN" dirty="0" smtClean="0">
                <a:effectLst/>
              </a:rPr>
              <a:t>he </a:t>
            </a:r>
            <a:r>
              <a:rPr lang="en-IN" dirty="0">
                <a:effectLst/>
              </a:rPr>
              <a:t>criteria for selecting the </a:t>
            </a:r>
            <a:r>
              <a:rPr lang="en-IN" dirty="0" smtClean="0">
                <a:effectLst/>
              </a:rPr>
              <a:t>evidence </a:t>
            </a:r>
            <a:r>
              <a:rPr lang="en-IN" dirty="0">
                <a:effectLst/>
              </a:rPr>
              <a:t>clearly </a:t>
            </a:r>
            <a:r>
              <a:rPr lang="en-IN" dirty="0" smtClean="0">
                <a:effectLst/>
              </a:rPr>
              <a:t>described </a:t>
            </a:r>
            <a:r>
              <a:rPr lang="en-IN" dirty="0" smtClean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Only RCTs were included</a:t>
            </a:r>
          </a:p>
          <a:p>
            <a:pPr lvl="1"/>
            <a:r>
              <a:rPr lang="en-IN" dirty="0" smtClean="0">
                <a:effectLst/>
              </a:rPr>
              <a:t>Articles published in English were only included</a:t>
            </a:r>
          </a:p>
          <a:p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The relevant population, management </a:t>
            </a:r>
            <a:r>
              <a:rPr lang="en-IN" dirty="0" err="1" smtClean="0">
                <a:effectLst/>
              </a:rPr>
              <a:t>startegies</a:t>
            </a:r>
            <a:r>
              <a:rPr lang="en-IN" dirty="0" smtClean="0">
                <a:effectLst/>
              </a:rPr>
              <a:t> were described in general but not in specific for each question.</a:t>
            </a:r>
          </a:p>
          <a:p>
            <a:r>
              <a:rPr lang="en-IN" dirty="0" smtClean="0">
                <a:effectLst/>
              </a:rPr>
              <a:t>Not compared one treatment strategy with the other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Score- 3.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7241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1284152" cy="4286349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>
                <a:effectLst/>
              </a:rPr>
              <a:t>Were t</a:t>
            </a:r>
            <a:r>
              <a:rPr lang="en-IN" dirty="0" smtClean="0">
                <a:effectLst/>
              </a:rPr>
              <a:t>he </a:t>
            </a:r>
            <a:r>
              <a:rPr lang="en-IN" dirty="0">
                <a:effectLst/>
              </a:rPr>
              <a:t>strengths and limitations of the body of </a:t>
            </a:r>
            <a:r>
              <a:rPr lang="en-IN" dirty="0" smtClean="0">
                <a:effectLst/>
              </a:rPr>
              <a:t>evidence clearly described ?</a:t>
            </a:r>
          </a:p>
          <a:p>
            <a:pPr lvl="1"/>
            <a:r>
              <a:rPr lang="en-IN" dirty="0" smtClean="0">
                <a:effectLst/>
              </a:rPr>
              <a:t>No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Study design- RCTs</a:t>
            </a:r>
          </a:p>
          <a:p>
            <a:r>
              <a:rPr lang="en-IN" dirty="0">
                <a:effectLst/>
              </a:rPr>
              <a:t>S</a:t>
            </a:r>
            <a:r>
              <a:rPr lang="en-IN" dirty="0" smtClean="0">
                <a:effectLst/>
              </a:rPr>
              <a:t>tudy </a:t>
            </a:r>
            <a:r>
              <a:rPr lang="en-IN" dirty="0">
                <a:effectLst/>
              </a:rPr>
              <a:t>methodology limitations (sampling, blinding, allocation concealment, analytical methods</a:t>
            </a:r>
            <a:r>
              <a:rPr lang="en-IN" dirty="0" smtClean="0">
                <a:effectLst/>
              </a:rPr>
              <a:t>)- Not mentioned</a:t>
            </a:r>
          </a:p>
          <a:p>
            <a:r>
              <a:rPr lang="en-IN" dirty="0" smtClean="0">
                <a:effectLst/>
              </a:rPr>
              <a:t>Consistency </a:t>
            </a:r>
            <a:r>
              <a:rPr lang="en-IN" dirty="0">
                <a:effectLst/>
              </a:rPr>
              <a:t>of results across </a:t>
            </a:r>
            <a:r>
              <a:rPr lang="en-IN" dirty="0" smtClean="0">
                <a:effectLst/>
              </a:rPr>
              <a:t>studies- Not mentioned</a:t>
            </a: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Direction </a:t>
            </a:r>
            <a:r>
              <a:rPr lang="en-IN" dirty="0">
                <a:effectLst/>
              </a:rPr>
              <a:t>of results across </a:t>
            </a:r>
            <a:r>
              <a:rPr lang="en-IN" dirty="0" smtClean="0">
                <a:effectLst/>
              </a:rPr>
              <a:t>studies- Not mentioned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M</a:t>
            </a:r>
            <a:r>
              <a:rPr lang="en-IN" dirty="0" smtClean="0">
                <a:effectLst/>
              </a:rPr>
              <a:t>agnitude </a:t>
            </a:r>
            <a:r>
              <a:rPr lang="en-IN" dirty="0">
                <a:effectLst/>
              </a:rPr>
              <a:t>of benefit versus magnitude of </a:t>
            </a:r>
            <a:r>
              <a:rPr lang="en-IN" dirty="0" smtClean="0">
                <a:effectLst/>
              </a:rPr>
              <a:t>harm- Not mentioned</a:t>
            </a:r>
            <a:endParaRPr lang="en-IN" dirty="0">
              <a:effectLst/>
            </a:endParaRPr>
          </a:p>
          <a:p>
            <a:pPr marL="0" indent="0">
              <a:buNone/>
            </a:pPr>
            <a:endParaRPr lang="en-IN" dirty="0">
              <a:effectLst/>
            </a:endParaRPr>
          </a:p>
          <a:p>
            <a:pPr marL="0" indent="0">
              <a:buNone/>
            </a:pPr>
            <a:r>
              <a:rPr lang="en-IN" dirty="0" smtClean="0">
                <a:effectLst/>
              </a:rPr>
              <a:t>Score- 4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3204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387183" cy="4205595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Were t</a:t>
            </a:r>
            <a:r>
              <a:rPr lang="en-IN" dirty="0" smtClean="0">
                <a:effectLst/>
              </a:rPr>
              <a:t>he </a:t>
            </a:r>
            <a:r>
              <a:rPr lang="en-IN" dirty="0">
                <a:effectLst/>
              </a:rPr>
              <a:t>methods for formulating the </a:t>
            </a:r>
            <a:r>
              <a:rPr lang="en-IN" dirty="0" smtClean="0">
                <a:effectLst/>
              </a:rPr>
              <a:t>recommendations </a:t>
            </a:r>
            <a:r>
              <a:rPr lang="en-IN" dirty="0">
                <a:effectLst/>
              </a:rPr>
              <a:t>clearly</a:t>
            </a:r>
            <a:br>
              <a:rPr lang="en-IN" dirty="0">
                <a:effectLst/>
              </a:rPr>
            </a:br>
            <a:r>
              <a:rPr lang="en-IN" dirty="0" smtClean="0">
                <a:effectLst/>
              </a:rPr>
              <a:t>described?</a:t>
            </a:r>
            <a:endParaRPr lang="en-IN" dirty="0">
              <a:effectLst/>
            </a:endParaRPr>
          </a:p>
          <a:p>
            <a:pPr lvl="1"/>
            <a:r>
              <a:rPr lang="en-IN" dirty="0" smtClean="0">
                <a:effectLst/>
              </a:rPr>
              <a:t>No</a:t>
            </a:r>
          </a:p>
          <a:p>
            <a:pPr lvl="1"/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Quality of evidence for each have been mentioned.</a:t>
            </a:r>
          </a:p>
          <a:p>
            <a:r>
              <a:rPr lang="en-IN" dirty="0" smtClean="0">
                <a:effectLst/>
              </a:rPr>
              <a:t>But details of how the panellist reached the recommendations are not clear.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Score- 4</a:t>
            </a:r>
            <a:endParaRPr lang="en-IN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73892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949302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Have the</a:t>
            </a:r>
            <a:r>
              <a:rPr lang="en-IN" dirty="0" smtClean="0">
                <a:effectLst/>
              </a:rPr>
              <a:t> </a:t>
            </a:r>
            <a:r>
              <a:rPr lang="en-IN" dirty="0">
                <a:effectLst/>
              </a:rPr>
              <a:t>health benefits, side effects, and risks </a:t>
            </a:r>
            <a:r>
              <a:rPr lang="en-IN" dirty="0" smtClean="0">
                <a:effectLst/>
              </a:rPr>
              <a:t>been </a:t>
            </a:r>
            <a:r>
              <a:rPr lang="en-IN" dirty="0">
                <a:effectLst/>
              </a:rPr>
              <a:t>considered </a:t>
            </a:r>
            <a:r>
              <a:rPr lang="en-IN" dirty="0" smtClean="0">
                <a:effectLst/>
              </a:rPr>
              <a:t>in formulating </a:t>
            </a:r>
            <a:r>
              <a:rPr lang="en-IN" dirty="0">
                <a:effectLst/>
              </a:rPr>
              <a:t>the </a:t>
            </a:r>
            <a:r>
              <a:rPr lang="en-IN" dirty="0" smtClean="0">
                <a:effectLst/>
              </a:rPr>
              <a:t>recommendations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No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Adverse effects not mentioned</a:t>
            </a:r>
          </a:p>
          <a:p>
            <a:r>
              <a:rPr lang="en-IN" dirty="0" smtClean="0">
                <a:effectLst/>
              </a:rPr>
              <a:t>Comparison between various treatment options are mentioned- not clear.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Score- 4.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0781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23758" cy="56978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758" y="0"/>
            <a:ext cx="5787784" cy="593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67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969" y="0"/>
            <a:ext cx="6165322" cy="65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34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07199" cy="64996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1093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84" y="-1"/>
            <a:ext cx="8069225" cy="670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63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910665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Is there </a:t>
            </a:r>
            <a:r>
              <a:rPr lang="en-IN" dirty="0">
                <a:effectLst/>
              </a:rPr>
              <a:t>an explicit link between the recommendations and the</a:t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>supporting </a:t>
            </a:r>
            <a:r>
              <a:rPr lang="en-IN" dirty="0" smtClean="0">
                <a:effectLst/>
              </a:rPr>
              <a:t>evidence?</a:t>
            </a:r>
            <a:endParaRPr lang="en-IN" dirty="0">
              <a:effectLst/>
            </a:endParaRPr>
          </a:p>
          <a:p>
            <a:pPr lvl="1"/>
            <a:r>
              <a:rPr lang="en-IN" dirty="0" smtClean="0">
                <a:effectLst/>
              </a:rPr>
              <a:t>References for supporting evidence for each recommendation are mentioned and easily identifiable for the user.</a:t>
            </a:r>
          </a:p>
          <a:p>
            <a:pPr marL="457200" lvl="1" indent="0">
              <a:buNone/>
            </a:pP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Score- 5.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1693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Has the g</a:t>
            </a:r>
            <a:r>
              <a:rPr lang="en-IN" dirty="0" smtClean="0">
                <a:effectLst/>
              </a:rPr>
              <a:t>uideline </a:t>
            </a:r>
            <a:r>
              <a:rPr lang="en-IN" dirty="0">
                <a:effectLst/>
              </a:rPr>
              <a:t>been externally reviewed by experts prior to its</a:t>
            </a:r>
            <a:br>
              <a:rPr lang="en-IN" dirty="0">
                <a:effectLst/>
              </a:rPr>
            </a:br>
            <a:r>
              <a:rPr lang="en-IN" dirty="0" smtClean="0">
                <a:effectLst/>
              </a:rPr>
              <a:t>publication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Not mentioned.</a:t>
            </a:r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  <a:p>
            <a:r>
              <a:rPr lang="en-IN" dirty="0" smtClean="0">
                <a:effectLst/>
              </a:rPr>
              <a:t>Score- 1</a:t>
            </a:r>
          </a:p>
        </p:txBody>
      </p:sp>
    </p:spTree>
    <p:extLst>
      <p:ext uri="{BB962C8B-B14F-4D97-AF65-F5344CB8AC3E}">
        <p14:creationId xmlns:p14="http://schemas.microsoft.com/office/powerpoint/2010/main" val="2312816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Is there a provision fo</a:t>
            </a:r>
            <a:r>
              <a:rPr lang="en-IN" dirty="0" smtClean="0">
                <a:effectLst/>
              </a:rPr>
              <a:t>r </a:t>
            </a:r>
            <a:r>
              <a:rPr lang="en-IN" dirty="0">
                <a:effectLst/>
              </a:rPr>
              <a:t>updating the </a:t>
            </a:r>
            <a:r>
              <a:rPr lang="en-IN" dirty="0" smtClean="0">
                <a:effectLst/>
              </a:rPr>
              <a:t>guideline?</a:t>
            </a:r>
          </a:p>
          <a:p>
            <a:pPr lvl="1"/>
            <a:r>
              <a:rPr lang="en-IN" dirty="0">
                <a:effectLst/>
              </a:rPr>
              <a:t>All ACP clinical practice guidelines </a:t>
            </a:r>
            <a:r>
              <a:rPr lang="en-IN" dirty="0" smtClean="0">
                <a:effectLst/>
              </a:rPr>
              <a:t>are considered </a:t>
            </a:r>
            <a:r>
              <a:rPr lang="en-IN" dirty="0">
                <a:effectLst/>
              </a:rPr>
              <a:t>automatically withdrawn or invalid 5 years after </a:t>
            </a:r>
            <a:r>
              <a:rPr lang="en-IN" dirty="0" smtClean="0">
                <a:effectLst/>
              </a:rPr>
              <a:t>publication or </a:t>
            </a:r>
            <a:r>
              <a:rPr lang="en-IN" dirty="0">
                <a:effectLst/>
              </a:rPr>
              <a:t>once an update has been </a:t>
            </a:r>
            <a:r>
              <a:rPr lang="en-IN" dirty="0" smtClean="0">
                <a:effectLst/>
              </a:rPr>
              <a:t>issued.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marL="457200" lvl="1" indent="0">
              <a:buNone/>
            </a:pP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1306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4. Clarity of Presentation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Are t</a:t>
            </a:r>
            <a:r>
              <a:rPr lang="en-IN" dirty="0" smtClean="0">
                <a:effectLst/>
              </a:rPr>
              <a:t>he </a:t>
            </a:r>
            <a:r>
              <a:rPr lang="en-IN" dirty="0">
                <a:effectLst/>
              </a:rPr>
              <a:t>recommendations </a:t>
            </a:r>
            <a:r>
              <a:rPr lang="en-IN" dirty="0" smtClean="0">
                <a:effectLst/>
              </a:rPr>
              <a:t>specific </a:t>
            </a:r>
            <a:r>
              <a:rPr lang="en-IN" dirty="0">
                <a:effectLst/>
              </a:rPr>
              <a:t>and </a:t>
            </a:r>
            <a:r>
              <a:rPr lang="en-IN" dirty="0" smtClean="0">
                <a:effectLst/>
              </a:rPr>
              <a:t>unambiguous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Mentioned to do imaging ONLY if serious neurological deficits present.</a:t>
            </a:r>
            <a:endParaRPr lang="en-IN" dirty="0">
              <a:effectLst/>
            </a:endParaRPr>
          </a:p>
          <a:p>
            <a:pPr lvl="1"/>
            <a:r>
              <a:rPr lang="en-IN" dirty="0" smtClean="0">
                <a:effectLst/>
              </a:rPr>
              <a:t>Again mentioned to do imaging ONLY if planning for surgery or ESI.</a:t>
            </a:r>
          </a:p>
          <a:p>
            <a:pPr marL="457200" lvl="1" indent="0">
              <a:buNone/>
            </a:pP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Score- 4.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7628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different options for management of the condition or health </a:t>
            </a:r>
            <a:r>
              <a:rPr lang="en-IN" dirty="0" smtClean="0">
                <a:effectLst/>
              </a:rPr>
              <a:t>issue clearly presented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marL="0" indent="0">
              <a:buNone/>
            </a:pP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Score- 6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1610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Were the key </a:t>
            </a:r>
            <a:r>
              <a:rPr lang="en-IN" dirty="0">
                <a:effectLst/>
              </a:rPr>
              <a:t>recommendations </a:t>
            </a:r>
            <a:r>
              <a:rPr lang="en-IN" dirty="0" smtClean="0">
                <a:effectLst/>
              </a:rPr>
              <a:t>easily identifiable?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en-IN" dirty="0" smtClean="0">
                <a:effectLst/>
              </a:rPr>
              <a:t>Summary given.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</a:t>
            </a:r>
          </a:p>
        </p:txBody>
      </p:sp>
    </p:spTree>
    <p:extLst>
      <p:ext uri="{BB962C8B-B14F-4D97-AF65-F5344CB8AC3E}">
        <p14:creationId xmlns:p14="http://schemas.microsoft.com/office/powerpoint/2010/main" val="168481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5. Applicability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97786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Does the </a:t>
            </a:r>
            <a:r>
              <a:rPr lang="en-IN" dirty="0">
                <a:effectLst/>
              </a:rPr>
              <a:t>guideline describes facilitators and barriers to its </a:t>
            </a:r>
            <a:r>
              <a:rPr lang="en-IN" dirty="0" smtClean="0">
                <a:effectLst/>
              </a:rPr>
              <a:t>application ?</a:t>
            </a:r>
          </a:p>
          <a:p>
            <a:pPr lvl="1"/>
            <a:r>
              <a:rPr lang="en-IN" dirty="0" smtClean="0">
                <a:effectLst/>
              </a:rPr>
              <a:t>Not </a:t>
            </a:r>
            <a:r>
              <a:rPr lang="en-IN" dirty="0" smtClean="0">
                <a:effectLst/>
              </a:rPr>
              <a:t>mentioned</a:t>
            </a:r>
          </a:p>
          <a:p>
            <a:pPr lvl="1"/>
            <a:r>
              <a:rPr lang="en-IN" dirty="0" smtClean="0">
                <a:effectLst/>
              </a:rPr>
              <a:t>No pilot study done</a:t>
            </a: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Score-1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2637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Does t</a:t>
            </a:r>
            <a:r>
              <a:rPr lang="en-IN" dirty="0" smtClean="0">
                <a:effectLst/>
              </a:rPr>
              <a:t>he </a:t>
            </a:r>
            <a:r>
              <a:rPr lang="en-IN" dirty="0">
                <a:effectLst/>
              </a:rPr>
              <a:t>guideline </a:t>
            </a:r>
            <a:r>
              <a:rPr lang="en-IN" dirty="0" smtClean="0">
                <a:effectLst/>
              </a:rPr>
              <a:t>provide </a:t>
            </a:r>
            <a:r>
              <a:rPr lang="en-IN" dirty="0">
                <a:effectLst/>
              </a:rPr>
              <a:t>advice and/or tools on how the</a:t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>recommendations can be put into </a:t>
            </a:r>
            <a:r>
              <a:rPr lang="en-IN" dirty="0" smtClean="0">
                <a:effectLst/>
              </a:rPr>
              <a:t>practice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Guidelines summary mentioned.</a:t>
            </a:r>
          </a:p>
          <a:p>
            <a:pPr lvl="1"/>
            <a:r>
              <a:rPr lang="en-IN" dirty="0" smtClean="0">
                <a:effectLst/>
              </a:rPr>
              <a:t>Flow diagram enclosed for how to manage LBP.</a:t>
            </a:r>
          </a:p>
          <a:p>
            <a:pPr lvl="1"/>
            <a:r>
              <a:rPr lang="en-IN" dirty="0" smtClean="0">
                <a:effectLst/>
              </a:rPr>
              <a:t>Not mentioned doses of medications.</a:t>
            </a:r>
          </a:p>
          <a:p>
            <a:pPr lvl="1"/>
            <a:r>
              <a:rPr lang="en-IN" dirty="0" smtClean="0">
                <a:effectLst/>
              </a:rPr>
              <a:t>No manuals on techniques of exercise</a:t>
            </a:r>
          </a:p>
          <a:p>
            <a:pPr lvl="1"/>
            <a:r>
              <a:rPr lang="en-IN" dirty="0" smtClean="0">
                <a:effectLst/>
              </a:rPr>
              <a:t>No pilot test done.</a:t>
            </a: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Score- 5.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864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231593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Have t</a:t>
            </a:r>
            <a:r>
              <a:rPr lang="en-IN" dirty="0" smtClean="0">
                <a:effectLst/>
              </a:rPr>
              <a:t>he </a:t>
            </a:r>
            <a:r>
              <a:rPr lang="en-IN" dirty="0">
                <a:effectLst/>
              </a:rPr>
              <a:t>potential resource implications of applying </a:t>
            </a:r>
            <a:r>
              <a:rPr lang="en-IN" dirty="0" smtClean="0">
                <a:effectLst/>
              </a:rPr>
              <a:t>the recommendations have </a:t>
            </a:r>
            <a:r>
              <a:rPr lang="en-IN" dirty="0">
                <a:effectLst/>
              </a:rPr>
              <a:t>been </a:t>
            </a:r>
            <a:r>
              <a:rPr lang="en-IN" dirty="0" smtClean="0">
                <a:effectLst/>
              </a:rPr>
              <a:t>considered? 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Not mentioned.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Score- 1</a:t>
            </a:r>
            <a:endParaRPr lang="en-I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471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Does t</a:t>
            </a:r>
            <a:r>
              <a:rPr lang="en-IN" dirty="0" smtClean="0">
                <a:effectLst/>
              </a:rPr>
              <a:t>he </a:t>
            </a:r>
            <a:r>
              <a:rPr lang="en-IN" dirty="0">
                <a:effectLst/>
              </a:rPr>
              <a:t>guideline </a:t>
            </a:r>
            <a:r>
              <a:rPr lang="en-IN" dirty="0" smtClean="0">
                <a:effectLst/>
              </a:rPr>
              <a:t>present </a:t>
            </a:r>
            <a:r>
              <a:rPr lang="en-IN" dirty="0">
                <a:effectLst/>
              </a:rPr>
              <a:t>monitoring and/or auditing </a:t>
            </a:r>
            <a:r>
              <a:rPr lang="en-IN" dirty="0" smtClean="0">
                <a:effectLst/>
              </a:rPr>
              <a:t>criteria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Not mentioned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Score- 1.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026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6. Editorial Independence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144198" cy="4261635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Has the </a:t>
            </a:r>
            <a:r>
              <a:rPr lang="en-IN" dirty="0">
                <a:effectLst/>
              </a:rPr>
              <a:t>views of the funding </a:t>
            </a:r>
            <a:r>
              <a:rPr lang="en-IN" dirty="0" smtClean="0">
                <a:effectLst/>
              </a:rPr>
              <a:t>body </a:t>
            </a:r>
            <a:r>
              <a:rPr lang="en-IN" dirty="0">
                <a:effectLst/>
              </a:rPr>
              <a:t>influenced the content of </a:t>
            </a:r>
            <a:r>
              <a:rPr lang="en-IN" dirty="0" smtClean="0">
                <a:effectLst/>
              </a:rPr>
              <a:t>the guideline?</a:t>
            </a:r>
          </a:p>
          <a:p>
            <a:pPr lvl="1"/>
            <a:r>
              <a:rPr lang="en-IN" dirty="0">
                <a:effectLst/>
              </a:rPr>
              <a:t>Financial support for the development of this </a:t>
            </a:r>
            <a:r>
              <a:rPr lang="en-IN" dirty="0" smtClean="0">
                <a:effectLst/>
              </a:rPr>
              <a:t>guideline came </a:t>
            </a:r>
            <a:r>
              <a:rPr lang="en-IN" dirty="0">
                <a:effectLst/>
              </a:rPr>
              <a:t>exclusively from the ACP and APS operating </a:t>
            </a:r>
            <a:r>
              <a:rPr lang="en-IN" dirty="0" smtClean="0">
                <a:effectLst/>
              </a:rPr>
              <a:t>budgets.</a:t>
            </a:r>
          </a:p>
          <a:p>
            <a:pPr lvl="1"/>
            <a:r>
              <a:rPr lang="en-IN" dirty="0" smtClean="0">
                <a:effectLst/>
              </a:rPr>
              <a:t>Douglas K </a:t>
            </a:r>
            <a:r>
              <a:rPr lang="en-IN" dirty="0">
                <a:effectLst/>
              </a:rPr>
              <a:t>O</a:t>
            </a:r>
            <a:r>
              <a:rPr lang="en-IN" dirty="0" smtClean="0">
                <a:effectLst/>
              </a:rPr>
              <a:t>wens- Author, member of the clinical efficacy assessment committee of ACP and also of member of ACP.</a:t>
            </a:r>
          </a:p>
          <a:p>
            <a:pPr lvl="1"/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1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00412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Has competing </a:t>
            </a:r>
            <a:r>
              <a:rPr lang="en-IN" dirty="0">
                <a:effectLst/>
              </a:rPr>
              <a:t>interests of guideline development group </a:t>
            </a:r>
            <a:r>
              <a:rPr lang="en-IN" dirty="0" smtClean="0">
                <a:effectLst/>
              </a:rPr>
              <a:t>members been </a:t>
            </a:r>
            <a:r>
              <a:rPr lang="en-IN" dirty="0">
                <a:effectLst/>
              </a:rPr>
              <a:t>recorded and </a:t>
            </a:r>
            <a:r>
              <a:rPr lang="en-IN" dirty="0" smtClean="0">
                <a:effectLst/>
              </a:rPr>
              <a:t>addressed?</a:t>
            </a:r>
          </a:p>
          <a:p>
            <a:pPr lvl="1"/>
            <a:r>
              <a:rPr lang="en-IN" dirty="0" smtClean="0">
                <a:effectLst/>
              </a:rPr>
              <a:t>Not mentioned at all.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Score- 1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96784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RATE THE OVERALL QUALITY OF THE GUIDELINE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4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I would recommend the guidelines with modifications.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747765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308</TotalTime>
  <Words>874</Words>
  <Application>Microsoft Office PowerPoint</Application>
  <PresentationFormat>Widescreen</PresentationFormat>
  <Paragraphs>186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Trebuchet MS</vt:lpstr>
      <vt:lpstr>Berlin</vt:lpstr>
      <vt:lpstr>PowerPoint Presentation</vt:lpstr>
      <vt:lpstr>PowerPoint Presentation</vt:lpstr>
      <vt:lpstr>AGREE II</vt:lpstr>
      <vt:lpstr>Domain 1. Scope and Purpose  </vt:lpstr>
      <vt:lpstr>PowerPoint Presentation</vt:lpstr>
      <vt:lpstr>PowerPoint Presentation</vt:lpstr>
      <vt:lpstr>Domain 2. Stakeholder Involvement  </vt:lpstr>
      <vt:lpstr>PowerPoint Presentation</vt:lpstr>
      <vt:lpstr>PowerPoint Presentation</vt:lpstr>
      <vt:lpstr>Domain 3. Rigour of Development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Domain 4. Clarity of Presentation </vt:lpstr>
      <vt:lpstr>PowerPoint Presentation</vt:lpstr>
      <vt:lpstr>PowerPoint Presentation</vt:lpstr>
      <vt:lpstr>Domain 5. Applicability </vt:lpstr>
      <vt:lpstr>PowerPoint Presentation</vt:lpstr>
      <vt:lpstr>PowerPoint Presentation</vt:lpstr>
      <vt:lpstr>PowerPoint Presentation</vt:lpstr>
      <vt:lpstr>Domain 6. Editorial Independence </vt:lpstr>
      <vt:lpstr>PowerPoint Presentation</vt:lpstr>
      <vt:lpstr>RATE THE OVERALL QUALITY OF THE GUIDELINE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Goutham Sunny</cp:lastModifiedBy>
  <cp:revision>22</cp:revision>
  <dcterms:created xsi:type="dcterms:W3CDTF">2019-01-10T04:45:47Z</dcterms:created>
  <dcterms:modified xsi:type="dcterms:W3CDTF">2019-01-10T10:02:47Z</dcterms:modified>
</cp:coreProperties>
</file>