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9" r:id="rId4"/>
    <p:sldId id="261" r:id="rId5"/>
    <p:sldId id="258" r:id="rId6"/>
    <p:sldId id="260" r:id="rId7"/>
    <p:sldId id="264" r:id="rId8"/>
    <p:sldId id="277" r:id="rId9"/>
    <p:sldId id="265" r:id="rId10"/>
    <p:sldId id="262" r:id="rId11"/>
    <p:sldId id="271" r:id="rId12"/>
    <p:sldId id="276" r:id="rId13"/>
    <p:sldId id="266" r:id="rId14"/>
    <p:sldId id="263" r:id="rId15"/>
    <p:sldId id="278" r:id="rId16"/>
    <p:sldId id="267" r:id="rId17"/>
    <p:sldId id="273" r:id="rId18"/>
    <p:sldId id="268" r:id="rId19"/>
    <p:sldId id="269"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97" autoAdjust="0"/>
    <p:restoredTop sz="90036" autoAdjust="0"/>
  </p:normalViewPr>
  <p:slideViewPr>
    <p:cSldViewPr snapToGrid="0">
      <p:cViewPr varScale="1">
        <p:scale>
          <a:sx n="67" d="100"/>
          <a:sy n="67"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40BA63-F03F-4267-B780-4306A4F1EEB0}" type="datetimeFigureOut">
              <a:rPr lang="en-IN" smtClean="0"/>
              <a:t>14-01-2019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D05B40-5FDC-411F-BE21-5DEC16AD42F8}" type="slidenum">
              <a:rPr lang="en-IN" smtClean="0"/>
              <a:t>‹#›</a:t>
            </a:fld>
            <a:endParaRPr lang="en-IN"/>
          </a:p>
        </p:txBody>
      </p:sp>
    </p:spTree>
    <p:extLst>
      <p:ext uri="{BB962C8B-B14F-4D97-AF65-F5344CB8AC3E}">
        <p14:creationId xmlns:p14="http://schemas.microsoft.com/office/powerpoint/2010/main" val="3224780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smtClean="0">
                <a:solidFill>
                  <a:schemeClr val="tx1"/>
                </a:solidFill>
                <a:effectLst/>
                <a:latin typeface="+mn-lt"/>
                <a:ea typeface="+mn-ea"/>
                <a:cs typeface="+mn-cs"/>
              </a:rPr>
              <a:t> "grounded theory" refers to theory that is developed inductively from a corpus of data. If done well, this means that the resulting theory at least fits one dataset perfectly. This contrasts with theory derived deductively from grand theory, without the help of data, and which could therefore turn out to fit no data at all.</a:t>
            </a:r>
          </a:p>
          <a:p>
            <a:endParaRPr lang="en-IN" sz="1200" b="0" i="0" kern="1200" dirty="0" smtClean="0">
              <a:solidFill>
                <a:schemeClr val="tx1"/>
              </a:solidFill>
              <a:effectLst/>
              <a:latin typeface="+mn-lt"/>
              <a:ea typeface="+mn-ea"/>
              <a:cs typeface="+mn-cs"/>
            </a:endParaRPr>
          </a:p>
          <a:p>
            <a:r>
              <a:rPr lang="en-IN" sz="1200" b="0" i="0" kern="1200" dirty="0" smtClean="0">
                <a:solidFill>
                  <a:schemeClr val="tx1"/>
                </a:solidFill>
                <a:effectLst/>
                <a:latin typeface="+mn-lt"/>
                <a:ea typeface="+mn-ea"/>
                <a:cs typeface="+mn-cs"/>
              </a:rPr>
              <a:t>The basic idea of the grounded theory approach is to read (and re-read) a textual database (such as a corpus of field notes) and "discover" or label variables (called categories, concepts and properties) and their interrelationships. The ability to perceive variables and relationships is termed "theoretical sensitivity" and is affected by a number of things including one's reading of the literature and one's use of techniques designed to enhance sensitivity.</a:t>
            </a:r>
          </a:p>
          <a:p>
            <a:r>
              <a:rPr lang="en-IN" sz="1200" b="0" i="0" kern="1200" dirty="0" smtClean="0">
                <a:solidFill>
                  <a:schemeClr val="tx1"/>
                </a:solidFill>
                <a:effectLst/>
                <a:latin typeface="+mn-lt"/>
                <a:ea typeface="+mn-ea"/>
                <a:cs typeface="+mn-cs"/>
              </a:rPr>
              <a:t>Of course, the data do not have to be literally textual -- they could be observations of </a:t>
            </a:r>
            <a:r>
              <a:rPr lang="en-IN" sz="1200" b="0" i="0" kern="1200" dirty="0" err="1" smtClean="0">
                <a:solidFill>
                  <a:schemeClr val="tx1"/>
                </a:solidFill>
                <a:effectLst/>
                <a:latin typeface="+mn-lt"/>
                <a:ea typeface="+mn-ea"/>
                <a:cs typeface="+mn-cs"/>
              </a:rPr>
              <a:t>behavior</a:t>
            </a:r>
            <a:r>
              <a:rPr lang="en-IN" sz="1200" b="0" i="0" kern="1200" dirty="0" smtClean="0">
                <a:solidFill>
                  <a:schemeClr val="tx1"/>
                </a:solidFill>
                <a:effectLst/>
                <a:latin typeface="+mn-lt"/>
                <a:ea typeface="+mn-ea"/>
                <a:cs typeface="+mn-cs"/>
              </a:rPr>
              <a:t>, such as interactions and events in a restaurant. Often they are in the form of field notes, which are like diary entries</a:t>
            </a:r>
          </a:p>
          <a:p>
            <a:endParaRPr lang="en-IN" dirty="0" smtClean="0"/>
          </a:p>
          <a:p>
            <a:endParaRPr lang="en-IN" dirty="0"/>
          </a:p>
        </p:txBody>
      </p:sp>
      <p:sp>
        <p:nvSpPr>
          <p:cNvPr id="4" name="Slide Number Placeholder 3"/>
          <p:cNvSpPr>
            <a:spLocks noGrp="1"/>
          </p:cNvSpPr>
          <p:nvPr>
            <p:ph type="sldNum" sz="quarter" idx="10"/>
          </p:nvPr>
        </p:nvSpPr>
        <p:spPr/>
        <p:txBody>
          <a:bodyPr/>
          <a:lstStyle/>
          <a:p>
            <a:fld id="{3DD05B40-5FDC-411F-BE21-5DEC16AD42F8}" type="slidenum">
              <a:rPr lang="en-IN" smtClean="0"/>
              <a:t>14</a:t>
            </a:fld>
            <a:endParaRPr lang="en-IN"/>
          </a:p>
        </p:txBody>
      </p:sp>
    </p:spTree>
    <p:extLst>
      <p:ext uri="{BB962C8B-B14F-4D97-AF65-F5344CB8AC3E}">
        <p14:creationId xmlns:p14="http://schemas.microsoft.com/office/powerpoint/2010/main" val="85904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FE54958-6752-448E-B834-1BD9430AF7C8}" type="datetimeFigureOut">
              <a:rPr lang="en-IN" smtClean="0"/>
              <a:t>14-01-2019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2069687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FE54958-6752-448E-B834-1BD9430AF7C8}" type="datetimeFigureOut">
              <a:rPr lang="en-IN" smtClean="0"/>
              <a:t>14-01-2019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1261073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E54958-6752-448E-B834-1BD9430AF7C8}" type="datetimeFigureOut">
              <a:rPr lang="en-IN" smtClean="0"/>
              <a:t>14-01-2019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2049783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FE54958-6752-448E-B834-1BD9430AF7C8}" type="datetimeFigureOut">
              <a:rPr lang="en-IN" smtClean="0"/>
              <a:t>14-01-2019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2409137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FE54958-6752-448E-B834-1BD9430AF7C8}" type="datetimeFigureOut">
              <a:rPr lang="en-IN" smtClean="0"/>
              <a:t>14-01-2019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2998705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FE54958-6752-448E-B834-1BD9430AF7C8}" type="datetimeFigureOut">
              <a:rPr lang="en-IN" smtClean="0"/>
              <a:t>14-01-2019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1886094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E54958-6752-448E-B834-1BD9430AF7C8}" type="datetimeFigureOut">
              <a:rPr lang="en-IN" smtClean="0"/>
              <a:t>14-01-2019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4091119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E54958-6752-448E-B834-1BD9430AF7C8}" type="datetimeFigureOut">
              <a:rPr lang="en-IN" smtClean="0"/>
              <a:t>14-01-2019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3487630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E54958-6752-448E-B834-1BD9430AF7C8}" type="datetimeFigureOut">
              <a:rPr lang="en-IN" smtClean="0"/>
              <a:t>14-01-2019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1974881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FE54958-6752-448E-B834-1BD9430AF7C8}" type="datetimeFigureOut">
              <a:rPr lang="en-IN" smtClean="0"/>
              <a:t>14-01-2019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2964539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FE54958-6752-448E-B834-1BD9430AF7C8}" type="datetimeFigureOut">
              <a:rPr lang="en-IN" smtClean="0"/>
              <a:t>14-01-2019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7E9403E-222F-4CFA-9A6C-631DAD8CC9E0}" type="slidenum">
              <a:rPr lang="en-IN" smtClean="0"/>
              <a:t>‹#›</a:t>
            </a:fld>
            <a:endParaRPr lang="en-IN"/>
          </a:p>
        </p:txBody>
      </p:sp>
    </p:spTree>
    <p:extLst>
      <p:ext uri="{BB962C8B-B14F-4D97-AF65-F5344CB8AC3E}">
        <p14:creationId xmlns:p14="http://schemas.microsoft.com/office/powerpoint/2010/main" val="4059037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E54958-6752-448E-B834-1BD9430AF7C8}" type="datetimeFigureOut">
              <a:rPr lang="en-IN" smtClean="0"/>
              <a:t>14-01-2019</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E9403E-222F-4CFA-9A6C-631DAD8CC9E0}" type="slidenum">
              <a:rPr lang="en-IN" smtClean="0"/>
              <a:t>‹#›</a:t>
            </a:fld>
            <a:endParaRPr lang="en-IN"/>
          </a:p>
        </p:txBody>
      </p:sp>
    </p:spTree>
    <p:extLst>
      <p:ext uri="{BB962C8B-B14F-4D97-AF65-F5344CB8AC3E}">
        <p14:creationId xmlns:p14="http://schemas.microsoft.com/office/powerpoint/2010/main" val="42843177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063104" cy="4368800"/>
          </a:xfrm>
          <a:prstGeom prst="rect">
            <a:avLst/>
          </a:prstGeom>
        </p:spPr>
      </p:pic>
    </p:spTree>
    <p:extLst>
      <p:ext uri="{BB962C8B-B14F-4D97-AF65-F5344CB8AC3E}">
        <p14:creationId xmlns:p14="http://schemas.microsoft.com/office/powerpoint/2010/main" val="3140206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Introduction</a:t>
            </a:r>
            <a:endParaRPr lang="en-IN" dirty="0"/>
          </a:p>
        </p:txBody>
      </p:sp>
      <p:sp>
        <p:nvSpPr>
          <p:cNvPr id="3" name="Content Placeholder 2"/>
          <p:cNvSpPr>
            <a:spLocks noGrp="1"/>
          </p:cNvSpPr>
          <p:nvPr>
            <p:ph idx="1"/>
          </p:nvPr>
        </p:nvSpPr>
        <p:spPr/>
        <p:txBody>
          <a:bodyPr/>
          <a:lstStyle/>
          <a:p>
            <a:r>
              <a:rPr lang="en-IN" dirty="0" smtClean="0"/>
              <a:t>Palliative care is underutilized </a:t>
            </a:r>
            <a:r>
              <a:rPr lang="en-IN" dirty="0"/>
              <a:t>or initiated </a:t>
            </a:r>
            <a:r>
              <a:rPr lang="en-IN" dirty="0" smtClean="0"/>
              <a:t>late in </a:t>
            </a:r>
            <a:r>
              <a:rPr lang="en-IN" dirty="0"/>
              <a:t>the course of life-threatening illness such as cancer </a:t>
            </a:r>
            <a:r>
              <a:rPr lang="en-IN" dirty="0" smtClean="0"/>
              <a:t>in many </a:t>
            </a:r>
            <a:r>
              <a:rPr lang="en-IN" dirty="0"/>
              <a:t>countries</a:t>
            </a:r>
            <a:r>
              <a:rPr lang="en-IN" dirty="0" smtClean="0"/>
              <a:t>.</a:t>
            </a:r>
          </a:p>
          <a:p>
            <a:r>
              <a:rPr lang="en-IN" dirty="0" smtClean="0"/>
              <a:t>Communication barriers between the various health teams.</a:t>
            </a:r>
          </a:p>
          <a:p>
            <a:r>
              <a:rPr lang="en-IN" dirty="0" smtClean="0"/>
              <a:t>Patient and family related barriers</a:t>
            </a:r>
          </a:p>
          <a:p>
            <a:pPr lvl="1"/>
            <a:r>
              <a:rPr lang="en-IN" dirty="0"/>
              <a:t>R</a:t>
            </a:r>
            <a:r>
              <a:rPr lang="en-IN" dirty="0" smtClean="0"/>
              <a:t>eluctance </a:t>
            </a:r>
            <a:r>
              <a:rPr lang="en-IN" dirty="0"/>
              <a:t>to accept </a:t>
            </a:r>
            <a:r>
              <a:rPr lang="en-IN" dirty="0" smtClean="0"/>
              <a:t>referral </a:t>
            </a:r>
            <a:r>
              <a:rPr lang="en-IN" dirty="0"/>
              <a:t>due </a:t>
            </a:r>
            <a:r>
              <a:rPr lang="en-IN" dirty="0" smtClean="0"/>
              <a:t>to patient/family misinformation.</a:t>
            </a:r>
          </a:p>
          <a:p>
            <a:pPr lvl="1"/>
            <a:r>
              <a:rPr lang="en-IN" dirty="0"/>
              <a:t>I</a:t>
            </a:r>
            <a:r>
              <a:rPr lang="en-IN" dirty="0" smtClean="0"/>
              <a:t>dea </a:t>
            </a:r>
            <a:r>
              <a:rPr lang="en-IN" dirty="0"/>
              <a:t>that palliative care is equivalent to terminal care</a:t>
            </a:r>
            <a:br>
              <a:rPr lang="en-IN" dirty="0"/>
            </a:br>
            <a:r>
              <a:rPr lang="en-IN" dirty="0"/>
              <a:t/>
            </a:r>
            <a:br>
              <a:rPr lang="en-IN" dirty="0"/>
            </a:br>
            <a:endParaRPr lang="en-IN" dirty="0"/>
          </a:p>
        </p:txBody>
      </p:sp>
    </p:spTree>
    <p:extLst>
      <p:ext uri="{BB962C8B-B14F-4D97-AF65-F5344CB8AC3E}">
        <p14:creationId xmlns:p14="http://schemas.microsoft.com/office/powerpoint/2010/main" val="1203747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Definition of Palliative care</a:t>
            </a:r>
            <a:endParaRPr lang="en-IN" dirty="0"/>
          </a:p>
        </p:txBody>
      </p:sp>
      <p:sp>
        <p:nvSpPr>
          <p:cNvPr id="3" name="Content Placeholder 2"/>
          <p:cNvSpPr>
            <a:spLocks noGrp="1"/>
          </p:cNvSpPr>
          <p:nvPr>
            <p:ph idx="1"/>
          </p:nvPr>
        </p:nvSpPr>
        <p:spPr/>
        <p:txBody>
          <a:bodyPr/>
          <a:lstStyle/>
          <a:p>
            <a:r>
              <a:rPr lang="en-IN" dirty="0" smtClean="0"/>
              <a:t>Palliative</a:t>
            </a:r>
            <a:r>
              <a:rPr lang="en-IN" dirty="0" smtClean="0"/>
              <a:t> care refers to </a:t>
            </a:r>
            <a:r>
              <a:rPr lang="en-IN" dirty="0"/>
              <a:t>the holistic </a:t>
            </a:r>
            <a:r>
              <a:rPr lang="en-IN" dirty="0" smtClean="0"/>
              <a:t>approach</a:t>
            </a:r>
          </a:p>
          <a:p>
            <a:pPr lvl="1"/>
            <a:r>
              <a:rPr lang="en-IN" dirty="0" smtClean="0"/>
              <a:t>Including </a:t>
            </a:r>
            <a:r>
              <a:rPr lang="en-IN" dirty="0"/>
              <a:t>management of the </a:t>
            </a:r>
            <a:r>
              <a:rPr lang="en-IN" dirty="0" smtClean="0"/>
              <a:t>physical symptoms</a:t>
            </a:r>
          </a:p>
          <a:p>
            <a:pPr lvl="1"/>
            <a:r>
              <a:rPr lang="en-IN" dirty="0"/>
              <a:t>P</a:t>
            </a:r>
            <a:r>
              <a:rPr lang="en-IN" dirty="0" smtClean="0"/>
              <a:t>roviding </a:t>
            </a:r>
            <a:r>
              <a:rPr lang="en-IN" dirty="0"/>
              <a:t>psychosocial </a:t>
            </a:r>
            <a:r>
              <a:rPr lang="en-IN" dirty="0" smtClean="0"/>
              <a:t>support</a:t>
            </a:r>
          </a:p>
          <a:p>
            <a:pPr lvl="1"/>
            <a:r>
              <a:rPr lang="en-IN" dirty="0"/>
              <a:t>C</a:t>
            </a:r>
            <a:r>
              <a:rPr lang="en-IN" dirty="0" smtClean="0"/>
              <a:t>larifying patients</a:t>
            </a:r>
            <a:r>
              <a:rPr lang="en-IN" dirty="0"/>
              <a:t>’ understanding of their </a:t>
            </a:r>
            <a:r>
              <a:rPr lang="en-IN" dirty="0" smtClean="0"/>
              <a:t>prognosis</a:t>
            </a:r>
          </a:p>
          <a:p>
            <a:pPr lvl="1"/>
            <a:r>
              <a:rPr lang="en-IN" dirty="0"/>
              <a:t>E</a:t>
            </a:r>
            <a:r>
              <a:rPr lang="en-IN" dirty="0" smtClean="0"/>
              <a:t>stablishing their </a:t>
            </a:r>
            <a:r>
              <a:rPr lang="en-IN" dirty="0"/>
              <a:t>end-of-life preferences.</a:t>
            </a:r>
            <a:br>
              <a:rPr lang="en-IN" dirty="0"/>
            </a:br>
            <a:endParaRPr lang="en-IN" dirty="0"/>
          </a:p>
        </p:txBody>
      </p:sp>
    </p:spTree>
    <p:extLst>
      <p:ext uri="{BB962C8B-B14F-4D97-AF65-F5344CB8AC3E}">
        <p14:creationId xmlns:p14="http://schemas.microsoft.com/office/powerpoint/2010/main" val="2137709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dirty="0" smtClean="0"/>
              <a:t>EPIC trial</a:t>
            </a:r>
          </a:p>
          <a:p>
            <a:pPr lvl="1"/>
            <a:r>
              <a:rPr lang="en-IN" dirty="0" smtClean="0"/>
              <a:t>a randomized </a:t>
            </a:r>
            <a:r>
              <a:rPr lang="en-IN" dirty="0" err="1" smtClean="0"/>
              <a:t>multicenter</a:t>
            </a:r>
            <a:r>
              <a:rPr lang="en-IN" dirty="0" smtClean="0"/>
              <a:t> </a:t>
            </a:r>
            <a:r>
              <a:rPr lang="en-IN" dirty="0"/>
              <a:t>clinical trial (</a:t>
            </a:r>
            <a:r>
              <a:rPr lang="en-IN" dirty="0" smtClean="0"/>
              <a:t>NCT02853474).</a:t>
            </a:r>
          </a:p>
          <a:p>
            <a:pPr lvl="1"/>
            <a:r>
              <a:rPr lang="en-IN" dirty="0" smtClean="0"/>
              <a:t>Launched in France </a:t>
            </a:r>
            <a:r>
              <a:rPr lang="en-IN" dirty="0"/>
              <a:t>in 2017</a:t>
            </a:r>
            <a:r>
              <a:rPr lang="en-IN" dirty="0" smtClean="0"/>
              <a:t>.</a:t>
            </a:r>
          </a:p>
          <a:p>
            <a:pPr lvl="1"/>
            <a:r>
              <a:rPr lang="en-IN" dirty="0" smtClean="0"/>
              <a:t>Objective </a:t>
            </a:r>
            <a:r>
              <a:rPr lang="en-IN" dirty="0"/>
              <a:t>was </a:t>
            </a:r>
            <a:endParaRPr lang="en-IN" dirty="0" smtClean="0"/>
          </a:p>
          <a:p>
            <a:pPr lvl="2"/>
            <a:r>
              <a:rPr lang="en-IN" dirty="0"/>
              <a:t>T</a:t>
            </a:r>
            <a:r>
              <a:rPr lang="en-IN" dirty="0" smtClean="0"/>
              <a:t>o </a:t>
            </a:r>
            <a:r>
              <a:rPr lang="en-IN" dirty="0"/>
              <a:t>estimate the benefits </a:t>
            </a:r>
            <a:r>
              <a:rPr lang="en-IN" dirty="0" smtClean="0"/>
              <a:t>of EPC </a:t>
            </a:r>
            <a:r>
              <a:rPr lang="en-IN" dirty="0"/>
              <a:t>in patients with metastatic upper gastrointestinal </a:t>
            </a:r>
            <a:r>
              <a:rPr lang="en-IN" dirty="0" smtClean="0"/>
              <a:t>cancer </a:t>
            </a:r>
          </a:p>
          <a:p>
            <a:pPr lvl="2"/>
            <a:r>
              <a:rPr lang="en-IN" dirty="0"/>
              <a:t>T</a:t>
            </a:r>
            <a:r>
              <a:rPr lang="en-IN" dirty="0" smtClean="0"/>
              <a:t>o </a:t>
            </a:r>
            <a:r>
              <a:rPr lang="en-IN" dirty="0"/>
              <a:t>determine whether the findings obtained in France </a:t>
            </a:r>
            <a:r>
              <a:rPr lang="en-IN" dirty="0" smtClean="0"/>
              <a:t>are consistent </a:t>
            </a:r>
            <a:r>
              <a:rPr lang="en-IN" dirty="0"/>
              <a:t>with those obtained in North American trials</a:t>
            </a:r>
            <a:r>
              <a:rPr lang="en-IN" dirty="0" smtClean="0"/>
              <a:t>.</a:t>
            </a:r>
            <a:r>
              <a:rPr lang="en-IN" dirty="0"/>
              <a:t/>
            </a:r>
            <a:br>
              <a:rPr lang="en-IN" dirty="0"/>
            </a:br>
            <a:endParaRPr lang="en-IN" dirty="0"/>
          </a:p>
        </p:txBody>
      </p:sp>
    </p:spTree>
    <p:extLst>
      <p:ext uri="{BB962C8B-B14F-4D97-AF65-F5344CB8AC3E}">
        <p14:creationId xmlns:p14="http://schemas.microsoft.com/office/powerpoint/2010/main" val="4124056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Aim</a:t>
            </a:r>
            <a:endParaRPr lang="en-IN" dirty="0"/>
          </a:p>
        </p:txBody>
      </p:sp>
      <p:sp>
        <p:nvSpPr>
          <p:cNvPr id="3" name="Content Placeholder 2"/>
          <p:cNvSpPr>
            <a:spLocks noGrp="1"/>
          </p:cNvSpPr>
          <p:nvPr>
            <p:ph idx="1"/>
          </p:nvPr>
        </p:nvSpPr>
        <p:spPr/>
        <p:txBody>
          <a:bodyPr/>
          <a:lstStyle/>
          <a:p>
            <a:r>
              <a:rPr lang="en-IN" dirty="0"/>
              <a:t>To describe French oncologists’ perceptions </a:t>
            </a:r>
            <a:r>
              <a:rPr lang="en-IN" dirty="0" smtClean="0"/>
              <a:t>of early palliative care (EPC) </a:t>
            </a:r>
            <a:r>
              <a:rPr lang="en-IN" dirty="0"/>
              <a:t>and their effects on referral practices before a </a:t>
            </a:r>
            <a:r>
              <a:rPr lang="en-IN" dirty="0" smtClean="0"/>
              <a:t>clinical EPC (EPIC) </a:t>
            </a:r>
            <a:r>
              <a:rPr lang="en-IN" dirty="0"/>
              <a:t>trial was launched.</a:t>
            </a:r>
            <a:br>
              <a:rPr lang="en-IN" dirty="0"/>
            </a:br>
            <a:endParaRPr lang="en-IN" dirty="0"/>
          </a:p>
        </p:txBody>
      </p:sp>
    </p:spTree>
    <p:extLst>
      <p:ext uri="{BB962C8B-B14F-4D97-AF65-F5344CB8AC3E}">
        <p14:creationId xmlns:p14="http://schemas.microsoft.com/office/powerpoint/2010/main" val="733698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P= Oncologists and Palliative care specialists (PCS)</a:t>
            </a:r>
            <a:br>
              <a:rPr lang="en-IN" dirty="0" smtClean="0"/>
            </a:br>
            <a:endParaRPr lang="en-IN" dirty="0" smtClean="0"/>
          </a:p>
          <a:p>
            <a:r>
              <a:rPr lang="en-IN" dirty="0" smtClean="0"/>
              <a:t>Outcome- </a:t>
            </a:r>
            <a:r>
              <a:rPr lang="en-IN" dirty="0" smtClean="0"/>
              <a:t>To describe French oncologists’ perceptions of early palliative care (EPC).</a:t>
            </a:r>
            <a:endParaRPr lang="en-IN" dirty="0" smtClean="0"/>
          </a:p>
          <a:p>
            <a:endParaRPr lang="en-IN" dirty="0"/>
          </a:p>
          <a:p>
            <a:r>
              <a:rPr lang="en-IN" dirty="0" smtClean="0"/>
              <a:t>Design- Qualitative study</a:t>
            </a:r>
          </a:p>
          <a:p>
            <a:pPr lvl="1"/>
            <a:r>
              <a:rPr lang="en-IN" dirty="0" smtClean="0"/>
              <a:t>Semi-structured face to face interview with oncologists and PCSs.</a:t>
            </a:r>
            <a:endParaRPr lang="en-IN" dirty="0"/>
          </a:p>
        </p:txBody>
      </p:sp>
    </p:spTree>
    <p:extLst>
      <p:ext uri="{BB962C8B-B14F-4D97-AF65-F5344CB8AC3E}">
        <p14:creationId xmlns:p14="http://schemas.microsoft.com/office/powerpoint/2010/main" val="1931179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Was the choice of participants explicit and </a:t>
            </a:r>
            <a:r>
              <a:rPr lang="en-IN" dirty="0" smtClean="0"/>
              <a:t>comprehensive?</a:t>
            </a:r>
            <a:endParaRPr lang="en-IN" dirty="0"/>
          </a:p>
        </p:txBody>
      </p:sp>
      <p:sp>
        <p:nvSpPr>
          <p:cNvPr id="3" name="Content Placeholder 2"/>
          <p:cNvSpPr>
            <a:spLocks noGrp="1"/>
          </p:cNvSpPr>
          <p:nvPr>
            <p:ph idx="1"/>
          </p:nvPr>
        </p:nvSpPr>
        <p:spPr/>
        <p:txBody>
          <a:bodyPr/>
          <a:lstStyle/>
          <a:p>
            <a:r>
              <a:rPr lang="en-IN" dirty="0" smtClean="0"/>
              <a:t>No</a:t>
            </a:r>
          </a:p>
          <a:p>
            <a:endParaRPr lang="en-IN" dirty="0"/>
          </a:p>
          <a:p>
            <a:r>
              <a:rPr lang="en-IN" dirty="0" smtClean="0"/>
              <a:t>Included only 13 oncologists and 19 PCSs.</a:t>
            </a:r>
          </a:p>
          <a:p>
            <a:endParaRPr lang="en-IN" dirty="0"/>
          </a:p>
          <a:p>
            <a:r>
              <a:rPr lang="en-IN" dirty="0" smtClean="0"/>
              <a:t>Not included</a:t>
            </a:r>
          </a:p>
          <a:p>
            <a:pPr lvl="1"/>
            <a:r>
              <a:rPr lang="en-IN" dirty="0" smtClean="0"/>
              <a:t>Internist</a:t>
            </a:r>
          </a:p>
          <a:p>
            <a:pPr lvl="1"/>
            <a:r>
              <a:rPr lang="en-IN" dirty="0" smtClean="0"/>
              <a:t>Surgeons</a:t>
            </a:r>
          </a:p>
          <a:p>
            <a:pPr lvl="1"/>
            <a:r>
              <a:rPr lang="en-IN" dirty="0" smtClean="0"/>
              <a:t>Gynaecologists </a:t>
            </a:r>
          </a:p>
          <a:p>
            <a:pPr marL="457200" lvl="1" indent="0">
              <a:buNone/>
            </a:pPr>
            <a:endParaRPr lang="en-IN" dirty="0"/>
          </a:p>
        </p:txBody>
      </p:sp>
    </p:spTree>
    <p:extLst>
      <p:ext uri="{BB962C8B-B14F-4D97-AF65-F5344CB8AC3E}">
        <p14:creationId xmlns:p14="http://schemas.microsoft.com/office/powerpoint/2010/main" val="579663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1904999" y="0"/>
            <a:ext cx="7853363" cy="6864828"/>
          </a:xfrm>
          <a:prstGeom prst="rect">
            <a:avLst/>
          </a:prstGeom>
        </p:spPr>
      </p:pic>
    </p:spTree>
    <p:extLst>
      <p:ext uri="{BB962C8B-B14F-4D97-AF65-F5344CB8AC3E}">
        <p14:creationId xmlns:p14="http://schemas.microsoft.com/office/powerpoint/2010/main" val="3092029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744200" cy="1325563"/>
          </a:xfrm>
        </p:spPr>
        <p:txBody>
          <a:bodyPr>
            <a:normAutofit/>
          </a:bodyPr>
          <a:lstStyle/>
          <a:p>
            <a:r>
              <a:rPr lang="en-IN" dirty="0"/>
              <a:t>Was data collection </a:t>
            </a:r>
            <a:r>
              <a:rPr lang="en-IN" dirty="0" smtClean="0"/>
              <a:t>sufficiently comprehensive </a:t>
            </a:r>
            <a:r>
              <a:rPr lang="en-IN" dirty="0"/>
              <a:t>and detailed</a:t>
            </a:r>
            <a:r>
              <a:rPr lang="en-IN" dirty="0" smtClean="0"/>
              <a:t>?</a:t>
            </a:r>
            <a:endParaRPr lang="en-IN" dirty="0"/>
          </a:p>
        </p:txBody>
      </p:sp>
      <p:sp>
        <p:nvSpPr>
          <p:cNvPr id="3" name="Content Placeholder 2"/>
          <p:cNvSpPr>
            <a:spLocks noGrp="1"/>
          </p:cNvSpPr>
          <p:nvPr>
            <p:ph idx="1"/>
          </p:nvPr>
        </p:nvSpPr>
        <p:spPr/>
        <p:txBody>
          <a:bodyPr/>
          <a:lstStyle/>
          <a:p>
            <a:r>
              <a:rPr lang="en-IN" dirty="0" smtClean="0"/>
              <a:t>Yes</a:t>
            </a:r>
          </a:p>
          <a:p>
            <a:endParaRPr lang="en-IN" dirty="0"/>
          </a:p>
        </p:txBody>
      </p:sp>
    </p:spTree>
    <p:extLst>
      <p:ext uri="{BB962C8B-B14F-4D97-AF65-F5344CB8AC3E}">
        <p14:creationId xmlns:p14="http://schemas.microsoft.com/office/powerpoint/2010/main" val="3387901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11049000" cy="6324599"/>
          </a:xfrm>
        </p:spPr>
        <p:txBody>
          <a:bodyPr>
            <a:normAutofit/>
          </a:bodyPr>
          <a:lstStyle/>
          <a:p>
            <a:r>
              <a:rPr lang="en-IN" dirty="0"/>
              <a:t>P</a:t>
            </a:r>
            <a:r>
              <a:rPr lang="en-IN" dirty="0" smtClean="0"/>
              <a:t>rincipal investigator</a:t>
            </a:r>
          </a:p>
          <a:p>
            <a:pPr lvl="1"/>
            <a:r>
              <a:rPr lang="en-IN" dirty="0" smtClean="0"/>
              <a:t>Medical anthropologist</a:t>
            </a:r>
          </a:p>
          <a:p>
            <a:pPr lvl="1"/>
            <a:r>
              <a:rPr lang="en-IN" dirty="0"/>
              <a:t>N</a:t>
            </a:r>
            <a:r>
              <a:rPr lang="en-IN" dirty="0" smtClean="0"/>
              <a:t>ot </a:t>
            </a:r>
            <a:r>
              <a:rPr lang="en-IN" dirty="0"/>
              <a:t>working with the </a:t>
            </a:r>
            <a:r>
              <a:rPr lang="en-IN" dirty="0" smtClean="0"/>
              <a:t>participants</a:t>
            </a:r>
          </a:p>
          <a:p>
            <a:pPr lvl="1"/>
            <a:r>
              <a:rPr lang="en-IN" dirty="0"/>
              <a:t>D</a:t>
            </a:r>
            <a:r>
              <a:rPr lang="en-IN" dirty="0" smtClean="0"/>
              <a:t>id not have </a:t>
            </a:r>
            <a:r>
              <a:rPr lang="en-IN" dirty="0"/>
              <a:t>any clinical activities in the oncology </a:t>
            </a:r>
            <a:r>
              <a:rPr lang="en-IN" dirty="0" smtClean="0"/>
              <a:t>wards.</a:t>
            </a:r>
          </a:p>
          <a:p>
            <a:r>
              <a:rPr lang="en-IN" dirty="0" smtClean="0"/>
              <a:t>Approached </a:t>
            </a:r>
            <a:r>
              <a:rPr lang="en-IN" dirty="0"/>
              <a:t>the participants by e-mail and conducted the interviews at physicians’ </a:t>
            </a:r>
            <a:r>
              <a:rPr lang="en-IN" dirty="0" smtClean="0"/>
              <a:t>offices INDIVIDUALLY to prevent bias.</a:t>
            </a:r>
          </a:p>
          <a:p>
            <a:r>
              <a:rPr lang="en-IN" dirty="0" err="1" smtClean="0"/>
              <a:t>Semistructured</a:t>
            </a:r>
            <a:r>
              <a:rPr lang="en-IN" dirty="0" smtClean="0"/>
              <a:t> </a:t>
            </a:r>
            <a:r>
              <a:rPr lang="en-IN" dirty="0"/>
              <a:t>interview guide used covered </a:t>
            </a:r>
            <a:r>
              <a:rPr lang="en-IN" dirty="0" smtClean="0"/>
              <a:t>the following </a:t>
            </a:r>
            <a:r>
              <a:rPr lang="en-IN" dirty="0"/>
              <a:t>areas: </a:t>
            </a:r>
            <a:endParaRPr lang="en-IN" dirty="0" smtClean="0"/>
          </a:p>
          <a:p>
            <a:pPr lvl="1"/>
            <a:r>
              <a:rPr lang="en-IN" dirty="0"/>
              <a:t>P</a:t>
            </a:r>
            <a:r>
              <a:rPr lang="en-IN" dirty="0" smtClean="0"/>
              <a:t>hysicians</a:t>
            </a:r>
            <a:r>
              <a:rPr lang="en-IN" dirty="0"/>
              <a:t>’ perceptions of palliative </a:t>
            </a:r>
            <a:r>
              <a:rPr lang="en-IN" dirty="0" smtClean="0"/>
              <a:t>care.</a:t>
            </a:r>
          </a:p>
          <a:p>
            <a:pPr lvl="1"/>
            <a:r>
              <a:rPr lang="en-IN" dirty="0"/>
              <a:t>C</a:t>
            </a:r>
            <a:r>
              <a:rPr lang="en-IN" dirty="0" smtClean="0"/>
              <a:t>ommunicating prognoses</a:t>
            </a:r>
            <a:r>
              <a:rPr lang="en-IN" dirty="0"/>
              <a:t>.</a:t>
            </a:r>
            <a:endParaRPr lang="en-IN" dirty="0" smtClean="0"/>
          </a:p>
          <a:p>
            <a:pPr lvl="1"/>
            <a:r>
              <a:rPr lang="en-IN" dirty="0"/>
              <a:t>C</a:t>
            </a:r>
            <a:r>
              <a:rPr lang="en-IN" dirty="0" smtClean="0"/>
              <a:t>urrent </a:t>
            </a:r>
            <a:r>
              <a:rPr lang="en-IN" dirty="0"/>
              <a:t>referral </a:t>
            </a:r>
            <a:r>
              <a:rPr lang="en-IN" dirty="0" smtClean="0"/>
              <a:t>practices</a:t>
            </a:r>
            <a:r>
              <a:rPr lang="en-IN" dirty="0"/>
              <a:t>.</a:t>
            </a:r>
            <a:endParaRPr lang="en-IN" dirty="0" smtClean="0"/>
          </a:p>
          <a:p>
            <a:pPr lvl="1"/>
            <a:r>
              <a:rPr lang="en-IN" dirty="0"/>
              <a:t>P</a:t>
            </a:r>
            <a:r>
              <a:rPr lang="en-IN" dirty="0" smtClean="0"/>
              <a:t>erceived </a:t>
            </a:r>
            <a:r>
              <a:rPr lang="en-IN" dirty="0"/>
              <a:t>barriers to patients’ access to </a:t>
            </a:r>
            <a:r>
              <a:rPr lang="en-IN" dirty="0" smtClean="0"/>
              <a:t>EPC.</a:t>
            </a:r>
          </a:p>
          <a:p>
            <a:pPr lvl="1"/>
            <a:r>
              <a:rPr lang="en-IN" dirty="0"/>
              <a:t>P</a:t>
            </a:r>
            <a:r>
              <a:rPr lang="en-IN" dirty="0" smtClean="0"/>
              <a:t>hysicians’ opinions </a:t>
            </a:r>
            <a:r>
              <a:rPr lang="en-IN" dirty="0"/>
              <a:t>about the EPIC </a:t>
            </a:r>
            <a:r>
              <a:rPr lang="en-IN" dirty="0" smtClean="0"/>
              <a:t>trial.</a:t>
            </a:r>
          </a:p>
          <a:p>
            <a:r>
              <a:rPr lang="en-IN" dirty="0" smtClean="0"/>
              <a:t>Interviews were </a:t>
            </a:r>
            <a:r>
              <a:rPr lang="en-IN" dirty="0"/>
              <a:t>audio-recorded and transcribed. </a:t>
            </a:r>
            <a:endParaRPr lang="en-IN" dirty="0" smtClean="0"/>
          </a:p>
          <a:p>
            <a:r>
              <a:rPr lang="en-IN" dirty="0" smtClean="0"/>
              <a:t>All </a:t>
            </a:r>
            <a:r>
              <a:rPr lang="en-IN" dirty="0"/>
              <a:t>personally identifiable information was removed from the transcripts</a:t>
            </a:r>
            <a:r>
              <a:rPr lang="en-IN" dirty="0" smtClean="0"/>
              <a:t>.</a:t>
            </a:r>
            <a:endParaRPr lang="en-IN" dirty="0"/>
          </a:p>
        </p:txBody>
      </p:sp>
    </p:spTree>
    <p:extLst>
      <p:ext uri="{BB962C8B-B14F-4D97-AF65-F5344CB8AC3E}">
        <p14:creationId xmlns:p14="http://schemas.microsoft.com/office/powerpoint/2010/main" val="13024608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 name="Picture 5"/>
          <p:cNvPicPr>
            <a:picLocks noChangeAspect="1"/>
          </p:cNvPicPr>
          <p:nvPr/>
        </p:nvPicPr>
        <p:blipFill>
          <a:blip r:embed="rId2"/>
          <a:stretch>
            <a:fillRect/>
          </a:stretch>
        </p:blipFill>
        <p:spPr>
          <a:xfrm>
            <a:off x="-51501" y="0"/>
            <a:ext cx="5436301" cy="6109021"/>
          </a:xfrm>
          <a:prstGeom prst="rect">
            <a:avLst/>
          </a:prstGeom>
        </p:spPr>
      </p:pic>
      <p:pic>
        <p:nvPicPr>
          <p:cNvPr id="7" name="Picture 6"/>
          <p:cNvPicPr>
            <a:picLocks noChangeAspect="1"/>
          </p:cNvPicPr>
          <p:nvPr/>
        </p:nvPicPr>
        <p:blipFill>
          <a:blip r:embed="rId3"/>
          <a:stretch>
            <a:fillRect/>
          </a:stretch>
        </p:blipFill>
        <p:spPr>
          <a:xfrm>
            <a:off x="5526675" y="0"/>
            <a:ext cx="5446126" cy="3928042"/>
          </a:xfrm>
          <a:prstGeom prst="rect">
            <a:avLst/>
          </a:prstGeom>
        </p:spPr>
      </p:pic>
      <p:pic>
        <p:nvPicPr>
          <p:cNvPr id="8" name="Picture 7"/>
          <p:cNvPicPr>
            <a:picLocks noChangeAspect="1"/>
          </p:cNvPicPr>
          <p:nvPr/>
        </p:nvPicPr>
        <p:blipFill>
          <a:blip r:embed="rId4"/>
          <a:stretch>
            <a:fillRect/>
          </a:stretch>
        </p:blipFill>
        <p:spPr>
          <a:xfrm>
            <a:off x="5526675" y="3806262"/>
            <a:ext cx="3454400" cy="735849"/>
          </a:xfrm>
          <a:prstGeom prst="rect">
            <a:avLst/>
          </a:prstGeom>
        </p:spPr>
      </p:pic>
      <p:pic>
        <p:nvPicPr>
          <p:cNvPr id="9" name="Content Placeholder 8"/>
          <p:cNvPicPr>
            <a:picLocks noGrp="1" noChangeAspect="1"/>
          </p:cNvPicPr>
          <p:nvPr>
            <p:ph idx="1"/>
          </p:nvPr>
        </p:nvPicPr>
        <p:blipFill>
          <a:blip r:embed="rId5"/>
          <a:stretch>
            <a:fillRect/>
          </a:stretch>
        </p:blipFill>
        <p:spPr>
          <a:xfrm>
            <a:off x="5526675" y="4111902"/>
            <a:ext cx="5609051" cy="2746098"/>
          </a:xfrm>
          <a:prstGeom prst="rect">
            <a:avLst/>
          </a:prstGeom>
        </p:spPr>
      </p:pic>
      <p:sp>
        <p:nvSpPr>
          <p:cNvPr id="10" name="Rectangle 9"/>
          <p:cNvSpPr/>
          <p:nvPr/>
        </p:nvSpPr>
        <p:spPr>
          <a:xfrm>
            <a:off x="5526675" y="50800"/>
            <a:ext cx="2361849"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5526674" y="5906344"/>
            <a:ext cx="2829926" cy="20267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p:cNvSpPr/>
          <p:nvPr/>
        </p:nvSpPr>
        <p:spPr>
          <a:xfrm>
            <a:off x="5526675" y="3826022"/>
            <a:ext cx="3210925" cy="3056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p:cNvSpPr/>
          <p:nvPr/>
        </p:nvSpPr>
        <p:spPr>
          <a:xfrm>
            <a:off x="304800" y="365125"/>
            <a:ext cx="2361849" cy="3968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713982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6" name="Content Placeholder 5"/>
          <p:cNvSpPr>
            <a:spLocks noGrp="1"/>
          </p:cNvSpPr>
          <p:nvPr>
            <p:ph idx="1"/>
          </p:nvPr>
        </p:nvSpPr>
        <p:spPr/>
        <p:txBody>
          <a:bodyPr/>
          <a:lstStyle/>
          <a:p>
            <a:endParaRPr lang="en-IN"/>
          </a:p>
        </p:txBody>
      </p:sp>
      <p:pic>
        <p:nvPicPr>
          <p:cNvPr id="7" name="Picture 6"/>
          <p:cNvPicPr>
            <a:picLocks noChangeAspect="1"/>
          </p:cNvPicPr>
          <p:nvPr/>
        </p:nvPicPr>
        <p:blipFill>
          <a:blip r:embed="rId2"/>
          <a:stretch>
            <a:fillRect/>
          </a:stretch>
        </p:blipFill>
        <p:spPr>
          <a:xfrm>
            <a:off x="203201" y="187325"/>
            <a:ext cx="5943600" cy="4638907"/>
          </a:xfrm>
          <a:prstGeom prst="rect">
            <a:avLst/>
          </a:prstGeom>
        </p:spPr>
      </p:pic>
      <p:pic>
        <p:nvPicPr>
          <p:cNvPr id="8" name="Picture 7"/>
          <p:cNvPicPr>
            <a:picLocks noChangeAspect="1"/>
          </p:cNvPicPr>
          <p:nvPr/>
        </p:nvPicPr>
        <p:blipFill>
          <a:blip r:embed="rId3"/>
          <a:stretch>
            <a:fillRect/>
          </a:stretch>
        </p:blipFill>
        <p:spPr>
          <a:xfrm>
            <a:off x="6146801" y="365124"/>
            <a:ext cx="6102519" cy="3597275"/>
          </a:xfrm>
          <a:prstGeom prst="rect">
            <a:avLst/>
          </a:prstGeom>
        </p:spPr>
      </p:pic>
    </p:spTree>
    <p:extLst>
      <p:ext uri="{BB962C8B-B14F-4D97-AF65-F5344CB8AC3E}">
        <p14:creationId xmlns:p14="http://schemas.microsoft.com/office/powerpoint/2010/main" val="12078277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Were the data </a:t>
            </a:r>
            <a:r>
              <a:rPr lang="en-IN" dirty="0" err="1"/>
              <a:t>analyzed</a:t>
            </a:r>
            <a:r>
              <a:rPr lang="en-IN" dirty="0"/>
              <a:t> appropriately and the findings corroborated adequately</a:t>
            </a:r>
            <a:r>
              <a:rPr lang="en-IN" dirty="0" smtClean="0"/>
              <a:t>?</a:t>
            </a:r>
            <a:endParaRPr lang="en-IN" dirty="0"/>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30456928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Data Analysis</a:t>
            </a:r>
            <a:endParaRPr lang="en-IN" dirty="0"/>
          </a:p>
        </p:txBody>
      </p:sp>
      <p:sp>
        <p:nvSpPr>
          <p:cNvPr id="3" name="Content Placeholder 2"/>
          <p:cNvSpPr>
            <a:spLocks noGrp="1"/>
          </p:cNvSpPr>
          <p:nvPr>
            <p:ph idx="1"/>
          </p:nvPr>
        </p:nvSpPr>
        <p:spPr>
          <a:xfrm>
            <a:off x="838200" y="1825624"/>
            <a:ext cx="10515600" cy="4854575"/>
          </a:xfrm>
        </p:spPr>
        <p:txBody>
          <a:bodyPr>
            <a:normAutofit/>
          </a:bodyPr>
          <a:lstStyle/>
          <a:p>
            <a:r>
              <a:rPr lang="en-IN" dirty="0" smtClean="0"/>
              <a:t>1st </a:t>
            </a:r>
            <a:r>
              <a:rPr lang="en-IN" dirty="0"/>
              <a:t>author conducted a qualitative analysis of </a:t>
            </a:r>
            <a:r>
              <a:rPr lang="en-IN" dirty="0" smtClean="0"/>
              <a:t>each interview </a:t>
            </a:r>
            <a:r>
              <a:rPr lang="en-IN" dirty="0"/>
              <a:t>manually, using the Grounded Theory </a:t>
            </a:r>
            <a:r>
              <a:rPr lang="en-IN" dirty="0" smtClean="0"/>
              <a:t>coding method.</a:t>
            </a:r>
          </a:p>
          <a:p>
            <a:endParaRPr lang="en-IN" dirty="0" smtClean="0"/>
          </a:p>
          <a:p>
            <a:r>
              <a:rPr lang="en-IN" dirty="0" smtClean="0"/>
              <a:t>To </a:t>
            </a:r>
            <a:r>
              <a:rPr lang="en-IN" dirty="0"/>
              <a:t>assure the robustness of the analysis, the </a:t>
            </a:r>
            <a:r>
              <a:rPr lang="en-IN" dirty="0" smtClean="0"/>
              <a:t>following strategies </a:t>
            </a:r>
            <a:r>
              <a:rPr lang="en-IN" dirty="0"/>
              <a:t>were used: </a:t>
            </a:r>
            <a:endParaRPr lang="en-IN" dirty="0" smtClean="0"/>
          </a:p>
          <a:p>
            <a:pPr lvl="1"/>
            <a:r>
              <a:rPr lang="en-IN" dirty="0" smtClean="0"/>
              <a:t>Saturation</a:t>
            </a:r>
            <a:r>
              <a:rPr lang="en-IN" dirty="0"/>
              <a:t>, reflexivity, and a </a:t>
            </a:r>
            <a:r>
              <a:rPr lang="en-IN" dirty="0" smtClean="0"/>
              <a:t>peer review.</a:t>
            </a:r>
          </a:p>
          <a:p>
            <a:endParaRPr lang="en-IN" dirty="0" smtClean="0"/>
          </a:p>
          <a:p>
            <a:r>
              <a:rPr lang="en-IN" dirty="0" smtClean="0"/>
              <a:t>Data </a:t>
            </a:r>
            <a:r>
              <a:rPr lang="en-IN" dirty="0"/>
              <a:t>collection and analysis were conducted </a:t>
            </a:r>
            <a:r>
              <a:rPr lang="en-IN" dirty="0" smtClean="0"/>
              <a:t>simultaneously until </a:t>
            </a:r>
            <a:r>
              <a:rPr lang="en-IN" dirty="0"/>
              <a:t>no further </a:t>
            </a:r>
            <a:r>
              <a:rPr lang="en-IN" dirty="0" smtClean="0"/>
              <a:t>new </a:t>
            </a:r>
            <a:r>
              <a:rPr lang="en-IN" dirty="0"/>
              <a:t>items emerged (theoretical saturation was reached</a:t>
            </a:r>
            <a:r>
              <a:rPr lang="en-IN" dirty="0" smtClean="0"/>
              <a:t>).</a:t>
            </a:r>
          </a:p>
        </p:txBody>
      </p:sp>
    </p:spTree>
    <p:extLst>
      <p:ext uri="{BB962C8B-B14F-4D97-AF65-F5344CB8AC3E}">
        <p14:creationId xmlns:p14="http://schemas.microsoft.com/office/powerpoint/2010/main" val="1948342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Core categories and themes were discussed at interdisciplinary team meetings </a:t>
            </a:r>
          </a:p>
          <a:p>
            <a:pPr lvl="1"/>
            <a:r>
              <a:rPr lang="en-IN" dirty="0" smtClean="0"/>
              <a:t>Included a sociologist, a </a:t>
            </a:r>
            <a:r>
              <a:rPr lang="en-IN" dirty="0" err="1" smtClean="0"/>
              <a:t>sociopsychologist</a:t>
            </a:r>
            <a:r>
              <a:rPr lang="en-IN" dirty="0" smtClean="0"/>
              <a:t>, a PCS, and a Public Health researcher.</a:t>
            </a:r>
          </a:p>
          <a:p>
            <a:pPr lvl="1"/>
            <a:r>
              <a:rPr lang="en-IN" dirty="0" smtClean="0"/>
              <a:t>To spot any inaccuracies and misinterpretations.</a:t>
            </a:r>
          </a:p>
          <a:p>
            <a:endParaRPr lang="en-IN" dirty="0" smtClean="0"/>
          </a:p>
          <a:p>
            <a:r>
              <a:rPr lang="en-IN" dirty="0" smtClean="0"/>
              <a:t>Preliminary results were presented at two research conferences (the EAPC 2017 World Congress and the SFAP 2018 Congress) to obtain feedback from peers, which was positive</a:t>
            </a:r>
          </a:p>
          <a:p>
            <a:endParaRPr lang="en-IN" dirty="0"/>
          </a:p>
        </p:txBody>
      </p:sp>
    </p:spTree>
    <p:extLst>
      <p:ext uri="{BB962C8B-B14F-4D97-AF65-F5344CB8AC3E}">
        <p14:creationId xmlns:p14="http://schemas.microsoft.com/office/powerpoint/2010/main" val="2711524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What are the results of the study</a:t>
            </a:r>
            <a:r>
              <a:rPr lang="en-IN" dirty="0" smtClean="0"/>
              <a:t>? </a:t>
            </a:r>
            <a:endParaRPr lang="en-IN" dirty="0"/>
          </a:p>
        </p:txBody>
      </p:sp>
      <p:sp>
        <p:nvSpPr>
          <p:cNvPr id="3" name="Content Placeholder 2"/>
          <p:cNvSpPr>
            <a:spLocks noGrp="1"/>
          </p:cNvSpPr>
          <p:nvPr>
            <p:ph idx="1"/>
          </p:nvPr>
        </p:nvSpPr>
        <p:spPr/>
        <p:txBody>
          <a:bodyPr>
            <a:normAutofit fontScale="92500"/>
          </a:bodyPr>
          <a:lstStyle/>
          <a:p>
            <a:r>
              <a:rPr lang="en-IN" dirty="0" smtClean="0"/>
              <a:t>Both oncologists and PCSs stated that </a:t>
            </a:r>
            <a:r>
              <a:rPr lang="en-IN" dirty="0"/>
              <a:t>palliative care </a:t>
            </a:r>
            <a:r>
              <a:rPr lang="en-IN" dirty="0" smtClean="0"/>
              <a:t>is thought </a:t>
            </a:r>
            <a:r>
              <a:rPr lang="en-IN" dirty="0"/>
              <a:t>by patients and their families to mean </a:t>
            </a:r>
            <a:r>
              <a:rPr lang="en-IN" dirty="0" smtClean="0"/>
              <a:t>imminent death</a:t>
            </a:r>
            <a:r>
              <a:rPr lang="en-IN" dirty="0"/>
              <a:t>, hospice care, and end-of-life </a:t>
            </a:r>
            <a:r>
              <a:rPr lang="en-IN" dirty="0" smtClean="0"/>
              <a:t>care.</a:t>
            </a:r>
          </a:p>
          <a:p>
            <a:r>
              <a:rPr lang="en-IN" dirty="0" smtClean="0"/>
              <a:t>Impacted </a:t>
            </a:r>
            <a:r>
              <a:rPr lang="en-IN" dirty="0"/>
              <a:t>the process of communication </a:t>
            </a:r>
            <a:r>
              <a:rPr lang="en-IN" dirty="0" smtClean="0"/>
              <a:t>and patient’s referral </a:t>
            </a:r>
            <a:r>
              <a:rPr lang="en-IN" dirty="0"/>
              <a:t>to palliative care services</a:t>
            </a:r>
            <a:r>
              <a:rPr lang="en-IN" dirty="0" smtClean="0"/>
              <a:t>.</a:t>
            </a:r>
          </a:p>
          <a:p>
            <a:r>
              <a:rPr lang="en-IN" dirty="0" smtClean="0"/>
              <a:t>The word </a:t>
            </a:r>
            <a:r>
              <a:rPr lang="en-IN" dirty="0"/>
              <a:t>‘‘palliative’’ was said </a:t>
            </a:r>
            <a:r>
              <a:rPr lang="en-IN" dirty="0" smtClean="0"/>
              <a:t>to hold </a:t>
            </a:r>
            <a:r>
              <a:rPr lang="en-IN" dirty="0"/>
              <a:t>negative connotations for patients, which make it difficult for oncologists to use it when talking to them. </a:t>
            </a:r>
            <a:endParaRPr lang="en-IN" dirty="0" smtClean="0"/>
          </a:p>
          <a:p>
            <a:r>
              <a:rPr lang="en-IN" dirty="0" smtClean="0"/>
              <a:t>Most patients felt that they will </a:t>
            </a:r>
            <a:r>
              <a:rPr lang="en-IN" dirty="0"/>
              <a:t>stop being treated </a:t>
            </a:r>
            <a:r>
              <a:rPr lang="en-IN" dirty="0" smtClean="0"/>
              <a:t>or be abandoned.</a:t>
            </a:r>
          </a:p>
          <a:p>
            <a:r>
              <a:rPr lang="en-IN" dirty="0" smtClean="0"/>
              <a:t>Using the word palliative with patients not in the terminal phase of the disease constitutes a form of ‘‘violence’’.</a:t>
            </a:r>
            <a:endParaRPr lang="en-IN" dirty="0"/>
          </a:p>
        </p:txBody>
      </p:sp>
    </p:spTree>
    <p:extLst>
      <p:ext uri="{BB962C8B-B14F-4D97-AF65-F5344CB8AC3E}">
        <p14:creationId xmlns:p14="http://schemas.microsoft.com/office/powerpoint/2010/main" val="495059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dirty="0"/>
              <a:t>All the oncologists interviewed said they would be </a:t>
            </a:r>
            <a:r>
              <a:rPr lang="en-IN" dirty="0" smtClean="0"/>
              <a:t>more likely </a:t>
            </a:r>
            <a:r>
              <a:rPr lang="en-IN" dirty="0"/>
              <a:t>to refer patients for palliative care at an earlier stage </a:t>
            </a:r>
            <a:r>
              <a:rPr lang="en-IN" dirty="0" smtClean="0"/>
              <a:t>if it </a:t>
            </a:r>
            <a:r>
              <a:rPr lang="en-IN" dirty="0"/>
              <a:t>was renamed ‘‘supportive care</a:t>
            </a:r>
            <a:r>
              <a:rPr lang="en-IN" dirty="0" smtClean="0"/>
              <a:t>’.</a:t>
            </a:r>
          </a:p>
          <a:p>
            <a:r>
              <a:rPr lang="en-IN" dirty="0" smtClean="0"/>
              <a:t>They </a:t>
            </a:r>
            <a:r>
              <a:rPr lang="en-IN" dirty="0"/>
              <a:t>would not present the EPIC trial to eligible patients as </a:t>
            </a:r>
            <a:r>
              <a:rPr lang="en-IN" dirty="0" smtClean="0"/>
              <a:t>a ‘‘</a:t>
            </a:r>
            <a:r>
              <a:rPr lang="en-IN" dirty="0"/>
              <a:t>palliative care’’ investigation, but rather as a ‘‘</a:t>
            </a:r>
            <a:r>
              <a:rPr lang="en-IN" dirty="0" smtClean="0"/>
              <a:t>supportive care</a:t>
            </a:r>
            <a:r>
              <a:rPr lang="en-IN" dirty="0"/>
              <a:t>’’ investigation</a:t>
            </a:r>
            <a:r>
              <a:rPr lang="en-IN" dirty="0" smtClean="0"/>
              <a:t>.</a:t>
            </a:r>
          </a:p>
          <a:p>
            <a:r>
              <a:rPr lang="en-IN" dirty="0"/>
              <a:t>O</a:t>
            </a:r>
            <a:r>
              <a:rPr lang="en-IN" dirty="0" smtClean="0"/>
              <a:t>ncologists interviewed admitted that they had not been trained to deliver bad news, apart from their on-the-job training.</a:t>
            </a:r>
            <a:r>
              <a:rPr lang="en-IN" dirty="0"/>
              <a:t/>
            </a:r>
            <a:br>
              <a:rPr lang="en-IN" dirty="0"/>
            </a:br>
            <a:r>
              <a:rPr lang="en-IN" dirty="0"/>
              <a:t/>
            </a:r>
            <a:br>
              <a:rPr lang="en-IN" dirty="0"/>
            </a:br>
            <a:endParaRPr lang="en-IN" dirty="0"/>
          </a:p>
        </p:txBody>
      </p:sp>
    </p:spTree>
    <p:extLst>
      <p:ext uri="{BB962C8B-B14F-4D97-AF65-F5344CB8AC3E}">
        <p14:creationId xmlns:p14="http://schemas.microsoft.com/office/powerpoint/2010/main" val="1505505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Does the study offer helpful theoretical conclusions</a:t>
            </a:r>
            <a:r>
              <a:rPr lang="en-IN" dirty="0" smtClean="0"/>
              <a:t>? </a:t>
            </a:r>
            <a:endParaRPr lang="en-IN" dirty="0"/>
          </a:p>
        </p:txBody>
      </p:sp>
      <p:sp>
        <p:nvSpPr>
          <p:cNvPr id="3" name="Content Placeholder 2"/>
          <p:cNvSpPr>
            <a:spLocks noGrp="1"/>
          </p:cNvSpPr>
          <p:nvPr>
            <p:ph idx="1"/>
          </p:nvPr>
        </p:nvSpPr>
        <p:spPr/>
        <p:txBody>
          <a:bodyPr/>
          <a:lstStyle/>
          <a:p>
            <a:r>
              <a:rPr lang="en-IN" dirty="0" smtClean="0"/>
              <a:t>Yes</a:t>
            </a:r>
          </a:p>
          <a:p>
            <a:endParaRPr lang="en-IN" dirty="0"/>
          </a:p>
          <a:p>
            <a:r>
              <a:rPr lang="en-IN" dirty="0" smtClean="0"/>
              <a:t>Stigma associated with Palliative care.</a:t>
            </a:r>
          </a:p>
          <a:p>
            <a:r>
              <a:rPr lang="en-IN" dirty="0" smtClean="0"/>
              <a:t>Reasons for late referral to palliative care.</a:t>
            </a:r>
          </a:p>
        </p:txBody>
      </p:sp>
    </p:spTree>
    <p:extLst>
      <p:ext uri="{BB962C8B-B14F-4D97-AF65-F5344CB8AC3E}">
        <p14:creationId xmlns:p14="http://schemas.microsoft.com/office/powerpoint/2010/main" val="2309798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Does the study help me understand the context of my practice</a:t>
            </a:r>
            <a:r>
              <a:rPr lang="en-IN" dirty="0" smtClean="0"/>
              <a:t>?</a:t>
            </a:r>
            <a:endParaRPr lang="en-IN" dirty="0"/>
          </a:p>
        </p:txBody>
      </p:sp>
      <p:sp>
        <p:nvSpPr>
          <p:cNvPr id="3" name="Content Placeholder 2"/>
          <p:cNvSpPr>
            <a:spLocks noGrp="1"/>
          </p:cNvSpPr>
          <p:nvPr>
            <p:ph idx="1"/>
          </p:nvPr>
        </p:nvSpPr>
        <p:spPr/>
        <p:txBody>
          <a:bodyPr/>
          <a:lstStyle/>
          <a:p>
            <a:r>
              <a:rPr lang="en-IN" dirty="0" smtClean="0"/>
              <a:t>Yes</a:t>
            </a:r>
          </a:p>
          <a:p>
            <a:r>
              <a:rPr lang="en-IN" dirty="0" smtClean="0"/>
              <a:t>Need for early initiation of EPS helps in better supportive care for patients with advanced cancer.</a:t>
            </a:r>
            <a:endParaRPr lang="en-IN" dirty="0"/>
          </a:p>
        </p:txBody>
      </p:sp>
    </p:spTree>
    <p:extLst>
      <p:ext uri="{BB962C8B-B14F-4D97-AF65-F5344CB8AC3E}">
        <p14:creationId xmlns:p14="http://schemas.microsoft.com/office/powerpoint/2010/main" val="2850325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Does this study help me understand my relationships with patients and their families</a:t>
            </a:r>
            <a:r>
              <a:rPr lang="en-IN" dirty="0" smtClean="0"/>
              <a:t>?</a:t>
            </a:r>
            <a:endParaRPr lang="en-IN" dirty="0"/>
          </a:p>
        </p:txBody>
      </p:sp>
      <p:sp>
        <p:nvSpPr>
          <p:cNvPr id="3" name="Content Placeholder 2"/>
          <p:cNvSpPr>
            <a:spLocks noGrp="1"/>
          </p:cNvSpPr>
          <p:nvPr>
            <p:ph idx="1"/>
          </p:nvPr>
        </p:nvSpPr>
        <p:spPr/>
        <p:txBody>
          <a:bodyPr/>
          <a:lstStyle/>
          <a:p>
            <a:r>
              <a:rPr lang="en-IN" dirty="0" smtClean="0"/>
              <a:t>Yes.</a:t>
            </a:r>
            <a:endParaRPr lang="en-IN" dirty="0"/>
          </a:p>
        </p:txBody>
      </p:sp>
    </p:spTree>
    <p:extLst>
      <p:ext uri="{BB962C8B-B14F-4D97-AF65-F5344CB8AC3E}">
        <p14:creationId xmlns:p14="http://schemas.microsoft.com/office/powerpoint/2010/main" val="29119441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TotalTime>
  <Words>691</Words>
  <Application>Microsoft Office PowerPoint</Application>
  <PresentationFormat>Widescreen</PresentationFormat>
  <Paragraphs>86</Paragraphs>
  <Slides>20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Introduction</vt:lpstr>
      <vt:lpstr>Definition of Palliative care</vt:lpstr>
      <vt:lpstr>PowerPoint Presentation</vt:lpstr>
      <vt:lpstr>Aim</vt:lpstr>
      <vt:lpstr>PowerPoint Presentation</vt:lpstr>
      <vt:lpstr>Was the choice of participants explicit and comprehensive?</vt:lpstr>
      <vt:lpstr>PowerPoint Presentation</vt:lpstr>
      <vt:lpstr>Was data collection sufficiently comprehensive and detailed?</vt:lpstr>
      <vt:lpstr>PowerPoint Presentation</vt:lpstr>
      <vt:lpstr>PowerPoint Presentation</vt:lpstr>
      <vt:lpstr>PowerPoint Presentation</vt:lpstr>
      <vt:lpstr>Were the data analyzed appropriately and the findings corroborated adequately?</vt:lpstr>
      <vt:lpstr>Data Analysis</vt:lpstr>
      <vt:lpstr>PowerPoint Presentation</vt:lpstr>
      <vt:lpstr>What are the results of the study? </vt:lpstr>
      <vt:lpstr>PowerPoint Presentation</vt:lpstr>
      <vt:lpstr>Does the study offer helpful theoretical conclusions? </vt:lpstr>
      <vt:lpstr>Does the study help me understand the context of my practice?</vt:lpstr>
      <vt:lpstr>Does this study help me understand my relationships with patients and their families?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Goutham Sunny</dc:creator>
  <cp:lastModifiedBy>Goutham Sunny</cp:lastModifiedBy>
  <cp:revision>14</cp:revision>
  <dcterms:created xsi:type="dcterms:W3CDTF">2019-01-14T05:09:12Z</dcterms:created>
  <dcterms:modified xsi:type="dcterms:W3CDTF">2019-01-14T09:25:03Z</dcterms:modified>
</cp:coreProperties>
</file>