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91" r:id="rId10"/>
    <p:sldId id="263" r:id="rId11"/>
    <p:sldId id="267" r:id="rId12"/>
    <p:sldId id="265" r:id="rId13"/>
    <p:sldId id="292" r:id="rId14"/>
    <p:sldId id="266" r:id="rId15"/>
    <p:sldId id="264" r:id="rId16"/>
    <p:sldId id="269" r:id="rId17"/>
    <p:sldId id="284" r:id="rId18"/>
    <p:sldId id="276" r:id="rId19"/>
    <p:sldId id="283" r:id="rId20"/>
    <p:sldId id="273" r:id="rId21"/>
    <p:sldId id="274" r:id="rId22"/>
    <p:sldId id="285" r:id="rId23"/>
    <p:sldId id="275" r:id="rId24"/>
    <p:sldId id="286" r:id="rId25"/>
    <p:sldId id="277" r:id="rId26"/>
    <p:sldId id="278" r:id="rId27"/>
    <p:sldId id="279" r:id="rId28"/>
    <p:sldId id="280" r:id="rId29"/>
    <p:sldId id="270" r:id="rId30"/>
    <p:sldId id="287" r:id="rId31"/>
    <p:sldId id="290" r:id="rId32"/>
    <p:sldId id="289" r:id="rId33"/>
    <p:sldId id="271" r:id="rId34"/>
    <p:sldId id="282" r:id="rId35"/>
    <p:sldId id="281" r:id="rId36"/>
    <p:sldId id="293" r:id="rId37"/>
    <p:sldId id="288" r:id="rId38"/>
    <p:sldId id="272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24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6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53D5C-6F04-48C5-9A9D-37E7494E4B8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A766D-E7C2-4066-BE63-599906F11A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331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mean dose at baseline was 227 mg/day (SD 101) and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 seven (7%) patients were taking more than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300 mg/day.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A766D-E7C2-4066-BE63-599906F11AD5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3084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QALYs are negative for the initial year as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more flares in the nurse-led arms, but QALYs progressively increase beyond 12 months. The nurse-led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approach was associated with additional cost throughout the study period, although the incremental costs were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falling beyond 12 months due to the reduced rate of flares.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A766D-E7C2-4066-BE63-599906F11AD5}" type="slidenum">
              <a:rPr lang="en-IN" smtClean="0"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2773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1" y="253217"/>
            <a:ext cx="12082055" cy="39811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803" y="4509592"/>
            <a:ext cx="2743334" cy="4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98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>
                <a:solidFill>
                  <a:schemeClr val="tx1"/>
                </a:solidFill>
              </a:rPr>
              <a:t>Gout is the most common inflammatory </a:t>
            </a:r>
            <a:r>
              <a:rPr lang="en-IN" dirty="0" smtClean="0">
                <a:solidFill>
                  <a:schemeClr val="tx1"/>
                </a:solidFill>
              </a:rPr>
              <a:t>arthritis worldwide.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In UK </a:t>
            </a:r>
            <a:r>
              <a:rPr lang="en-IN" dirty="0">
                <a:solidFill>
                  <a:schemeClr val="tx1"/>
                </a:solidFill>
              </a:rPr>
              <a:t>the prevalence has risen </a:t>
            </a:r>
            <a:r>
              <a:rPr lang="en-IN" dirty="0" smtClean="0">
                <a:solidFill>
                  <a:schemeClr val="tx1"/>
                </a:solidFill>
              </a:rPr>
              <a:t>from 1</a:t>
            </a:r>
            <a:r>
              <a:rPr lang="en-IN" dirty="0">
                <a:solidFill>
                  <a:schemeClr val="tx1"/>
                </a:solidFill>
              </a:rPr>
              <a:t>∙5% in 1997 to 2∙5% in </a:t>
            </a:r>
            <a:r>
              <a:rPr lang="en-IN" dirty="0" smtClean="0">
                <a:solidFill>
                  <a:schemeClr val="tx1"/>
                </a:solidFill>
              </a:rPr>
              <a:t>2012.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Why should we treat </a:t>
            </a:r>
            <a:r>
              <a:rPr lang="en-IN" dirty="0" err="1" smtClean="0">
                <a:solidFill>
                  <a:schemeClr val="tx1"/>
                </a:solidFill>
              </a:rPr>
              <a:t>Hyperuricemia</a:t>
            </a:r>
            <a:r>
              <a:rPr lang="en-IN" dirty="0" smtClean="0">
                <a:solidFill>
                  <a:schemeClr val="tx1"/>
                </a:solidFill>
              </a:rPr>
              <a:t>?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Can cause extremely painful gout flares or attacks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Associated with various comorbidities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Increased mortality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Reduced quality of life.</a:t>
            </a:r>
          </a:p>
          <a:p>
            <a:r>
              <a:rPr lang="en-IN" dirty="0">
                <a:solidFill>
                  <a:schemeClr val="tx1"/>
                </a:solidFill>
              </a:rPr>
              <a:t>Despite good understanding of the disease and </a:t>
            </a:r>
            <a:r>
              <a:rPr lang="en-IN" dirty="0" smtClean="0">
                <a:solidFill>
                  <a:schemeClr val="tx1"/>
                </a:solidFill>
              </a:rPr>
              <a:t>the availability </a:t>
            </a:r>
            <a:r>
              <a:rPr lang="en-IN" dirty="0">
                <a:solidFill>
                  <a:schemeClr val="tx1"/>
                </a:solidFill>
              </a:rPr>
              <a:t>of curative treatment, gout care </a:t>
            </a:r>
            <a:r>
              <a:rPr lang="en-IN" dirty="0" smtClean="0">
                <a:solidFill>
                  <a:schemeClr val="tx1"/>
                </a:solidFill>
              </a:rPr>
              <a:t>remains suboptimum.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4800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err="1" smtClean="0">
                <a:solidFill>
                  <a:schemeClr val="tx1"/>
                </a:solidFill>
              </a:rPr>
              <a:t>In</a:t>
            </a:r>
            <a:r>
              <a:rPr lang="en-IN" dirty="0" err="1">
                <a:solidFill>
                  <a:schemeClr val="tx1"/>
                </a:solidFill>
              </a:rPr>
              <a:t>the</a:t>
            </a:r>
            <a:r>
              <a:rPr lang="en-IN" dirty="0">
                <a:solidFill>
                  <a:schemeClr val="tx1"/>
                </a:solidFill>
              </a:rPr>
              <a:t> UK, gout is managed predominantly in primary care by general practitioners (</a:t>
            </a:r>
            <a:r>
              <a:rPr lang="en-IN" dirty="0" smtClean="0">
                <a:solidFill>
                  <a:schemeClr val="tx1"/>
                </a:solidFill>
              </a:rPr>
              <a:t>GPs).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But </a:t>
            </a:r>
            <a:r>
              <a:rPr lang="en-IN" dirty="0">
                <a:solidFill>
                  <a:schemeClr val="tx1"/>
                </a:solidFill>
              </a:rPr>
              <a:t>less than half of patients receive </a:t>
            </a:r>
            <a:r>
              <a:rPr lang="en-IN" dirty="0" err="1" smtClean="0">
                <a:solidFill>
                  <a:schemeClr val="tx1"/>
                </a:solidFill>
              </a:rPr>
              <a:t>urate</a:t>
            </a:r>
            <a:r>
              <a:rPr lang="en-IN" dirty="0" smtClean="0">
                <a:solidFill>
                  <a:schemeClr val="tx1"/>
                </a:solidFill>
              </a:rPr>
              <a:t>-lowering therapy.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Poor titration of dose and adherence to medication </a:t>
            </a:r>
            <a:r>
              <a:rPr lang="en-IN" dirty="0">
                <a:solidFill>
                  <a:schemeClr val="tx1"/>
                </a:solidFill>
              </a:rPr>
              <a:t>is </a:t>
            </a:r>
            <a:r>
              <a:rPr lang="en-IN" dirty="0" smtClean="0">
                <a:solidFill>
                  <a:schemeClr val="tx1"/>
                </a:solidFill>
              </a:rPr>
              <a:t>poor.</a:t>
            </a:r>
          </a:p>
          <a:p>
            <a:endParaRPr lang="en-IN" dirty="0" smtClean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In </a:t>
            </a:r>
            <a:r>
              <a:rPr lang="en-IN" dirty="0">
                <a:solidFill>
                  <a:schemeClr val="tx1"/>
                </a:solidFill>
              </a:rPr>
              <a:t>the UK, community-based nurses manage </a:t>
            </a:r>
            <a:r>
              <a:rPr lang="en-IN" dirty="0" smtClean="0">
                <a:solidFill>
                  <a:schemeClr val="tx1"/>
                </a:solidFill>
              </a:rPr>
              <a:t>many chronic conditions.</a:t>
            </a:r>
          </a:p>
          <a:p>
            <a:endParaRPr lang="en-IN" dirty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Randomised </a:t>
            </a:r>
            <a:r>
              <a:rPr lang="en-IN" dirty="0">
                <a:solidFill>
                  <a:schemeClr val="tx1"/>
                </a:solidFill>
              </a:rPr>
              <a:t>controlled </a:t>
            </a:r>
            <a:r>
              <a:rPr lang="en-IN" dirty="0" smtClean="0">
                <a:solidFill>
                  <a:schemeClr val="tx1"/>
                </a:solidFill>
              </a:rPr>
              <a:t>trials have shown that nurse-led </a:t>
            </a:r>
            <a:r>
              <a:rPr lang="en-IN" dirty="0">
                <a:solidFill>
                  <a:schemeClr val="tx1"/>
                </a:solidFill>
              </a:rPr>
              <a:t>care has been similar or superior to </a:t>
            </a:r>
            <a:r>
              <a:rPr lang="en-IN" dirty="0" smtClean="0">
                <a:solidFill>
                  <a:schemeClr val="tx1"/>
                </a:solidFill>
              </a:rPr>
              <a:t>physician care.</a:t>
            </a:r>
            <a:r>
              <a:rPr lang="en-IN" dirty="0"/>
              <a:t/>
            </a:r>
            <a:br>
              <a:rPr lang="en-IN" dirty="0"/>
            </a:br>
            <a:r>
              <a:rPr lang="en-IN" dirty="0">
                <a:solidFill>
                  <a:schemeClr val="tx1"/>
                </a:solidFill>
              </a:rPr>
              <a:t/>
            </a:r>
            <a:br>
              <a:rPr lang="en-IN" dirty="0">
                <a:solidFill>
                  <a:schemeClr val="tx1"/>
                </a:solidFill>
              </a:rPr>
            </a:b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764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OBJECTIVE OF STUDY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57400"/>
            <a:ext cx="10867768" cy="4038600"/>
          </a:xfrm>
        </p:spPr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T</a:t>
            </a:r>
            <a:r>
              <a:rPr lang="en-IN" dirty="0" smtClean="0">
                <a:solidFill>
                  <a:schemeClr val="tx1"/>
                </a:solidFill>
              </a:rPr>
              <a:t>o </a:t>
            </a:r>
            <a:r>
              <a:rPr lang="en-IN" dirty="0">
                <a:solidFill>
                  <a:schemeClr val="tx1"/>
                </a:solidFill>
              </a:rPr>
              <a:t>compare the efficacy, including </a:t>
            </a:r>
            <a:r>
              <a:rPr lang="en-IN" dirty="0" smtClean="0">
                <a:solidFill>
                  <a:schemeClr val="tx1"/>
                </a:solidFill>
              </a:rPr>
              <a:t>patient centred </a:t>
            </a:r>
            <a:r>
              <a:rPr lang="en-IN" dirty="0">
                <a:solidFill>
                  <a:schemeClr val="tx1"/>
                </a:solidFill>
              </a:rPr>
              <a:t>outcomes, and </a:t>
            </a:r>
            <a:r>
              <a:rPr lang="en-IN" dirty="0" smtClean="0">
                <a:solidFill>
                  <a:schemeClr val="tx1"/>
                </a:solidFill>
              </a:rPr>
              <a:t>cost effectiveness </a:t>
            </a:r>
            <a:r>
              <a:rPr lang="en-IN" dirty="0">
                <a:solidFill>
                  <a:schemeClr val="tx1"/>
                </a:solidFill>
              </a:rPr>
              <a:t>of </a:t>
            </a:r>
            <a:r>
              <a:rPr lang="en-IN" dirty="0" smtClean="0">
                <a:solidFill>
                  <a:schemeClr val="tx1"/>
                </a:solidFill>
              </a:rPr>
              <a:t>nurse-led care </a:t>
            </a:r>
            <a:r>
              <a:rPr lang="en-IN" dirty="0">
                <a:solidFill>
                  <a:schemeClr val="tx1"/>
                </a:solidFill>
              </a:rPr>
              <a:t>with </a:t>
            </a:r>
            <a:r>
              <a:rPr lang="en-IN" dirty="0" smtClean="0">
                <a:solidFill>
                  <a:schemeClr val="tx1"/>
                </a:solidFill>
              </a:rPr>
              <a:t>usual GP-led </a:t>
            </a:r>
            <a:r>
              <a:rPr lang="en-IN" dirty="0">
                <a:solidFill>
                  <a:schemeClr val="tx1"/>
                </a:solidFill>
              </a:rPr>
              <a:t>care of patients with gout over 2 years</a:t>
            </a:r>
            <a:r>
              <a:rPr lang="en-IN" dirty="0" smtClean="0">
                <a:solidFill>
                  <a:schemeClr val="tx1"/>
                </a:solidFill>
              </a:rPr>
              <a:t>.</a:t>
            </a:r>
            <a:r>
              <a:rPr lang="en-IN" dirty="0">
                <a:solidFill>
                  <a:schemeClr val="tx1"/>
                </a:solidFill>
              </a:rPr>
              <a:t/>
            </a:r>
            <a:br>
              <a:rPr lang="en-IN" dirty="0">
                <a:solidFill>
                  <a:schemeClr val="tx1"/>
                </a:solidFill>
              </a:rPr>
            </a:b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765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PICOT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824" y="2057399"/>
            <a:ext cx="10921284" cy="4420673"/>
          </a:xfrm>
        </p:spPr>
        <p:txBody>
          <a:bodyPr>
            <a:normAutofit lnSpcReduction="10000"/>
          </a:bodyPr>
          <a:lstStyle/>
          <a:p>
            <a:r>
              <a:rPr lang="en-IN" dirty="0" smtClean="0">
                <a:solidFill>
                  <a:schemeClr val="tx1"/>
                </a:solidFill>
              </a:rPr>
              <a:t>P= 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Adults &gt; 21 years of age 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With a diagnosis of gout as per 1977 ACR gout classification criteria in their database 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With </a:t>
            </a:r>
            <a:r>
              <a:rPr lang="en-IN" dirty="0" err="1" smtClean="0">
                <a:solidFill>
                  <a:schemeClr val="tx1"/>
                </a:solidFill>
              </a:rPr>
              <a:t>atleast</a:t>
            </a:r>
            <a:r>
              <a:rPr lang="en-IN" dirty="0" smtClean="0">
                <a:solidFill>
                  <a:schemeClr val="tx1"/>
                </a:solidFill>
              </a:rPr>
              <a:t> 1 gout flare in the previous 12 months .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I= Nurse led care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C= GP led care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O= </a:t>
            </a:r>
            <a:r>
              <a:rPr lang="en-IN" dirty="0">
                <a:solidFill>
                  <a:schemeClr val="tx1"/>
                </a:solidFill>
              </a:rPr>
              <a:t>P</a:t>
            </a:r>
            <a:r>
              <a:rPr lang="en-IN" dirty="0" smtClean="0">
                <a:solidFill>
                  <a:schemeClr val="tx1"/>
                </a:solidFill>
              </a:rPr>
              <a:t>ercentage </a:t>
            </a:r>
            <a:r>
              <a:rPr lang="en-IN" dirty="0">
                <a:solidFill>
                  <a:schemeClr val="tx1"/>
                </a:solidFill>
              </a:rPr>
              <a:t>of </a:t>
            </a:r>
            <a:r>
              <a:rPr lang="en-IN" dirty="0" smtClean="0">
                <a:solidFill>
                  <a:schemeClr val="tx1"/>
                </a:solidFill>
              </a:rPr>
              <a:t>patients who </a:t>
            </a:r>
            <a:r>
              <a:rPr lang="en-IN" dirty="0">
                <a:solidFill>
                  <a:schemeClr val="tx1"/>
                </a:solidFill>
              </a:rPr>
              <a:t>had achieved serum </a:t>
            </a:r>
            <a:r>
              <a:rPr lang="en-IN" dirty="0" err="1">
                <a:solidFill>
                  <a:schemeClr val="tx1"/>
                </a:solidFill>
              </a:rPr>
              <a:t>urate</a:t>
            </a:r>
            <a:r>
              <a:rPr lang="en-IN" dirty="0">
                <a:solidFill>
                  <a:schemeClr val="tx1"/>
                </a:solidFill>
              </a:rPr>
              <a:t> concentrations less than</a:t>
            </a:r>
            <a:br>
              <a:rPr lang="en-IN" dirty="0">
                <a:solidFill>
                  <a:schemeClr val="tx1"/>
                </a:solidFill>
              </a:rPr>
            </a:br>
            <a:r>
              <a:rPr lang="en-IN" dirty="0">
                <a:solidFill>
                  <a:schemeClr val="tx1"/>
                </a:solidFill>
              </a:rPr>
              <a:t>360 </a:t>
            </a:r>
            <a:r>
              <a:rPr lang="en-IN" dirty="0" smtClean="0">
                <a:solidFill>
                  <a:schemeClr val="tx1"/>
                </a:solidFill>
              </a:rPr>
              <a:t>µ</a:t>
            </a:r>
            <a:r>
              <a:rPr lang="en-IN" dirty="0" err="1" smtClean="0">
                <a:solidFill>
                  <a:schemeClr val="tx1"/>
                </a:solidFill>
              </a:rPr>
              <a:t>mol</a:t>
            </a:r>
            <a:r>
              <a:rPr lang="en-IN" dirty="0" smtClean="0">
                <a:solidFill>
                  <a:schemeClr val="tx1"/>
                </a:solidFill>
              </a:rPr>
              <a:t>/L (6 mg/dl) </a:t>
            </a:r>
            <a:r>
              <a:rPr lang="en-IN" dirty="0">
                <a:solidFill>
                  <a:schemeClr val="tx1"/>
                </a:solidFill>
              </a:rPr>
              <a:t>at 2 </a:t>
            </a:r>
            <a:r>
              <a:rPr lang="en-IN" dirty="0" smtClean="0">
                <a:solidFill>
                  <a:schemeClr val="tx1"/>
                </a:solidFill>
              </a:rPr>
              <a:t>years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T= 2 years </a:t>
            </a:r>
            <a:endParaRPr lang="en-IN" dirty="0"/>
          </a:p>
          <a:p>
            <a:r>
              <a:rPr lang="en-IN" dirty="0" smtClean="0">
                <a:solidFill>
                  <a:schemeClr val="tx1"/>
                </a:solidFill>
              </a:rPr>
              <a:t>Design- </a:t>
            </a:r>
            <a:r>
              <a:rPr lang="en-IN" dirty="0">
                <a:solidFill>
                  <a:schemeClr val="tx1"/>
                </a:solidFill>
              </a:rPr>
              <a:t>P</a:t>
            </a:r>
            <a:r>
              <a:rPr lang="en-IN" dirty="0" smtClean="0">
                <a:solidFill>
                  <a:schemeClr val="tx1"/>
                </a:solidFill>
              </a:rPr>
              <a:t>arallel </a:t>
            </a:r>
            <a:r>
              <a:rPr lang="en-IN" dirty="0">
                <a:solidFill>
                  <a:schemeClr val="tx1"/>
                </a:solidFill>
              </a:rPr>
              <a:t>arm, non-blinded randomised controlled trial </a:t>
            </a:r>
            <a:br>
              <a:rPr lang="en-IN" dirty="0">
                <a:solidFill>
                  <a:schemeClr val="tx1"/>
                </a:solidFill>
              </a:rPr>
            </a:b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959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Adults </a:t>
            </a:r>
            <a:r>
              <a:rPr lang="en-IN" dirty="0">
                <a:solidFill>
                  <a:schemeClr val="tx1"/>
                </a:solidFill>
              </a:rPr>
              <a:t>aged 21 and over with a GP given diagnosis of </a:t>
            </a:r>
            <a:r>
              <a:rPr lang="en-IN" dirty="0" smtClean="0">
                <a:solidFill>
                  <a:schemeClr val="tx1"/>
                </a:solidFill>
              </a:rPr>
              <a:t>gout.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Confirmed </a:t>
            </a:r>
            <a:r>
              <a:rPr lang="en-IN" dirty="0">
                <a:solidFill>
                  <a:schemeClr val="tx1"/>
                </a:solidFill>
              </a:rPr>
              <a:t>following telephone </a:t>
            </a:r>
            <a:r>
              <a:rPr lang="en-IN" dirty="0" smtClean="0">
                <a:solidFill>
                  <a:schemeClr val="tx1"/>
                </a:solidFill>
              </a:rPr>
              <a:t>interview</a:t>
            </a:r>
          </a:p>
          <a:p>
            <a:r>
              <a:rPr lang="en-IN" dirty="0">
                <a:solidFill>
                  <a:schemeClr val="tx1"/>
                </a:solidFill>
              </a:rPr>
              <a:t>P</a:t>
            </a:r>
            <a:r>
              <a:rPr lang="en-IN" dirty="0" smtClean="0">
                <a:solidFill>
                  <a:schemeClr val="tx1"/>
                </a:solidFill>
              </a:rPr>
              <a:t>articipants should fulfil 1977 </a:t>
            </a:r>
            <a:r>
              <a:rPr lang="en-IN" dirty="0">
                <a:solidFill>
                  <a:schemeClr val="tx1"/>
                </a:solidFill>
              </a:rPr>
              <a:t>ACR criteria for gout. </a:t>
            </a:r>
            <a:endParaRPr lang="en-IN" dirty="0" smtClean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At </a:t>
            </a:r>
            <a:r>
              <a:rPr lang="en-IN" dirty="0">
                <a:solidFill>
                  <a:schemeClr val="tx1"/>
                </a:solidFill>
              </a:rPr>
              <a:t>least one acute attack of gout in the previous year.</a:t>
            </a:r>
          </a:p>
        </p:txBody>
      </p:sp>
    </p:spTree>
    <p:extLst>
      <p:ext uri="{BB962C8B-B14F-4D97-AF65-F5344CB8AC3E}">
        <p14:creationId xmlns:p14="http://schemas.microsoft.com/office/powerpoint/2010/main" val="1347735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Inability to give informed </a:t>
            </a:r>
            <a:r>
              <a:rPr lang="en-IN" dirty="0" smtClean="0">
                <a:solidFill>
                  <a:schemeClr val="tx1"/>
                </a:solidFill>
              </a:rPr>
              <a:t>consent.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Patients with </a:t>
            </a:r>
            <a:r>
              <a:rPr lang="en-IN" dirty="0">
                <a:solidFill>
                  <a:schemeClr val="tx1"/>
                </a:solidFill>
              </a:rPr>
              <a:t>terminal or mental illness</a:t>
            </a:r>
          </a:p>
        </p:txBody>
      </p:sp>
    </p:spTree>
    <p:extLst>
      <p:ext uri="{BB962C8B-B14F-4D97-AF65-F5344CB8AC3E}">
        <p14:creationId xmlns:p14="http://schemas.microsoft.com/office/powerpoint/2010/main" val="3955106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OUTCOMES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56951"/>
            <a:ext cx="10744200" cy="4992129"/>
          </a:xfrm>
        </p:spPr>
        <p:txBody>
          <a:bodyPr>
            <a:normAutofit/>
          </a:bodyPr>
          <a:lstStyle/>
          <a:p>
            <a:endParaRPr lang="en-IN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PRIMARY OUTCOME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P</a:t>
            </a:r>
            <a:r>
              <a:rPr lang="en-IN" dirty="0" smtClean="0">
                <a:solidFill>
                  <a:schemeClr val="tx1"/>
                </a:solidFill>
              </a:rPr>
              <a:t>ercentage </a:t>
            </a:r>
            <a:r>
              <a:rPr lang="en-IN" dirty="0">
                <a:solidFill>
                  <a:schemeClr val="tx1"/>
                </a:solidFill>
              </a:rPr>
              <a:t>of </a:t>
            </a:r>
            <a:r>
              <a:rPr lang="en-IN" dirty="0" smtClean="0">
                <a:solidFill>
                  <a:schemeClr val="tx1"/>
                </a:solidFill>
              </a:rPr>
              <a:t>patients who </a:t>
            </a:r>
            <a:r>
              <a:rPr lang="en-IN" dirty="0">
                <a:solidFill>
                  <a:schemeClr val="tx1"/>
                </a:solidFill>
              </a:rPr>
              <a:t>had achieved serum </a:t>
            </a:r>
            <a:r>
              <a:rPr lang="en-IN" dirty="0" err="1">
                <a:solidFill>
                  <a:schemeClr val="tx1"/>
                </a:solidFill>
              </a:rPr>
              <a:t>urate</a:t>
            </a:r>
            <a:r>
              <a:rPr lang="en-IN" dirty="0">
                <a:solidFill>
                  <a:schemeClr val="tx1"/>
                </a:solidFill>
              </a:rPr>
              <a:t> concentrations </a:t>
            </a:r>
            <a:r>
              <a:rPr lang="en-IN" dirty="0" smtClean="0">
                <a:solidFill>
                  <a:schemeClr val="tx1"/>
                </a:solidFill>
              </a:rPr>
              <a:t>less than 360 µ</a:t>
            </a:r>
            <a:r>
              <a:rPr lang="en-IN" dirty="0" err="1" smtClean="0">
                <a:solidFill>
                  <a:schemeClr val="tx1"/>
                </a:solidFill>
              </a:rPr>
              <a:t>mol</a:t>
            </a:r>
            <a:r>
              <a:rPr lang="en-IN" dirty="0" smtClean="0">
                <a:solidFill>
                  <a:schemeClr val="tx1"/>
                </a:solidFill>
              </a:rPr>
              <a:t>/L (6 mg/dl) </a:t>
            </a:r>
            <a:r>
              <a:rPr lang="en-IN" dirty="0">
                <a:solidFill>
                  <a:schemeClr val="tx1"/>
                </a:solidFill>
              </a:rPr>
              <a:t>at 2 </a:t>
            </a:r>
            <a:r>
              <a:rPr lang="en-IN" dirty="0" smtClean="0">
                <a:solidFill>
                  <a:schemeClr val="tx1"/>
                </a:solidFill>
              </a:rPr>
              <a:t>years.</a:t>
            </a:r>
          </a:p>
        </p:txBody>
      </p:sp>
    </p:spTree>
    <p:extLst>
      <p:ext uri="{BB962C8B-B14F-4D97-AF65-F5344CB8AC3E}">
        <p14:creationId xmlns:p14="http://schemas.microsoft.com/office/powerpoint/2010/main" val="888132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11369"/>
            <a:ext cx="10486623" cy="5640946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tx1"/>
                </a:solidFill>
              </a:rPr>
              <a:t>SECONDARY </a:t>
            </a:r>
            <a:r>
              <a:rPr lang="en-IN" dirty="0" smtClean="0">
                <a:solidFill>
                  <a:schemeClr val="tx1"/>
                </a:solidFill>
              </a:rPr>
              <a:t>OUTCOME</a:t>
            </a:r>
          </a:p>
          <a:p>
            <a:pPr marL="45720" indent="0">
              <a:buNone/>
            </a:pPr>
            <a:endParaRPr lang="en-IN" dirty="0">
              <a:solidFill>
                <a:schemeClr val="tx1"/>
              </a:solidFill>
            </a:endParaRPr>
          </a:p>
          <a:p>
            <a:pPr lvl="1"/>
            <a:r>
              <a:rPr lang="en-IN" dirty="0">
                <a:solidFill>
                  <a:schemeClr val="tx1"/>
                </a:solidFill>
              </a:rPr>
              <a:t>Percentage of patients who had achieved serum </a:t>
            </a:r>
            <a:r>
              <a:rPr lang="en-IN" dirty="0" err="1">
                <a:solidFill>
                  <a:schemeClr val="tx1"/>
                </a:solidFill>
              </a:rPr>
              <a:t>urate</a:t>
            </a:r>
            <a:r>
              <a:rPr lang="en-IN" dirty="0">
                <a:solidFill>
                  <a:schemeClr val="tx1"/>
                </a:solidFill>
              </a:rPr>
              <a:t> concentrations of</a:t>
            </a:r>
          </a:p>
          <a:p>
            <a:pPr lvl="2"/>
            <a:r>
              <a:rPr lang="en-IN" dirty="0">
                <a:solidFill>
                  <a:schemeClr val="tx1"/>
                </a:solidFill>
              </a:rPr>
              <a:t> &lt;360 µ</a:t>
            </a:r>
            <a:r>
              <a:rPr lang="en-IN" dirty="0" err="1">
                <a:solidFill>
                  <a:schemeClr val="tx1"/>
                </a:solidFill>
              </a:rPr>
              <a:t>mol</a:t>
            </a:r>
            <a:r>
              <a:rPr lang="en-IN" dirty="0">
                <a:solidFill>
                  <a:schemeClr val="tx1"/>
                </a:solidFill>
              </a:rPr>
              <a:t>/L at 1 year, </a:t>
            </a:r>
          </a:p>
          <a:p>
            <a:pPr lvl="2"/>
            <a:r>
              <a:rPr lang="en-IN" dirty="0">
                <a:solidFill>
                  <a:schemeClr val="tx1"/>
                </a:solidFill>
              </a:rPr>
              <a:t>&lt;300 µ</a:t>
            </a:r>
            <a:r>
              <a:rPr lang="en-IN" dirty="0" err="1">
                <a:solidFill>
                  <a:schemeClr val="tx1"/>
                </a:solidFill>
              </a:rPr>
              <a:t>mol</a:t>
            </a:r>
            <a:r>
              <a:rPr lang="en-IN" dirty="0">
                <a:solidFill>
                  <a:schemeClr val="tx1"/>
                </a:solidFill>
              </a:rPr>
              <a:t>/L at 1 and 2 years</a:t>
            </a:r>
          </a:p>
          <a:p>
            <a:pPr lvl="2"/>
            <a:r>
              <a:rPr lang="en-IN" dirty="0">
                <a:solidFill>
                  <a:schemeClr val="tx1"/>
                </a:solidFill>
              </a:rPr>
              <a:t>Group mean serum </a:t>
            </a:r>
            <a:r>
              <a:rPr lang="en-IN" dirty="0" err="1">
                <a:solidFill>
                  <a:schemeClr val="tx1"/>
                </a:solidFill>
              </a:rPr>
              <a:t>urate</a:t>
            </a:r>
            <a:r>
              <a:rPr lang="en-IN" dirty="0">
                <a:solidFill>
                  <a:schemeClr val="tx1"/>
                </a:solidFill>
              </a:rPr>
              <a:t> concentrations at 1 and 2 years) 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Frequency of gout flares during years 1 and 2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Percentage of patients with tophi overall</a:t>
            </a:r>
          </a:p>
          <a:p>
            <a:pPr lvl="2"/>
            <a:r>
              <a:rPr lang="en-IN" dirty="0">
                <a:solidFill>
                  <a:schemeClr val="tx1"/>
                </a:solidFill>
              </a:rPr>
              <a:t>Median number of tophi.</a:t>
            </a:r>
          </a:p>
          <a:p>
            <a:pPr lvl="2"/>
            <a:r>
              <a:rPr lang="en-IN" dirty="0">
                <a:solidFill>
                  <a:schemeClr val="tx1"/>
                </a:solidFill>
              </a:rPr>
              <a:t>Maximum diameter of the largest tophus at 1 and 2 years among patients with tophi at baseline.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Quality of life (physical and mental components) 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Gout Impact Scale at 1 and 2 years;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Cost effectiveness, calculated as cost per quality-adjusted life-year (QALY) gained.</a:t>
            </a:r>
            <a:r>
              <a:rPr lang="en-IN" dirty="0"/>
              <a:t/>
            </a:r>
            <a:br>
              <a:rPr lang="en-IN" dirty="0"/>
            </a:br>
            <a:endParaRPr lang="en-IN" dirty="0">
              <a:solidFill>
                <a:schemeClr val="tx1"/>
              </a:solidFill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1218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6031" y="0"/>
            <a:ext cx="9875520" cy="1356360"/>
          </a:xfrm>
        </p:spPr>
        <p:txBody>
          <a:bodyPr/>
          <a:lstStyle/>
          <a:p>
            <a:r>
              <a:rPr lang="en-IN" dirty="0" smtClean="0"/>
              <a:t>Methodology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56361"/>
            <a:ext cx="10628290" cy="5211864"/>
          </a:xfrm>
        </p:spPr>
        <p:txBody>
          <a:bodyPr>
            <a:normAutofit/>
          </a:bodyPr>
          <a:lstStyle/>
          <a:p>
            <a:r>
              <a:rPr lang="en-IN" dirty="0" smtClean="0">
                <a:solidFill>
                  <a:schemeClr val="tx1"/>
                </a:solidFill>
              </a:rPr>
              <a:t>Study done in urban and rural population in the Nottingham area.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Recruitment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From </a:t>
            </a:r>
            <a:r>
              <a:rPr lang="en-IN" dirty="0">
                <a:solidFill>
                  <a:schemeClr val="tx1"/>
                </a:solidFill>
              </a:rPr>
              <a:t>collaborating </a:t>
            </a:r>
            <a:r>
              <a:rPr lang="en-IN" dirty="0" smtClean="0">
                <a:solidFill>
                  <a:schemeClr val="tx1"/>
                </a:solidFill>
              </a:rPr>
              <a:t>GPs.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Via </a:t>
            </a:r>
            <a:r>
              <a:rPr lang="en-IN" dirty="0">
                <a:solidFill>
                  <a:schemeClr val="tx1"/>
                </a:solidFill>
              </a:rPr>
              <a:t>advertisements/promotion in the </a:t>
            </a:r>
            <a:r>
              <a:rPr lang="en-IN" dirty="0" smtClean="0">
                <a:solidFill>
                  <a:schemeClr val="tx1"/>
                </a:solidFill>
              </a:rPr>
              <a:t>media.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Posters </a:t>
            </a:r>
            <a:r>
              <a:rPr lang="en-IN" dirty="0">
                <a:solidFill>
                  <a:schemeClr val="tx1"/>
                </a:solidFill>
              </a:rPr>
              <a:t>placed on </a:t>
            </a:r>
            <a:r>
              <a:rPr lang="en-IN" dirty="0" smtClean="0">
                <a:solidFill>
                  <a:schemeClr val="tx1"/>
                </a:solidFill>
              </a:rPr>
              <a:t>noticeboards.</a:t>
            </a:r>
          </a:p>
          <a:p>
            <a:pPr lvl="1"/>
            <a:endParaRPr lang="en-IN" dirty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Respondents who fulfilled inclusion criteria and showed willingness were given information on the study.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Explained that nurses successfully manage  </a:t>
            </a:r>
            <a:r>
              <a:rPr lang="en-IN" dirty="0">
                <a:solidFill>
                  <a:schemeClr val="tx1"/>
                </a:solidFill>
              </a:rPr>
              <a:t>many long-term conditions in primary </a:t>
            </a:r>
            <a:r>
              <a:rPr lang="en-IN" dirty="0" smtClean="0">
                <a:solidFill>
                  <a:schemeClr val="tx1"/>
                </a:solidFill>
              </a:rPr>
              <a:t>care.</a:t>
            </a:r>
          </a:p>
          <a:p>
            <a:pPr marL="45720" indent="0">
              <a:buNone/>
            </a:pPr>
            <a:r>
              <a:rPr lang="en-IN" dirty="0"/>
              <a:t/>
            </a:r>
            <a:br>
              <a:rPr lang="en-IN" dirty="0"/>
            </a:b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944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>
                <a:solidFill>
                  <a:schemeClr val="tx1"/>
                </a:solidFill>
              </a:rPr>
              <a:t>Nurses received training about gout and its management.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As</a:t>
            </a:r>
            <a:r>
              <a:rPr lang="en-IN" dirty="0">
                <a:solidFill>
                  <a:schemeClr val="tx1"/>
                </a:solidFill>
              </a:rPr>
              <a:t> </a:t>
            </a:r>
            <a:r>
              <a:rPr lang="en-IN" dirty="0" smtClean="0">
                <a:solidFill>
                  <a:schemeClr val="tx1"/>
                </a:solidFill>
              </a:rPr>
              <a:t>part </a:t>
            </a:r>
            <a:r>
              <a:rPr lang="en-IN" dirty="0">
                <a:solidFill>
                  <a:schemeClr val="tx1"/>
                </a:solidFill>
              </a:rPr>
              <a:t>of an individualised package of care, the </a:t>
            </a:r>
            <a:r>
              <a:rPr lang="en-IN" dirty="0" smtClean="0">
                <a:solidFill>
                  <a:schemeClr val="tx1"/>
                </a:solidFill>
              </a:rPr>
              <a:t>nurses provided </a:t>
            </a:r>
            <a:r>
              <a:rPr lang="en-IN" dirty="0">
                <a:solidFill>
                  <a:schemeClr val="tx1"/>
                </a:solidFill>
              </a:rPr>
              <a:t>patients with holistic assessment, </a:t>
            </a:r>
            <a:r>
              <a:rPr lang="en-IN" dirty="0" smtClean="0">
                <a:solidFill>
                  <a:schemeClr val="tx1"/>
                </a:solidFill>
              </a:rPr>
              <a:t>discussion of </a:t>
            </a:r>
            <a:r>
              <a:rPr lang="en-IN" dirty="0">
                <a:solidFill>
                  <a:schemeClr val="tx1"/>
                </a:solidFill>
              </a:rPr>
              <a:t>illness perceptions, and full information on gout</a:t>
            </a:r>
            <a:br>
              <a:rPr lang="en-IN" dirty="0">
                <a:solidFill>
                  <a:schemeClr val="tx1"/>
                </a:solidFill>
              </a:rPr>
            </a:br>
            <a:r>
              <a:rPr lang="en-IN" dirty="0">
                <a:solidFill>
                  <a:schemeClr val="tx1"/>
                </a:solidFill>
              </a:rPr>
              <a:t>(nature, causes, associations, consequences, and treatment options), and encouraged them to share in </a:t>
            </a:r>
            <a:r>
              <a:rPr lang="en-IN" dirty="0" smtClean="0">
                <a:solidFill>
                  <a:schemeClr val="tx1"/>
                </a:solidFill>
              </a:rPr>
              <a:t>decision making.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Patients </a:t>
            </a:r>
            <a:r>
              <a:rPr lang="en-IN" dirty="0">
                <a:solidFill>
                  <a:schemeClr val="tx1"/>
                </a:solidFill>
              </a:rPr>
              <a:t>were given the Arthritis Research </a:t>
            </a:r>
            <a:r>
              <a:rPr lang="en-IN" dirty="0" smtClean="0">
                <a:solidFill>
                  <a:schemeClr val="tx1"/>
                </a:solidFill>
              </a:rPr>
              <a:t>UK gout </a:t>
            </a:r>
            <a:r>
              <a:rPr lang="en-IN" dirty="0">
                <a:solidFill>
                  <a:schemeClr val="tx1"/>
                </a:solidFill>
              </a:rPr>
              <a:t>information booklet. </a:t>
            </a:r>
            <a:endParaRPr lang="en-IN" dirty="0" smtClean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Follow-up </a:t>
            </a:r>
            <a:r>
              <a:rPr lang="en-IN" dirty="0">
                <a:solidFill>
                  <a:schemeClr val="tx1"/>
                </a:solidFill>
              </a:rPr>
              <a:t>assessments </a:t>
            </a:r>
            <a:r>
              <a:rPr lang="en-IN" dirty="0" smtClean="0">
                <a:solidFill>
                  <a:schemeClr val="tx1"/>
                </a:solidFill>
              </a:rPr>
              <a:t>and measurement </a:t>
            </a:r>
            <a:r>
              <a:rPr lang="en-IN" dirty="0">
                <a:solidFill>
                  <a:schemeClr val="tx1"/>
                </a:solidFill>
              </a:rPr>
              <a:t>of serum </a:t>
            </a:r>
            <a:r>
              <a:rPr lang="en-IN" dirty="0" err="1">
                <a:solidFill>
                  <a:schemeClr val="tx1"/>
                </a:solidFill>
              </a:rPr>
              <a:t>urate</a:t>
            </a:r>
            <a:r>
              <a:rPr lang="en-IN" dirty="0">
                <a:solidFill>
                  <a:schemeClr val="tx1"/>
                </a:solidFill>
              </a:rPr>
              <a:t> concentrations were </a:t>
            </a:r>
            <a:r>
              <a:rPr lang="en-IN" dirty="0" smtClean="0">
                <a:solidFill>
                  <a:schemeClr val="tx1"/>
                </a:solidFill>
              </a:rPr>
              <a:t>done as </a:t>
            </a:r>
            <a:r>
              <a:rPr lang="en-IN" dirty="0">
                <a:solidFill>
                  <a:schemeClr val="tx1"/>
                </a:solidFill>
              </a:rPr>
              <a:t>often as required by the nurse. </a:t>
            </a:r>
            <a:endParaRPr lang="en-IN" dirty="0" smtClean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Telephone </a:t>
            </a:r>
            <a:r>
              <a:rPr lang="en-IN" dirty="0">
                <a:solidFill>
                  <a:schemeClr val="tx1"/>
                </a:solidFill>
              </a:rPr>
              <a:t>contact </a:t>
            </a:r>
            <a:r>
              <a:rPr lang="en-IN" dirty="0" smtClean="0">
                <a:solidFill>
                  <a:schemeClr val="tx1"/>
                </a:solidFill>
              </a:rPr>
              <a:t>could </a:t>
            </a:r>
            <a:r>
              <a:rPr lang="en-IN" dirty="0">
                <a:solidFill>
                  <a:schemeClr val="tx1"/>
                </a:solidFill>
              </a:rPr>
              <a:t>be substituted </a:t>
            </a:r>
            <a:r>
              <a:rPr lang="en-IN" dirty="0" smtClean="0">
                <a:solidFill>
                  <a:schemeClr val="tx1"/>
                </a:solidFill>
              </a:rPr>
              <a:t>for face-to-face </a:t>
            </a:r>
            <a:r>
              <a:rPr lang="en-IN" dirty="0">
                <a:solidFill>
                  <a:schemeClr val="tx1"/>
                </a:solidFill>
              </a:rPr>
              <a:t>visits, and home visits were permitted (</a:t>
            </a:r>
            <a:r>
              <a:rPr lang="en-IN" dirty="0" err="1">
                <a:solidFill>
                  <a:schemeClr val="tx1"/>
                </a:solidFill>
              </a:rPr>
              <a:t>eg</a:t>
            </a:r>
            <a:r>
              <a:rPr lang="en-IN" dirty="0">
                <a:solidFill>
                  <a:schemeClr val="tx1"/>
                </a:solidFill>
              </a:rPr>
              <a:t> </a:t>
            </a:r>
            <a:r>
              <a:rPr lang="en-IN" dirty="0" smtClean="0">
                <a:solidFill>
                  <a:schemeClr val="tx1"/>
                </a:solidFill>
              </a:rPr>
              <a:t>for older </a:t>
            </a:r>
            <a:r>
              <a:rPr lang="en-IN" dirty="0">
                <a:solidFill>
                  <a:schemeClr val="tx1"/>
                </a:solidFill>
              </a:rPr>
              <a:t>patients).</a:t>
            </a:r>
            <a:br>
              <a:rPr lang="en-IN" dirty="0">
                <a:solidFill>
                  <a:schemeClr val="tx1"/>
                </a:solidFill>
              </a:rPr>
            </a:b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774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568411"/>
            <a:ext cx="9872871" cy="6289589"/>
          </a:xfrm>
        </p:spPr>
        <p:txBody>
          <a:bodyPr>
            <a:normAutofit/>
          </a:bodyPr>
          <a:lstStyle/>
          <a:p>
            <a:r>
              <a:rPr lang="en-IN" dirty="0" smtClean="0">
                <a:solidFill>
                  <a:schemeClr val="tx1"/>
                </a:solidFill>
              </a:rPr>
              <a:t>First-line </a:t>
            </a:r>
            <a:r>
              <a:rPr lang="en-IN" dirty="0">
                <a:solidFill>
                  <a:schemeClr val="tx1"/>
                </a:solidFill>
              </a:rPr>
              <a:t>treatment was oral </a:t>
            </a:r>
            <a:r>
              <a:rPr lang="en-IN" dirty="0" smtClean="0">
                <a:solidFill>
                  <a:schemeClr val="tx1"/>
                </a:solidFill>
              </a:rPr>
              <a:t>allopurinol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S</a:t>
            </a:r>
            <a:r>
              <a:rPr lang="en-IN" dirty="0" smtClean="0">
                <a:solidFill>
                  <a:schemeClr val="tx1"/>
                </a:solidFill>
              </a:rPr>
              <a:t>tarted </a:t>
            </a:r>
            <a:r>
              <a:rPr lang="en-IN" dirty="0">
                <a:solidFill>
                  <a:schemeClr val="tx1"/>
                </a:solidFill>
              </a:rPr>
              <a:t>at 100 mg once per </a:t>
            </a:r>
            <a:r>
              <a:rPr lang="en-IN" dirty="0" smtClean="0">
                <a:solidFill>
                  <a:schemeClr val="tx1"/>
                </a:solidFill>
              </a:rPr>
              <a:t>day.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>
                <a:solidFill>
                  <a:schemeClr val="tx1"/>
                </a:solidFill>
              </a:rPr>
              <a:t>T</a:t>
            </a:r>
            <a:r>
              <a:rPr lang="en-IN" dirty="0" smtClean="0">
                <a:solidFill>
                  <a:schemeClr val="tx1"/>
                </a:solidFill>
              </a:rPr>
              <a:t>itrated </a:t>
            </a:r>
            <a:r>
              <a:rPr lang="en-IN" dirty="0">
                <a:solidFill>
                  <a:schemeClr val="tx1"/>
                </a:solidFill>
              </a:rPr>
              <a:t>upwards </a:t>
            </a:r>
            <a:r>
              <a:rPr lang="en-IN" dirty="0" smtClean="0">
                <a:solidFill>
                  <a:schemeClr val="tx1"/>
                </a:solidFill>
              </a:rPr>
              <a:t>in 100 </a:t>
            </a:r>
            <a:r>
              <a:rPr lang="en-IN" dirty="0">
                <a:solidFill>
                  <a:schemeClr val="tx1"/>
                </a:solidFill>
              </a:rPr>
              <a:t>mg increments every 3–4 weeks according to </a:t>
            </a:r>
            <a:r>
              <a:rPr lang="en-IN" dirty="0" smtClean="0">
                <a:solidFill>
                  <a:schemeClr val="tx1"/>
                </a:solidFill>
              </a:rPr>
              <a:t>serum </a:t>
            </a:r>
            <a:r>
              <a:rPr lang="en-IN" dirty="0" err="1" smtClean="0">
                <a:solidFill>
                  <a:schemeClr val="tx1"/>
                </a:solidFill>
              </a:rPr>
              <a:t>urate</a:t>
            </a:r>
            <a:r>
              <a:rPr lang="en-IN" dirty="0" smtClean="0">
                <a:solidFill>
                  <a:schemeClr val="tx1"/>
                </a:solidFill>
              </a:rPr>
              <a:t> concentrations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M</a:t>
            </a:r>
            <a:r>
              <a:rPr lang="en-IN" dirty="0" smtClean="0">
                <a:solidFill>
                  <a:schemeClr val="tx1"/>
                </a:solidFill>
              </a:rPr>
              <a:t>aximum </a:t>
            </a:r>
            <a:r>
              <a:rPr lang="en-IN" dirty="0">
                <a:solidFill>
                  <a:schemeClr val="tx1"/>
                </a:solidFill>
              </a:rPr>
              <a:t>of 900 mg </a:t>
            </a:r>
            <a:r>
              <a:rPr lang="en-IN" dirty="0" smtClean="0">
                <a:solidFill>
                  <a:schemeClr val="tx1"/>
                </a:solidFill>
              </a:rPr>
              <a:t>once per </a:t>
            </a:r>
            <a:r>
              <a:rPr lang="en-IN" dirty="0">
                <a:solidFill>
                  <a:schemeClr val="tx1"/>
                </a:solidFill>
              </a:rPr>
              <a:t>day. </a:t>
            </a:r>
            <a:endParaRPr lang="en-IN" dirty="0" smtClean="0">
              <a:solidFill>
                <a:schemeClr val="tx1"/>
              </a:solidFill>
            </a:endParaRPr>
          </a:p>
          <a:p>
            <a:endParaRPr lang="en-IN" dirty="0" smtClean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Second-line options</a:t>
            </a:r>
          </a:p>
          <a:p>
            <a:pPr lvl="1"/>
            <a:r>
              <a:rPr lang="en-IN" b="1" dirty="0" err="1">
                <a:solidFill>
                  <a:schemeClr val="tx1"/>
                </a:solidFill>
              </a:rPr>
              <a:t>F</a:t>
            </a:r>
            <a:r>
              <a:rPr lang="en-IN" b="1" dirty="0" err="1" smtClean="0">
                <a:solidFill>
                  <a:schemeClr val="tx1"/>
                </a:solidFill>
              </a:rPr>
              <a:t>ebuxostat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>
                <a:solidFill>
                  <a:schemeClr val="tx1"/>
                </a:solidFill>
              </a:rPr>
              <a:t>could </a:t>
            </a:r>
            <a:r>
              <a:rPr lang="en-IN" dirty="0" smtClean="0">
                <a:solidFill>
                  <a:schemeClr val="tx1"/>
                </a:solidFill>
              </a:rPr>
              <a:t>be started </a:t>
            </a:r>
            <a:r>
              <a:rPr lang="en-IN" dirty="0">
                <a:solidFill>
                  <a:schemeClr val="tx1"/>
                </a:solidFill>
              </a:rPr>
              <a:t>at 80 mg and if required increased to </a:t>
            </a:r>
            <a:r>
              <a:rPr lang="en-IN" dirty="0" smtClean="0">
                <a:solidFill>
                  <a:schemeClr val="tx1"/>
                </a:solidFill>
              </a:rPr>
              <a:t>the maximum </a:t>
            </a:r>
            <a:r>
              <a:rPr lang="en-IN" dirty="0">
                <a:solidFill>
                  <a:schemeClr val="tx1"/>
                </a:solidFill>
              </a:rPr>
              <a:t>dose of 120 mg once per </a:t>
            </a:r>
            <a:r>
              <a:rPr lang="en-IN" dirty="0" smtClean="0">
                <a:solidFill>
                  <a:schemeClr val="tx1"/>
                </a:solidFill>
              </a:rPr>
              <a:t>day.</a:t>
            </a:r>
            <a:endParaRPr lang="en-IN" dirty="0">
              <a:solidFill>
                <a:schemeClr val="tx1"/>
              </a:solidFill>
            </a:endParaRPr>
          </a:p>
          <a:p>
            <a:pPr lvl="1"/>
            <a:r>
              <a:rPr lang="en-IN" b="1" dirty="0" err="1" smtClean="0">
                <a:solidFill>
                  <a:schemeClr val="tx1"/>
                </a:solidFill>
              </a:rPr>
              <a:t>Benzbromarone</a:t>
            </a:r>
            <a:r>
              <a:rPr lang="en-IN" dirty="0" smtClean="0">
                <a:solidFill>
                  <a:schemeClr val="tx1"/>
                </a:solidFill>
              </a:rPr>
              <a:t> could </a:t>
            </a:r>
            <a:r>
              <a:rPr lang="en-IN" dirty="0">
                <a:solidFill>
                  <a:schemeClr val="tx1"/>
                </a:solidFill>
              </a:rPr>
              <a:t>be started at 50 mg and titrated up in 50 </a:t>
            </a:r>
            <a:r>
              <a:rPr lang="en-IN" dirty="0" smtClean="0">
                <a:solidFill>
                  <a:schemeClr val="tx1"/>
                </a:solidFill>
              </a:rPr>
              <a:t>mg</a:t>
            </a:r>
            <a:r>
              <a:rPr lang="en-IN" dirty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ncrements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>
                <a:solidFill>
                  <a:schemeClr val="tx1"/>
                </a:solidFill>
              </a:rPr>
              <a:t>to a maximum of 200 mg once per </a:t>
            </a:r>
            <a:r>
              <a:rPr lang="en-IN" dirty="0" smtClean="0">
                <a:solidFill>
                  <a:schemeClr val="tx1"/>
                </a:solidFill>
              </a:rPr>
              <a:t>day.</a:t>
            </a:r>
            <a:endParaRPr lang="en-IN" dirty="0">
              <a:solidFill>
                <a:schemeClr val="tx1"/>
              </a:solidFill>
            </a:endParaRP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Combination </a:t>
            </a:r>
            <a:r>
              <a:rPr lang="en-IN" dirty="0" err="1">
                <a:solidFill>
                  <a:schemeClr val="tx1"/>
                </a:solidFill>
              </a:rPr>
              <a:t>urate</a:t>
            </a:r>
            <a:r>
              <a:rPr lang="en-IN" dirty="0">
                <a:solidFill>
                  <a:schemeClr val="tx1"/>
                </a:solidFill>
              </a:rPr>
              <a:t>-lowering therapy (</a:t>
            </a:r>
            <a:r>
              <a:rPr lang="en-IN" b="1" dirty="0">
                <a:solidFill>
                  <a:schemeClr val="tx1"/>
                </a:solidFill>
              </a:rPr>
              <a:t>xanthine </a:t>
            </a:r>
            <a:r>
              <a:rPr lang="en-IN" b="1" dirty="0" smtClean="0">
                <a:solidFill>
                  <a:schemeClr val="tx1"/>
                </a:solidFill>
              </a:rPr>
              <a:t>oxidase inhibitor </a:t>
            </a:r>
            <a:r>
              <a:rPr lang="en-IN" b="1" dirty="0">
                <a:solidFill>
                  <a:schemeClr val="tx1"/>
                </a:solidFill>
              </a:rPr>
              <a:t>plus </a:t>
            </a:r>
            <a:r>
              <a:rPr lang="en-IN" b="1" dirty="0" err="1">
                <a:solidFill>
                  <a:schemeClr val="tx1"/>
                </a:solidFill>
              </a:rPr>
              <a:t>uricosuric</a:t>
            </a:r>
            <a:r>
              <a:rPr lang="en-IN" dirty="0">
                <a:solidFill>
                  <a:schemeClr val="tx1"/>
                </a:solidFill>
              </a:rPr>
              <a:t>) could be used as the </a:t>
            </a:r>
            <a:r>
              <a:rPr lang="en-IN" dirty="0" smtClean="0">
                <a:solidFill>
                  <a:schemeClr val="tx1"/>
                </a:solidFill>
              </a:rPr>
              <a:t>final treatment </a:t>
            </a:r>
            <a:r>
              <a:rPr lang="en-IN" dirty="0">
                <a:solidFill>
                  <a:schemeClr val="tx1"/>
                </a:solidFill>
              </a:rPr>
              <a:t>option. </a:t>
            </a:r>
            <a:r>
              <a:rPr lang="en-IN" dirty="0"/>
              <a:t/>
            </a:r>
            <a:br>
              <a:rPr lang="en-IN" dirty="0"/>
            </a:b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173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798490"/>
            <a:ext cx="9872871" cy="5297510"/>
          </a:xfrm>
        </p:spPr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Colchicine as prophylaxis against gout flares could be considered. </a:t>
            </a:r>
          </a:p>
          <a:p>
            <a:endParaRPr lang="en-IN" dirty="0" smtClean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If </a:t>
            </a:r>
            <a:r>
              <a:rPr lang="en-IN" dirty="0">
                <a:solidFill>
                  <a:schemeClr val="tx1"/>
                </a:solidFill>
              </a:rPr>
              <a:t>the nurses had question about gout management, they could seek advice from a study rheumatologist .</a:t>
            </a:r>
          </a:p>
          <a:p>
            <a:endParaRPr lang="en-IN" dirty="0" smtClean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All </a:t>
            </a:r>
            <a:r>
              <a:rPr lang="en-IN" dirty="0">
                <a:solidFill>
                  <a:schemeClr val="tx1"/>
                </a:solidFill>
              </a:rPr>
              <a:t>contacts with participants were logged.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78479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Patients assigned to continue usual GP-led </a:t>
            </a:r>
            <a:r>
              <a:rPr lang="en-IN" dirty="0" smtClean="0">
                <a:solidFill>
                  <a:schemeClr val="tx1"/>
                </a:solidFill>
              </a:rPr>
              <a:t>care were </a:t>
            </a:r>
            <a:r>
              <a:rPr lang="en-IN" dirty="0">
                <a:solidFill>
                  <a:schemeClr val="tx1"/>
                </a:solidFill>
              </a:rPr>
              <a:t>given the gout information booklet from </a:t>
            </a:r>
            <a:r>
              <a:rPr lang="en-IN" dirty="0" smtClean="0">
                <a:solidFill>
                  <a:schemeClr val="tx1"/>
                </a:solidFill>
              </a:rPr>
              <a:t>Arthritis Research </a:t>
            </a:r>
            <a:r>
              <a:rPr lang="en-IN" dirty="0">
                <a:solidFill>
                  <a:schemeClr val="tx1"/>
                </a:solidFill>
              </a:rPr>
              <a:t>UK</a:t>
            </a:r>
            <a:r>
              <a:rPr lang="en-IN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Treatment </a:t>
            </a:r>
            <a:r>
              <a:rPr lang="en-IN" dirty="0">
                <a:solidFill>
                  <a:schemeClr val="tx1"/>
                </a:solidFill>
              </a:rPr>
              <a:t>of flares could be </a:t>
            </a:r>
            <a:r>
              <a:rPr lang="en-IN" dirty="0" smtClean="0">
                <a:solidFill>
                  <a:schemeClr val="tx1"/>
                </a:solidFill>
              </a:rPr>
              <a:t>discussed by </a:t>
            </a:r>
            <a:r>
              <a:rPr lang="en-IN" dirty="0">
                <a:solidFill>
                  <a:schemeClr val="tx1"/>
                </a:solidFill>
              </a:rPr>
              <a:t>the research nurse at baseline and at yearly </a:t>
            </a:r>
            <a:r>
              <a:rPr lang="en-IN" dirty="0" smtClean="0">
                <a:solidFill>
                  <a:schemeClr val="tx1"/>
                </a:solidFill>
              </a:rPr>
              <a:t>assessments.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But </a:t>
            </a:r>
            <a:r>
              <a:rPr lang="en-IN" dirty="0">
                <a:solidFill>
                  <a:schemeClr val="tx1"/>
                </a:solidFill>
              </a:rPr>
              <a:t>if participants enquired about other aspects </a:t>
            </a:r>
            <a:r>
              <a:rPr lang="en-IN" dirty="0" smtClean="0">
                <a:solidFill>
                  <a:schemeClr val="tx1"/>
                </a:solidFill>
              </a:rPr>
              <a:t>of management </a:t>
            </a:r>
            <a:r>
              <a:rPr lang="en-IN" dirty="0">
                <a:solidFill>
                  <a:schemeClr val="tx1"/>
                </a:solidFill>
              </a:rPr>
              <a:t>they were advised to ask their </a:t>
            </a:r>
            <a:r>
              <a:rPr lang="en-IN" dirty="0" smtClean="0">
                <a:solidFill>
                  <a:schemeClr val="tx1"/>
                </a:solidFill>
              </a:rPr>
              <a:t>GP.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76037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Randomisation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Web based system.</a:t>
            </a:r>
          </a:p>
          <a:p>
            <a:r>
              <a:rPr lang="en-IN" dirty="0">
                <a:solidFill>
                  <a:schemeClr val="tx1"/>
                </a:solidFill>
              </a:rPr>
              <a:t>A</a:t>
            </a:r>
            <a:r>
              <a:rPr lang="en-IN" dirty="0" smtClean="0">
                <a:solidFill>
                  <a:schemeClr val="tx1"/>
                </a:solidFill>
              </a:rPr>
              <a:t>ssigned </a:t>
            </a:r>
            <a:r>
              <a:rPr lang="en-IN" dirty="0">
                <a:solidFill>
                  <a:schemeClr val="tx1"/>
                </a:solidFill>
              </a:rPr>
              <a:t>1:1 to receive nurse-led </a:t>
            </a:r>
            <a:r>
              <a:rPr lang="en-IN" dirty="0" smtClean="0">
                <a:solidFill>
                  <a:schemeClr val="tx1"/>
                </a:solidFill>
              </a:rPr>
              <a:t>care or </a:t>
            </a:r>
            <a:r>
              <a:rPr lang="en-IN" dirty="0">
                <a:solidFill>
                  <a:schemeClr val="tx1"/>
                </a:solidFill>
              </a:rPr>
              <a:t>GP-led usual care in randomly permuted blocks of </a:t>
            </a:r>
            <a:r>
              <a:rPr lang="en-IN" dirty="0" smtClean="0">
                <a:solidFill>
                  <a:schemeClr val="tx1"/>
                </a:solidFill>
              </a:rPr>
              <a:t>2, 4, </a:t>
            </a:r>
            <a:r>
              <a:rPr lang="en-IN" dirty="0">
                <a:solidFill>
                  <a:schemeClr val="tx1"/>
                </a:solidFill>
              </a:rPr>
              <a:t>or </a:t>
            </a:r>
            <a:r>
              <a:rPr lang="en-IN" dirty="0" smtClean="0">
                <a:solidFill>
                  <a:schemeClr val="tx1"/>
                </a:solidFill>
              </a:rPr>
              <a:t>6. 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Patients were </a:t>
            </a:r>
            <a:r>
              <a:rPr lang="en-IN" dirty="0">
                <a:solidFill>
                  <a:schemeClr val="tx1"/>
                </a:solidFill>
              </a:rPr>
              <a:t>told their allocation by the nurse and their GP </a:t>
            </a:r>
            <a:r>
              <a:rPr lang="en-IN" dirty="0" smtClean="0">
                <a:solidFill>
                  <a:schemeClr val="tx1"/>
                </a:solidFill>
              </a:rPr>
              <a:t>was</a:t>
            </a:r>
            <a:r>
              <a:rPr lang="en-IN" dirty="0">
                <a:solidFill>
                  <a:schemeClr val="tx1"/>
                </a:solidFill>
              </a:rPr>
              <a:t> </a:t>
            </a:r>
            <a:r>
              <a:rPr lang="en-IN" dirty="0" smtClean="0">
                <a:solidFill>
                  <a:schemeClr val="tx1"/>
                </a:solidFill>
              </a:rPr>
              <a:t>informed </a:t>
            </a:r>
            <a:r>
              <a:rPr lang="en-IN" dirty="0">
                <a:solidFill>
                  <a:schemeClr val="tx1"/>
                </a:solidFill>
              </a:rPr>
              <a:t>by letter.</a:t>
            </a:r>
            <a:br>
              <a:rPr lang="en-IN" dirty="0">
                <a:solidFill>
                  <a:schemeClr val="tx1"/>
                </a:solidFill>
              </a:rPr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20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SAMPLE SIZE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65960"/>
            <a:ext cx="10497065" cy="5375189"/>
          </a:xfrm>
        </p:spPr>
        <p:txBody>
          <a:bodyPr>
            <a:normAutofit fontScale="85000" lnSpcReduction="20000"/>
          </a:bodyPr>
          <a:lstStyle/>
          <a:p>
            <a:r>
              <a:rPr lang="en-IN" dirty="0" smtClean="0">
                <a:solidFill>
                  <a:schemeClr val="tx1"/>
                </a:solidFill>
              </a:rPr>
              <a:t>Power- 90%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Significance of 0.05 (two- tailed)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Sample size based on pilot study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Primary outcome- Percentage of patients with </a:t>
            </a:r>
            <a:r>
              <a:rPr lang="en-IN" dirty="0" err="1" smtClean="0">
                <a:solidFill>
                  <a:schemeClr val="tx1"/>
                </a:solidFill>
              </a:rPr>
              <a:t>urate</a:t>
            </a:r>
            <a:r>
              <a:rPr lang="en-IN" dirty="0" smtClean="0">
                <a:solidFill>
                  <a:schemeClr val="tx1"/>
                </a:solidFill>
              </a:rPr>
              <a:t> &lt; 360 </a:t>
            </a:r>
            <a:r>
              <a:rPr lang="el-GR" dirty="0">
                <a:solidFill>
                  <a:schemeClr val="tx1"/>
                </a:solidFill>
              </a:rPr>
              <a:t>μ</a:t>
            </a:r>
            <a:r>
              <a:rPr lang="en-IN" dirty="0" err="1" smtClean="0">
                <a:solidFill>
                  <a:schemeClr val="tx1"/>
                </a:solidFill>
              </a:rPr>
              <a:t>mol</a:t>
            </a:r>
            <a:r>
              <a:rPr lang="en-IN" dirty="0" smtClean="0">
                <a:solidFill>
                  <a:schemeClr val="tx1"/>
                </a:solidFill>
              </a:rPr>
              <a:t>/L= 20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Difference </a:t>
            </a:r>
            <a:r>
              <a:rPr lang="en-IN" dirty="0">
                <a:solidFill>
                  <a:schemeClr val="tx1"/>
                </a:solidFill>
              </a:rPr>
              <a:t>in the frequency of </a:t>
            </a:r>
            <a:r>
              <a:rPr lang="en-IN" dirty="0" smtClean="0">
                <a:solidFill>
                  <a:schemeClr val="tx1"/>
                </a:solidFill>
              </a:rPr>
              <a:t>acute flares= 166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D</a:t>
            </a:r>
            <a:r>
              <a:rPr lang="en-IN" dirty="0" smtClean="0">
                <a:solidFill>
                  <a:schemeClr val="tx1"/>
                </a:solidFill>
              </a:rPr>
              <a:t>ifference </a:t>
            </a:r>
            <a:r>
              <a:rPr lang="en-IN" dirty="0">
                <a:solidFill>
                  <a:schemeClr val="tx1"/>
                </a:solidFill>
              </a:rPr>
              <a:t>in quality of </a:t>
            </a:r>
            <a:r>
              <a:rPr lang="en-IN" dirty="0" smtClean="0">
                <a:solidFill>
                  <a:schemeClr val="tx1"/>
                </a:solidFill>
              </a:rPr>
              <a:t>life= 648</a:t>
            </a:r>
          </a:p>
          <a:p>
            <a:pPr lvl="1"/>
            <a:endParaRPr lang="en-IN" dirty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Due to slow recruitment, Power of study reduced to 80%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Sample size changed 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Primary outcome of </a:t>
            </a:r>
            <a:r>
              <a:rPr lang="en-IN" dirty="0" smtClean="0">
                <a:solidFill>
                  <a:schemeClr val="tx1"/>
                </a:solidFill>
              </a:rPr>
              <a:t>percentage </a:t>
            </a:r>
            <a:r>
              <a:rPr lang="en-IN" dirty="0">
                <a:solidFill>
                  <a:schemeClr val="tx1"/>
                </a:solidFill>
              </a:rPr>
              <a:t>of patients with </a:t>
            </a:r>
            <a:r>
              <a:rPr lang="en-IN" dirty="0" err="1">
                <a:solidFill>
                  <a:schemeClr val="tx1"/>
                </a:solidFill>
              </a:rPr>
              <a:t>urate</a:t>
            </a:r>
            <a:r>
              <a:rPr lang="en-IN" dirty="0">
                <a:solidFill>
                  <a:schemeClr val="tx1"/>
                </a:solidFill>
              </a:rPr>
              <a:t> &lt; 360 </a:t>
            </a:r>
            <a:r>
              <a:rPr lang="el-GR" dirty="0">
                <a:solidFill>
                  <a:schemeClr val="tx1"/>
                </a:solidFill>
              </a:rPr>
              <a:t>μ</a:t>
            </a:r>
            <a:r>
              <a:rPr lang="en-IN" dirty="0" err="1">
                <a:solidFill>
                  <a:schemeClr val="tx1"/>
                </a:solidFill>
              </a:rPr>
              <a:t>mol</a:t>
            </a:r>
            <a:r>
              <a:rPr lang="en-IN" dirty="0">
                <a:solidFill>
                  <a:schemeClr val="tx1"/>
                </a:solidFill>
              </a:rPr>
              <a:t>/L= </a:t>
            </a:r>
            <a:r>
              <a:rPr lang="en-IN" dirty="0" smtClean="0">
                <a:solidFill>
                  <a:schemeClr val="tx1"/>
                </a:solidFill>
              </a:rPr>
              <a:t>16</a:t>
            </a:r>
            <a:endParaRPr lang="en-IN" dirty="0">
              <a:solidFill>
                <a:schemeClr val="tx1"/>
              </a:solidFill>
            </a:endParaRPr>
          </a:p>
          <a:p>
            <a:pPr lvl="1"/>
            <a:r>
              <a:rPr lang="en-IN" dirty="0">
                <a:solidFill>
                  <a:schemeClr val="tx1"/>
                </a:solidFill>
              </a:rPr>
              <a:t>Difference in the frequency of acute flares= </a:t>
            </a:r>
            <a:r>
              <a:rPr lang="en-IN" dirty="0" smtClean="0">
                <a:solidFill>
                  <a:schemeClr val="tx1"/>
                </a:solidFill>
              </a:rPr>
              <a:t>124</a:t>
            </a:r>
            <a:endParaRPr lang="en-IN" dirty="0">
              <a:solidFill>
                <a:schemeClr val="tx1"/>
              </a:solidFill>
            </a:endParaRPr>
          </a:p>
          <a:p>
            <a:pPr lvl="1"/>
            <a:r>
              <a:rPr lang="en-IN" dirty="0">
                <a:solidFill>
                  <a:schemeClr val="tx1"/>
                </a:solidFill>
              </a:rPr>
              <a:t>Difference in quality of life= </a:t>
            </a:r>
            <a:r>
              <a:rPr lang="en-IN" dirty="0" smtClean="0">
                <a:solidFill>
                  <a:schemeClr val="tx1"/>
                </a:solidFill>
              </a:rPr>
              <a:t>486</a:t>
            </a:r>
          </a:p>
          <a:p>
            <a:pPr lvl="1"/>
            <a:endParaRPr lang="en-IN" dirty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Considering 10% dropout over 2 years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Sample size recruited= 512</a:t>
            </a:r>
            <a:endParaRPr lang="en-IN" dirty="0">
              <a:solidFill>
                <a:schemeClr val="tx1"/>
              </a:solidFill>
            </a:endParaRPr>
          </a:p>
          <a:p>
            <a:pPr marL="548640" lvl="2" indent="0">
              <a:buNone/>
            </a:pP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179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TRIAL PROFILE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9534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80760" y="609600"/>
            <a:ext cx="6748992" cy="5980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41" y="370831"/>
            <a:ext cx="5809262" cy="59805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67853" y="2382253"/>
            <a:ext cx="1852863" cy="12994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8133346" y="609600"/>
            <a:ext cx="1251285" cy="4732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8435662" y="3309870"/>
            <a:ext cx="566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smtClean="0">
                <a:solidFill>
                  <a:srgbClr val="FF0000"/>
                </a:solidFill>
              </a:rPr>
              <a:t>93%</a:t>
            </a:r>
            <a:endParaRPr lang="en-IN" sz="1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9904" y="5280338"/>
            <a:ext cx="566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 smtClean="0">
                <a:solidFill>
                  <a:srgbClr val="FF0000"/>
                </a:solidFill>
              </a:rPr>
              <a:t>85%</a:t>
            </a:r>
            <a:endParaRPr lang="en-IN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59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BASELINE CHARACTERISTICS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3856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013" y="0"/>
            <a:ext cx="9588843" cy="1242417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08484" y="3850105"/>
            <a:ext cx="8758990" cy="3457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700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5" y="228599"/>
            <a:ext cx="10817905" cy="64460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5958" y="1324329"/>
            <a:ext cx="9111391" cy="4322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745958" y="2057400"/>
            <a:ext cx="9144000" cy="385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745958" y="2852341"/>
            <a:ext cx="9144000" cy="3850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295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0152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2474"/>
            <a:ext cx="9875520" cy="1356360"/>
          </a:xfrm>
        </p:spPr>
        <p:txBody>
          <a:bodyPr/>
          <a:lstStyle/>
          <a:p>
            <a:r>
              <a:rPr lang="en-IN" dirty="0" smtClean="0"/>
              <a:t>DICHOTOMOUS EFFICACY OUTCOMES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2252"/>
            <a:ext cx="5708822" cy="51488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822" y="1260268"/>
            <a:ext cx="6153663" cy="546992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0311" y="3104148"/>
            <a:ext cx="5330152" cy="26469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184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ARR= 94.88%- 29.71%= 65.17%</a:t>
            </a:r>
          </a:p>
          <a:p>
            <a:endParaRPr lang="en-IN" dirty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NNT= 100/ARR= 100/ 65.17= 1.5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95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0351" y="-72190"/>
            <a:ext cx="9875520" cy="1356360"/>
          </a:xfrm>
        </p:spPr>
        <p:txBody>
          <a:bodyPr/>
          <a:lstStyle/>
          <a:p>
            <a:r>
              <a:rPr lang="en-IN" dirty="0" smtClean="0"/>
              <a:t>CONTINUOUS EFFICACY OUTCOME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351" y="995011"/>
            <a:ext cx="9340046" cy="58629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40351" y="2574758"/>
            <a:ext cx="9144000" cy="3850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860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37" y="351923"/>
            <a:ext cx="7080083" cy="63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64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58" y="201028"/>
            <a:ext cx="10745913" cy="647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00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4943791"/>
            <a:ext cx="11359166" cy="1701708"/>
          </a:xfrm>
        </p:spPr>
        <p:txBody>
          <a:bodyPr>
            <a:normAutofit fontScale="92500" lnSpcReduction="10000"/>
          </a:bodyPr>
          <a:lstStyle/>
          <a:p>
            <a:r>
              <a:rPr lang="en-IN" dirty="0">
                <a:solidFill>
                  <a:schemeClr val="tx1"/>
                </a:solidFill>
              </a:rPr>
              <a:t>Participants in the nurse-led group </a:t>
            </a:r>
            <a:endParaRPr lang="en-IN" dirty="0" smtClean="0">
              <a:solidFill>
                <a:schemeClr val="tx1"/>
              </a:solidFill>
            </a:endParaRPr>
          </a:p>
          <a:p>
            <a:pPr lvl="1"/>
            <a:r>
              <a:rPr lang="en-IN" dirty="0">
                <a:solidFill>
                  <a:schemeClr val="tx1"/>
                </a:solidFill>
              </a:rPr>
              <a:t>A</a:t>
            </a:r>
            <a:r>
              <a:rPr lang="en-IN" dirty="0" smtClean="0">
                <a:solidFill>
                  <a:schemeClr val="tx1"/>
                </a:solidFill>
              </a:rPr>
              <a:t>ttended </a:t>
            </a:r>
            <a:r>
              <a:rPr lang="en-IN" dirty="0">
                <a:solidFill>
                  <a:schemeClr val="tx1"/>
                </a:solidFill>
              </a:rPr>
              <a:t>a mean </a:t>
            </a:r>
            <a:r>
              <a:rPr lang="en-IN" dirty="0" smtClean="0">
                <a:solidFill>
                  <a:schemeClr val="tx1"/>
                </a:solidFill>
              </a:rPr>
              <a:t>of </a:t>
            </a:r>
            <a:r>
              <a:rPr lang="en-IN" b="1" dirty="0" smtClean="0">
                <a:solidFill>
                  <a:schemeClr val="tx1"/>
                </a:solidFill>
              </a:rPr>
              <a:t>9</a:t>
            </a:r>
            <a:r>
              <a:rPr lang="en-IN" b="1" dirty="0">
                <a:solidFill>
                  <a:schemeClr val="tx1"/>
                </a:solidFill>
              </a:rPr>
              <a:t>∙3 visits (SD 2∙</a:t>
            </a:r>
            <a:r>
              <a:rPr lang="en-IN" b="1" dirty="0" smtClean="0">
                <a:solidFill>
                  <a:schemeClr val="tx1"/>
                </a:solidFill>
              </a:rPr>
              <a:t>2)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M</a:t>
            </a:r>
            <a:r>
              <a:rPr lang="en-IN" dirty="0" smtClean="0">
                <a:solidFill>
                  <a:schemeClr val="tx1"/>
                </a:solidFill>
              </a:rPr>
              <a:t>ean </a:t>
            </a:r>
            <a:r>
              <a:rPr lang="en-IN" dirty="0">
                <a:solidFill>
                  <a:schemeClr val="tx1"/>
                </a:solidFill>
              </a:rPr>
              <a:t>of 8∙3 (3∙2) </a:t>
            </a:r>
            <a:r>
              <a:rPr lang="en-IN" dirty="0" smtClean="0">
                <a:solidFill>
                  <a:schemeClr val="tx1"/>
                </a:solidFill>
              </a:rPr>
              <a:t>telephone calls </a:t>
            </a:r>
            <a:r>
              <a:rPr lang="en-IN" dirty="0">
                <a:solidFill>
                  <a:schemeClr val="tx1"/>
                </a:solidFill>
              </a:rPr>
              <a:t>about </a:t>
            </a:r>
            <a:r>
              <a:rPr lang="en-IN" dirty="0" smtClean="0">
                <a:solidFill>
                  <a:schemeClr val="tx1"/>
                </a:solidFill>
              </a:rPr>
              <a:t>gout.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Patients </a:t>
            </a:r>
            <a:r>
              <a:rPr lang="en-IN" dirty="0">
                <a:solidFill>
                  <a:schemeClr val="tx1"/>
                </a:solidFill>
              </a:rPr>
              <a:t>in the usual-care group </a:t>
            </a:r>
            <a:endParaRPr lang="en-IN" dirty="0" smtClean="0">
              <a:solidFill>
                <a:schemeClr val="tx1"/>
              </a:solidFill>
            </a:endParaRP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visited GPs a </a:t>
            </a:r>
            <a:r>
              <a:rPr lang="en-IN" dirty="0">
                <a:solidFill>
                  <a:schemeClr val="tx1"/>
                </a:solidFill>
              </a:rPr>
              <a:t>mean of </a:t>
            </a:r>
            <a:r>
              <a:rPr lang="en-IN" b="1" dirty="0">
                <a:solidFill>
                  <a:schemeClr val="tx1"/>
                </a:solidFill>
              </a:rPr>
              <a:t>0·6 times (SD 1·4</a:t>
            </a:r>
            <a:r>
              <a:rPr lang="en-IN" b="1" dirty="0" smtClean="0">
                <a:solidFill>
                  <a:schemeClr val="tx1"/>
                </a:solidFill>
              </a:rPr>
              <a:t>).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77" y="198772"/>
            <a:ext cx="11681914" cy="415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42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Are the results valid?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>
                <a:solidFill>
                  <a:schemeClr val="tx1"/>
                </a:solidFill>
              </a:rPr>
              <a:t>Did the investigators adopt a sufficiently broad view point?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Yes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Community based approach</a:t>
            </a:r>
          </a:p>
          <a:p>
            <a:endParaRPr lang="en-IN" dirty="0" smtClean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Are results reported separately for relevant patient subgroups?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Looked at different ranges of serum uric acid concentration.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Looked at other associated comorbidities- Obesity, CV disease, CKD stage 3- mentioned but data not shown.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233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99" y="441960"/>
            <a:ext cx="11979701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986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0351" y="368969"/>
            <a:ext cx="9875520" cy="144780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Is there a systematic review and summary of evidence linking options to outcomes for each relevant question?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0351" y="2081463"/>
            <a:ext cx="9872871" cy="4038600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Yes.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52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670" y="566670"/>
            <a:ext cx="10449201" cy="5529330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tx1"/>
                </a:solidFill>
              </a:rPr>
              <a:t>Were costs measured accurately?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Yes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Estimated from National institute for Health and Care Excellence (NICE) review of treatment</a:t>
            </a:r>
            <a:r>
              <a:rPr lang="en-IN" dirty="0" smtClean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Cost per gout flare was taken as £ 295. (</a:t>
            </a:r>
            <a:r>
              <a:rPr lang="en-IN" dirty="0" err="1" smtClean="0">
                <a:solidFill>
                  <a:schemeClr val="tx1"/>
                </a:solidFill>
              </a:rPr>
              <a:t>Rs</a:t>
            </a:r>
            <a:r>
              <a:rPr lang="en-IN" dirty="0" smtClean="0">
                <a:solidFill>
                  <a:schemeClr val="tx1"/>
                </a:solidFill>
              </a:rPr>
              <a:t> 26,234)</a:t>
            </a:r>
            <a:endParaRPr lang="en-IN" dirty="0">
              <a:solidFill>
                <a:schemeClr val="tx1"/>
              </a:solidFill>
            </a:endParaRPr>
          </a:p>
          <a:p>
            <a:pPr lvl="1"/>
            <a:r>
              <a:rPr lang="en-IN" dirty="0">
                <a:solidFill>
                  <a:schemeClr val="tx1"/>
                </a:solidFill>
              </a:rPr>
              <a:t>Medication cost estimated </a:t>
            </a:r>
            <a:r>
              <a:rPr lang="en-IN" dirty="0" smtClean="0">
                <a:solidFill>
                  <a:schemeClr val="tx1"/>
                </a:solidFill>
              </a:rPr>
              <a:t>from </a:t>
            </a:r>
            <a:r>
              <a:rPr lang="en-IN" dirty="0">
                <a:solidFill>
                  <a:schemeClr val="tx1"/>
                </a:solidFill>
              </a:rPr>
              <a:t>BNF. </a:t>
            </a:r>
          </a:p>
          <a:p>
            <a:pPr marL="45720" indent="0">
              <a:buNone/>
            </a:pPr>
            <a:endParaRPr lang="en-IN" dirty="0">
              <a:solidFill>
                <a:schemeClr val="tx1"/>
              </a:solidFill>
            </a:endParaRPr>
          </a:p>
          <a:p>
            <a:r>
              <a:rPr lang="en-IN" dirty="0">
                <a:solidFill>
                  <a:schemeClr val="tx1"/>
                </a:solidFill>
              </a:rPr>
              <a:t>Did investigators consider the timing of costs and consequences</a:t>
            </a:r>
            <a:r>
              <a:rPr lang="en-IN" dirty="0" smtClean="0">
                <a:solidFill>
                  <a:schemeClr val="tx1"/>
                </a:solidFill>
              </a:rPr>
              <a:t>?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Yes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Patients were followed by till 2 years.</a:t>
            </a:r>
          </a:p>
          <a:p>
            <a:pPr lvl="1"/>
            <a:endParaRPr lang="en-IN" dirty="0" smtClean="0">
              <a:solidFill>
                <a:schemeClr val="tx1"/>
              </a:solidFill>
            </a:endParaRP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Both </a:t>
            </a:r>
            <a:r>
              <a:rPr lang="en-IN" dirty="0">
                <a:solidFill>
                  <a:schemeClr val="tx1"/>
                </a:solidFill>
              </a:rPr>
              <a:t>costs and health were discounted at </a:t>
            </a:r>
            <a:r>
              <a:rPr lang="en-IN" dirty="0" smtClean="0">
                <a:solidFill>
                  <a:schemeClr val="tx1"/>
                </a:solidFill>
              </a:rPr>
              <a:t>a rate </a:t>
            </a:r>
            <a:r>
              <a:rPr lang="en-IN" dirty="0">
                <a:solidFill>
                  <a:schemeClr val="tx1"/>
                </a:solidFill>
              </a:rPr>
              <a:t>of 3.5% per annum as recommend by the National Institute for Health and Care Excellence (</a:t>
            </a:r>
            <a:r>
              <a:rPr lang="en-IN" dirty="0" smtClean="0">
                <a:solidFill>
                  <a:schemeClr val="tx1"/>
                </a:solidFill>
              </a:rPr>
              <a:t>NICE).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978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786" y="0"/>
            <a:ext cx="9875520" cy="1356360"/>
          </a:xfrm>
        </p:spPr>
        <p:txBody>
          <a:bodyPr/>
          <a:lstStyle/>
          <a:p>
            <a:r>
              <a:rPr lang="en-IN" dirty="0" smtClean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360" y="1117241"/>
            <a:ext cx="9872871" cy="5412347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>
                <a:solidFill>
                  <a:schemeClr val="tx1"/>
                </a:solidFill>
              </a:rPr>
              <a:t>What are the incremental costs and effects of each strategy?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N</a:t>
            </a:r>
            <a:r>
              <a:rPr lang="en-IN" dirty="0" smtClean="0">
                <a:solidFill>
                  <a:schemeClr val="tx1"/>
                </a:solidFill>
              </a:rPr>
              <a:t>urse-led </a:t>
            </a:r>
            <a:r>
              <a:rPr lang="en-IN" dirty="0">
                <a:solidFill>
                  <a:schemeClr val="tx1"/>
                </a:solidFill>
              </a:rPr>
              <a:t>approach was estimated to cost £84 more per </a:t>
            </a:r>
            <a:r>
              <a:rPr lang="en-IN" dirty="0" smtClean="0">
                <a:solidFill>
                  <a:schemeClr val="tx1"/>
                </a:solidFill>
              </a:rPr>
              <a:t>person.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Producing </a:t>
            </a:r>
            <a:r>
              <a:rPr lang="en-IN" dirty="0">
                <a:solidFill>
                  <a:schemeClr val="tx1"/>
                </a:solidFill>
              </a:rPr>
              <a:t>a QALY gain of 0.0165 per </a:t>
            </a:r>
            <a:r>
              <a:rPr lang="en-IN" dirty="0" smtClean="0">
                <a:solidFill>
                  <a:schemeClr val="tx1"/>
                </a:solidFill>
              </a:rPr>
              <a:t>person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R</a:t>
            </a:r>
            <a:r>
              <a:rPr lang="en-IN" dirty="0" smtClean="0">
                <a:solidFill>
                  <a:schemeClr val="tx1"/>
                </a:solidFill>
              </a:rPr>
              <a:t>esulting </a:t>
            </a:r>
            <a:r>
              <a:rPr lang="en-IN" dirty="0">
                <a:solidFill>
                  <a:schemeClr val="tx1"/>
                </a:solidFill>
              </a:rPr>
              <a:t>in a cost per QALY gained of £5066. </a:t>
            </a:r>
            <a:endParaRPr lang="en-IN" dirty="0" smtClean="0">
              <a:solidFill>
                <a:schemeClr val="tx1"/>
              </a:solidFill>
            </a:endParaRPr>
          </a:p>
          <a:p>
            <a:pPr marL="274320" lvl="1" indent="0">
              <a:buNone/>
            </a:pPr>
            <a:endParaRPr lang="en-IN" dirty="0">
              <a:solidFill>
                <a:schemeClr val="tx1"/>
              </a:solidFill>
            </a:endParaRPr>
          </a:p>
          <a:p>
            <a:pPr marL="274320" lvl="1" indent="0">
              <a:buNone/>
            </a:pPr>
            <a:endParaRPr lang="en-IN" dirty="0" smtClean="0">
              <a:solidFill>
                <a:schemeClr val="tx1"/>
              </a:solidFill>
            </a:endParaRPr>
          </a:p>
          <a:p>
            <a:pPr marL="274320" lvl="1" indent="0">
              <a:buNone/>
            </a:pPr>
            <a:endParaRPr lang="en-IN" dirty="0" smtClean="0"/>
          </a:p>
          <a:p>
            <a:pPr marL="274320" lvl="1" indent="0">
              <a:buNone/>
            </a:pPr>
            <a:endParaRPr lang="en-IN" dirty="0"/>
          </a:p>
          <a:p>
            <a:pPr marL="274320" lvl="1" indent="0">
              <a:buNone/>
            </a:pPr>
            <a:endParaRPr lang="en-IN" dirty="0"/>
          </a:p>
          <a:p>
            <a:endParaRPr lang="en-IN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  <a:p>
            <a:endParaRPr lang="en-IN" dirty="0" smtClean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This </a:t>
            </a:r>
            <a:r>
              <a:rPr lang="en-IN" dirty="0">
                <a:solidFill>
                  <a:schemeClr val="tx1"/>
                </a:solidFill>
              </a:rPr>
              <a:t>value is well below </a:t>
            </a:r>
            <a:r>
              <a:rPr lang="en-IN" dirty="0" smtClean="0">
                <a:solidFill>
                  <a:schemeClr val="tx1"/>
                </a:solidFill>
              </a:rPr>
              <a:t>the reported </a:t>
            </a:r>
            <a:r>
              <a:rPr lang="en-IN" dirty="0">
                <a:solidFill>
                  <a:schemeClr val="tx1"/>
                </a:solidFill>
              </a:rPr>
              <a:t>level of £20,000 per QALY gained reported in the NICE methods guide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Do incremental costs and effects differ between subgroups?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Not mentioned.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23" y="2473601"/>
            <a:ext cx="8602453" cy="2426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24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65" y="335119"/>
            <a:ext cx="11037665" cy="625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8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35" y="274470"/>
            <a:ext cx="10562638" cy="612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2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771" y="387869"/>
            <a:ext cx="6659953" cy="6174034"/>
          </a:xfrm>
        </p:spPr>
      </p:pic>
      <p:sp>
        <p:nvSpPr>
          <p:cNvPr id="6" name="Rectangle 5"/>
          <p:cNvSpPr/>
          <p:nvPr/>
        </p:nvSpPr>
        <p:spPr>
          <a:xfrm>
            <a:off x="7051625" y="1264361"/>
            <a:ext cx="2428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5400" dirty="0" smtClean="0"/>
              <a:t>£12,052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1117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208" y="318751"/>
            <a:ext cx="11169203" cy="4497947"/>
          </a:xfrm>
        </p:spPr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How much does allowance for </a:t>
            </a:r>
            <a:r>
              <a:rPr lang="en-IN" dirty="0" err="1">
                <a:solidFill>
                  <a:schemeClr val="tx1"/>
                </a:solidFill>
              </a:rPr>
              <a:t>uncertainity</a:t>
            </a:r>
            <a:r>
              <a:rPr lang="en-IN" dirty="0">
                <a:solidFill>
                  <a:schemeClr val="tx1"/>
                </a:solidFill>
              </a:rPr>
              <a:t> change the results?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Reducing </a:t>
            </a:r>
            <a:r>
              <a:rPr lang="en-IN" dirty="0">
                <a:solidFill>
                  <a:schemeClr val="tx1"/>
                </a:solidFill>
              </a:rPr>
              <a:t>the cost of a </a:t>
            </a:r>
            <a:r>
              <a:rPr lang="en-IN" dirty="0" smtClean="0">
                <a:solidFill>
                  <a:schemeClr val="tx1"/>
                </a:solidFill>
              </a:rPr>
              <a:t>flare to </a:t>
            </a:r>
            <a:r>
              <a:rPr lang="en-IN" dirty="0">
                <a:solidFill>
                  <a:schemeClr val="tx1"/>
                </a:solidFill>
              </a:rPr>
              <a:t>£50 changed the estimated cost to £199 per person, and thus the ICER to £</a:t>
            </a:r>
            <a:r>
              <a:rPr lang="en-IN" dirty="0" smtClean="0">
                <a:solidFill>
                  <a:schemeClr val="tx1"/>
                </a:solidFill>
              </a:rPr>
              <a:t>12,052.</a:t>
            </a:r>
            <a:r>
              <a:rPr lang="en-IN" dirty="0">
                <a:solidFill>
                  <a:schemeClr val="tx1"/>
                </a:solidFill>
              </a:rPr>
              <a:t/>
            </a:r>
            <a:br>
              <a:rPr lang="en-IN" dirty="0">
                <a:solidFill>
                  <a:schemeClr val="tx1"/>
                </a:solidFill>
              </a:rPr>
            </a:b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3" y="2053712"/>
            <a:ext cx="10542712" cy="236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4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10348784" cy="1356360"/>
          </a:xfrm>
        </p:spPr>
        <p:txBody>
          <a:bodyPr/>
          <a:lstStyle/>
          <a:p>
            <a:r>
              <a:rPr lang="en-IN" dirty="0" smtClean="0"/>
              <a:t>How can I apply the results to patient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Are the treatment benefits worth the risks and costs?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Yes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NNT= 1.5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Cost per QALY gained= </a:t>
            </a:r>
            <a:r>
              <a:rPr lang="en-IN" dirty="0">
                <a:solidFill>
                  <a:schemeClr val="tx1"/>
                </a:solidFill>
              </a:rPr>
              <a:t>£</a:t>
            </a:r>
            <a:r>
              <a:rPr lang="en-IN" dirty="0" smtClean="0">
                <a:solidFill>
                  <a:schemeClr val="tx1"/>
                </a:solidFill>
              </a:rPr>
              <a:t>5066</a:t>
            </a:r>
          </a:p>
          <a:p>
            <a:endParaRPr lang="en-IN" dirty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Can I expect similar costs in my setting?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Yes.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30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266</TotalTime>
  <Words>1276</Words>
  <Application>Microsoft Office PowerPoint</Application>
  <PresentationFormat>Widescreen</PresentationFormat>
  <Paragraphs>177</Paragraphs>
  <Slides>38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Calibri</vt:lpstr>
      <vt:lpstr>Corbel</vt:lpstr>
      <vt:lpstr>Basis</vt:lpstr>
      <vt:lpstr>PowerPoint Presentation</vt:lpstr>
      <vt:lpstr>BACKGROUND</vt:lpstr>
      <vt:lpstr>PowerPoint Presentation</vt:lpstr>
      <vt:lpstr>OBJECTIVE OF STUDY</vt:lpstr>
      <vt:lpstr>PICOT</vt:lpstr>
      <vt:lpstr>INCLUSION CRITERIA</vt:lpstr>
      <vt:lpstr>EXCLUSION CRITERIA</vt:lpstr>
      <vt:lpstr>OUTCOMES</vt:lpstr>
      <vt:lpstr>PowerPoint Presentation</vt:lpstr>
      <vt:lpstr>Methodology</vt:lpstr>
      <vt:lpstr>PowerPoint Presentation</vt:lpstr>
      <vt:lpstr>PowerPoint Presentation</vt:lpstr>
      <vt:lpstr>PowerPoint Presentation</vt:lpstr>
      <vt:lpstr>PowerPoint Presentation</vt:lpstr>
      <vt:lpstr>Randomisation</vt:lpstr>
      <vt:lpstr>SAMPLE SIZE</vt:lpstr>
      <vt:lpstr>TRIAL PROFILE</vt:lpstr>
      <vt:lpstr>PowerPoint Presentation</vt:lpstr>
      <vt:lpstr>BASELINE CHARACTERISTICS</vt:lpstr>
      <vt:lpstr>PowerPoint Presentation</vt:lpstr>
      <vt:lpstr>PowerPoint Presentation</vt:lpstr>
      <vt:lpstr>RESULTS</vt:lpstr>
      <vt:lpstr>DICHOTOMOUS EFFICACY OUTCOMES</vt:lpstr>
      <vt:lpstr>PowerPoint Presentation</vt:lpstr>
      <vt:lpstr>CONTINUOUS EFFICACY OUTCOME</vt:lpstr>
      <vt:lpstr>PowerPoint Presentation</vt:lpstr>
      <vt:lpstr>PowerPoint Presentation</vt:lpstr>
      <vt:lpstr>PowerPoint Presentation</vt:lpstr>
      <vt:lpstr>Are the results valid?</vt:lpstr>
      <vt:lpstr>PowerPoint Presentation</vt:lpstr>
      <vt:lpstr>Is there a systematic review and summary of evidence linking options to outcomes for each relevant question?</vt:lpstr>
      <vt:lpstr>PowerPoint Presentation</vt:lpstr>
      <vt:lpstr>What are the results?</vt:lpstr>
      <vt:lpstr>PowerPoint Presentation</vt:lpstr>
      <vt:lpstr>PowerPoint Presentation</vt:lpstr>
      <vt:lpstr>PowerPoint Presentation</vt:lpstr>
      <vt:lpstr>PowerPoint Presentation</vt:lpstr>
      <vt:lpstr>How can I apply the results to patient care?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Goutham Sunny</dc:creator>
  <cp:lastModifiedBy>Goutham Sunny</cp:lastModifiedBy>
  <cp:revision>25</cp:revision>
  <dcterms:created xsi:type="dcterms:W3CDTF">2019-01-08T05:42:33Z</dcterms:created>
  <dcterms:modified xsi:type="dcterms:W3CDTF">2019-01-08T10:09:21Z</dcterms:modified>
</cp:coreProperties>
</file>