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5" r:id="rId7"/>
    <p:sldId id="261" r:id="rId8"/>
    <p:sldId id="262" r:id="rId9"/>
    <p:sldId id="284" r:id="rId10"/>
    <p:sldId id="270" r:id="rId11"/>
    <p:sldId id="263" r:id="rId12"/>
    <p:sldId id="264" r:id="rId13"/>
    <p:sldId id="266" r:id="rId14"/>
    <p:sldId id="267" r:id="rId15"/>
    <p:sldId id="268" r:id="rId16"/>
    <p:sldId id="286" r:id="rId17"/>
    <p:sldId id="285" r:id="rId18"/>
    <p:sldId id="281" r:id="rId19"/>
    <p:sldId id="271" r:id="rId20"/>
    <p:sldId id="272" r:id="rId21"/>
    <p:sldId id="283" r:id="rId22"/>
    <p:sldId id="273" r:id="rId23"/>
    <p:sldId id="274" r:id="rId24"/>
    <p:sldId id="275" r:id="rId25"/>
    <p:sldId id="276" r:id="rId26"/>
    <p:sldId id="269" r:id="rId27"/>
    <p:sldId id="288" r:id="rId28"/>
    <p:sldId id="277" r:id="rId29"/>
    <p:sldId id="278" r:id="rId30"/>
    <p:sldId id="279" r:id="rId31"/>
    <p:sldId id="280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16" autoAdjust="0"/>
    <p:restoredTop sz="94255" autoAdjust="0"/>
  </p:normalViewPr>
  <p:slideViewPr>
    <p:cSldViewPr snapToGrid="0">
      <p:cViewPr>
        <p:scale>
          <a:sx n="40" d="100"/>
          <a:sy n="40" d="100"/>
        </p:scale>
        <p:origin x="84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98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8217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091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30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929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8001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62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950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747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182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890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E9324-845B-4A94-AC67-ECCC8B7751B9}" type="datetimeFigureOut">
              <a:rPr lang="en-IN" smtClean="0"/>
              <a:t>12-01-2019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17013-2481-4F1D-80A4-17C6D919DC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589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14" y="1058192"/>
            <a:ext cx="11930171" cy="419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06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938405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1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IN" dirty="0" smtClean="0"/>
              <a:t>Minor head injuries (MHI) continue to be a major problem in paediatrics.</a:t>
            </a:r>
          </a:p>
          <a:p>
            <a:r>
              <a:rPr lang="en-IN" dirty="0" smtClean="0"/>
              <a:t>One of the most common reasons for visits in PED.</a:t>
            </a:r>
          </a:p>
          <a:p>
            <a:r>
              <a:rPr lang="en-IN" dirty="0" smtClean="0"/>
              <a:t>Balancing </a:t>
            </a:r>
            <a:r>
              <a:rPr lang="en-IN" dirty="0"/>
              <a:t>the need of head </a:t>
            </a:r>
            <a:r>
              <a:rPr lang="en-IN" dirty="0" smtClean="0"/>
              <a:t>CT </a:t>
            </a:r>
            <a:r>
              <a:rPr lang="en-IN" dirty="0"/>
              <a:t>scan for intracranial injury (ICI) </a:t>
            </a:r>
            <a:r>
              <a:rPr lang="en-IN" dirty="0" smtClean="0"/>
              <a:t>identification on </a:t>
            </a:r>
            <a:r>
              <a:rPr lang="en-IN" dirty="0"/>
              <a:t>one hand, and of limiting the </a:t>
            </a:r>
            <a:r>
              <a:rPr lang="en-IN" dirty="0" smtClean="0"/>
              <a:t>radiation </a:t>
            </a:r>
            <a:r>
              <a:rPr lang="en-IN" dirty="0"/>
              <a:t>and </a:t>
            </a:r>
            <a:r>
              <a:rPr lang="en-IN" dirty="0" smtClean="0"/>
              <a:t>sedation associated risk. </a:t>
            </a:r>
          </a:p>
          <a:p>
            <a:r>
              <a:rPr lang="en-IN" dirty="0"/>
              <a:t>R</a:t>
            </a:r>
            <a:r>
              <a:rPr lang="en-IN" dirty="0" smtClean="0"/>
              <a:t>ecent </a:t>
            </a:r>
            <a:r>
              <a:rPr lang="en-IN" dirty="0" err="1"/>
              <a:t>Pediatric</a:t>
            </a:r>
            <a:r>
              <a:rPr lang="en-IN" dirty="0"/>
              <a:t> Emergency Care </a:t>
            </a:r>
            <a:r>
              <a:rPr lang="en-IN" dirty="0" smtClean="0"/>
              <a:t>Applied Research </a:t>
            </a:r>
            <a:r>
              <a:rPr lang="en-IN" dirty="0"/>
              <a:t>Network (PECARN) </a:t>
            </a:r>
            <a:r>
              <a:rPr lang="en-IN" dirty="0" smtClean="0"/>
              <a:t>rule, derived </a:t>
            </a:r>
            <a:r>
              <a:rPr lang="en-IN" dirty="0"/>
              <a:t>and </a:t>
            </a:r>
            <a:r>
              <a:rPr lang="en-IN" dirty="0" smtClean="0"/>
              <a:t>validated decision rule for mild head injuries.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7867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AIM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</a:t>
            </a:r>
            <a:r>
              <a:rPr lang="en-IN" dirty="0" smtClean="0"/>
              <a:t>ims </a:t>
            </a:r>
            <a:r>
              <a:rPr lang="en-IN" dirty="0"/>
              <a:t>of this study were to </a:t>
            </a:r>
            <a:endParaRPr lang="en-IN" dirty="0" smtClean="0"/>
          </a:p>
          <a:p>
            <a:pPr lvl="1"/>
            <a:r>
              <a:rPr lang="en-IN" dirty="0"/>
              <a:t>D</a:t>
            </a:r>
            <a:r>
              <a:rPr lang="en-IN" dirty="0" smtClean="0"/>
              <a:t>escribe </a:t>
            </a:r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implementation</a:t>
            </a:r>
            <a:r>
              <a:rPr lang="en-IN" dirty="0"/>
              <a:t> of an adapted version of the PECARN </a:t>
            </a:r>
            <a:r>
              <a:rPr lang="en-IN" dirty="0" smtClean="0"/>
              <a:t>rules for </a:t>
            </a:r>
            <a:r>
              <a:rPr lang="en-IN" dirty="0"/>
              <a:t>the management of children with MHI in a </a:t>
            </a:r>
            <a:r>
              <a:rPr lang="en-IN" dirty="0" smtClean="0"/>
              <a:t>tertiary care </a:t>
            </a:r>
            <a:r>
              <a:rPr lang="en-IN" dirty="0"/>
              <a:t>academic PED in Italy </a:t>
            </a:r>
            <a:endParaRPr lang="en-IN" dirty="0" smtClean="0"/>
          </a:p>
          <a:p>
            <a:pPr lvl="1"/>
            <a:r>
              <a:rPr lang="en-IN" dirty="0"/>
              <a:t>E</a:t>
            </a:r>
            <a:r>
              <a:rPr lang="en-IN" dirty="0" smtClean="0"/>
              <a:t>valuate </a:t>
            </a:r>
            <a:r>
              <a:rPr lang="en-IN" dirty="0"/>
              <a:t>implementation success, in terms of medical staff </a:t>
            </a:r>
            <a:r>
              <a:rPr lang="en-IN" dirty="0">
                <a:solidFill>
                  <a:srgbClr val="FF0000"/>
                </a:solidFill>
              </a:rPr>
              <a:t>adherence </a:t>
            </a:r>
            <a:r>
              <a:rPr lang="en-IN" dirty="0" smtClean="0">
                <a:solidFill>
                  <a:srgbClr val="FF0000"/>
                </a:solidFill>
              </a:rPr>
              <a:t>and satisfaction</a:t>
            </a:r>
            <a:r>
              <a:rPr lang="en-IN" dirty="0"/>
              <a:t>, as well as the effects on clinical practice.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693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PICOT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4765"/>
            <a:ext cx="10832432" cy="4719554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/>
              <a:t>P= </a:t>
            </a:r>
          </a:p>
          <a:p>
            <a:pPr lvl="1"/>
            <a:r>
              <a:rPr lang="en-IN" dirty="0" smtClean="0"/>
              <a:t>C</a:t>
            </a:r>
            <a:r>
              <a:rPr lang="en-IN" dirty="0" smtClean="0"/>
              <a:t>hildren presenting to the PED within 24 hours of blunt head trauma </a:t>
            </a:r>
          </a:p>
          <a:p>
            <a:pPr lvl="1"/>
            <a:r>
              <a:rPr lang="en-IN" dirty="0" smtClean="0"/>
              <a:t>Glasgow Coma Scale (GCS) &gt;/= 14</a:t>
            </a:r>
          </a:p>
          <a:p>
            <a:pPr lvl="1"/>
            <a:r>
              <a:rPr lang="en-IN" dirty="0" smtClean="0"/>
              <a:t>Between June and November 2010. </a:t>
            </a:r>
          </a:p>
          <a:p>
            <a:r>
              <a:rPr lang="en-IN" dirty="0" smtClean="0"/>
              <a:t>I= Adapted PECARN rule.</a:t>
            </a:r>
          </a:p>
          <a:p>
            <a:r>
              <a:rPr lang="en-IN" dirty="0" smtClean="0"/>
              <a:t>C= </a:t>
            </a:r>
          </a:p>
          <a:p>
            <a:pPr lvl="1"/>
            <a:r>
              <a:rPr lang="en-IN" dirty="0" smtClean="0"/>
              <a:t>Children evaluated in </a:t>
            </a:r>
            <a:r>
              <a:rPr lang="en-IN" dirty="0"/>
              <a:t>the PED for MHI 6 months prior to the implementation of the adapted PECARN </a:t>
            </a:r>
            <a:r>
              <a:rPr lang="en-IN" dirty="0" smtClean="0"/>
              <a:t>rule</a:t>
            </a:r>
          </a:p>
          <a:p>
            <a:pPr lvl="1"/>
            <a:r>
              <a:rPr lang="en-IN" dirty="0" smtClean="0"/>
              <a:t>Between November 2009 </a:t>
            </a:r>
            <a:r>
              <a:rPr lang="en-IN" dirty="0"/>
              <a:t>and April 2010</a:t>
            </a:r>
            <a:r>
              <a:rPr lang="en-IN" dirty="0" smtClean="0"/>
              <a:t>.</a:t>
            </a:r>
          </a:p>
          <a:p>
            <a:r>
              <a:rPr lang="en-IN" dirty="0" smtClean="0"/>
              <a:t>O= Evaluation of medical </a:t>
            </a:r>
            <a:r>
              <a:rPr lang="en-IN" dirty="0"/>
              <a:t>staff adherence to adapted PECARN </a:t>
            </a:r>
            <a:r>
              <a:rPr lang="en-IN" dirty="0" smtClean="0"/>
              <a:t>rules.</a:t>
            </a:r>
          </a:p>
          <a:p>
            <a:r>
              <a:rPr lang="en-IN" dirty="0" smtClean="0"/>
              <a:t>T= 6 months.</a:t>
            </a:r>
          </a:p>
          <a:p>
            <a:r>
              <a:rPr lang="en-IN" dirty="0" smtClean="0"/>
              <a:t>Design- Observational </a:t>
            </a:r>
            <a:r>
              <a:rPr lang="en-IN" dirty="0"/>
              <a:t>before–after study</a:t>
            </a:r>
            <a:r>
              <a:rPr lang="en-IN" dirty="0" smtClean="0"/>
              <a:t>.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442250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IN" dirty="0" smtClean="0"/>
              <a:t>Primary outcome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43486"/>
            <a:ext cx="11008057" cy="5414514"/>
          </a:xfrm>
        </p:spPr>
        <p:txBody>
          <a:bodyPr>
            <a:normAutofit/>
          </a:bodyPr>
          <a:lstStyle/>
          <a:p>
            <a:r>
              <a:rPr lang="en-IN" dirty="0" smtClean="0"/>
              <a:t>Evaluation of medical </a:t>
            </a:r>
            <a:r>
              <a:rPr lang="en-IN" dirty="0"/>
              <a:t>staff </a:t>
            </a:r>
            <a:r>
              <a:rPr lang="en-IN" dirty="0">
                <a:solidFill>
                  <a:srgbClr val="FF0000"/>
                </a:solidFill>
              </a:rPr>
              <a:t>adherence</a:t>
            </a:r>
            <a:r>
              <a:rPr lang="en-IN" dirty="0"/>
              <a:t> to adapted PECARN </a:t>
            </a:r>
            <a:r>
              <a:rPr lang="en-IN" dirty="0" smtClean="0"/>
              <a:t>rules, defined </a:t>
            </a:r>
            <a:r>
              <a:rPr lang="en-IN" dirty="0"/>
              <a:t>as the proportion of children managed </a:t>
            </a:r>
            <a:r>
              <a:rPr lang="en-IN" dirty="0" smtClean="0"/>
              <a:t>according to </a:t>
            </a:r>
            <a:r>
              <a:rPr lang="en-IN" dirty="0"/>
              <a:t>the new rules, in relation to risk group </a:t>
            </a:r>
            <a:r>
              <a:rPr lang="en-IN" dirty="0" smtClean="0"/>
              <a:t>stratification.</a:t>
            </a:r>
            <a:r>
              <a:rPr lang="en-IN" dirty="0"/>
              <a:t/>
            </a:r>
            <a:br>
              <a:rPr lang="en-IN" dirty="0"/>
            </a:br>
            <a:endParaRPr lang="en-IN" dirty="0" smtClean="0"/>
          </a:p>
          <a:p>
            <a:r>
              <a:rPr lang="en-IN" dirty="0" smtClean="0"/>
              <a:t>Secondary outcomes</a:t>
            </a:r>
          </a:p>
          <a:p>
            <a:pPr lvl="1"/>
            <a:r>
              <a:rPr lang="en-IN" dirty="0" smtClean="0"/>
              <a:t>CT scan rate </a:t>
            </a:r>
            <a:r>
              <a:rPr lang="en-IN" dirty="0"/>
              <a:t>in the pre- and </a:t>
            </a:r>
            <a:r>
              <a:rPr lang="en-IN" dirty="0" err="1"/>
              <a:t>postimplementation</a:t>
            </a:r>
            <a:r>
              <a:rPr lang="en-IN" dirty="0"/>
              <a:t> </a:t>
            </a:r>
            <a:r>
              <a:rPr lang="en-IN" dirty="0" smtClean="0"/>
              <a:t>periods</a:t>
            </a:r>
          </a:p>
          <a:p>
            <a:pPr lvl="1"/>
            <a:r>
              <a:rPr lang="en-IN" dirty="0" err="1" smtClean="0"/>
              <a:t>ciTBrates</a:t>
            </a:r>
            <a:r>
              <a:rPr lang="en-IN" dirty="0" smtClean="0"/>
              <a:t> </a:t>
            </a:r>
            <a:r>
              <a:rPr lang="en-IN" dirty="0"/>
              <a:t>in the pre- and </a:t>
            </a:r>
            <a:r>
              <a:rPr lang="en-IN" dirty="0" err="1"/>
              <a:t>postimplementation</a:t>
            </a:r>
            <a:r>
              <a:rPr lang="en-IN" dirty="0"/>
              <a:t> periods </a:t>
            </a:r>
            <a:endParaRPr lang="en-IN" dirty="0" smtClean="0"/>
          </a:p>
          <a:p>
            <a:pPr lvl="2"/>
            <a:r>
              <a:rPr lang="en-IN" dirty="0" err="1" smtClean="0"/>
              <a:t>ciTBI</a:t>
            </a:r>
            <a:r>
              <a:rPr lang="en-IN" dirty="0" smtClean="0"/>
              <a:t> was </a:t>
            </a:r>
            <a:r>
              <a:rPr lang="en-IN" dirty="0"/>
              <a:t>a priori </a:t>
            </a:r>
            <a:r>
              <a:rPr lang="en-IN" dirty="0" smtClean="0"/>
              <a:t>defined as </a:t>
            </a:r>
            <a:r>
              <a:rPr lang="en-IN" dirty="0"/>
              <a:t>death from TBI, neurosurgery, intubation for </a:t>
            </a:r>
            <a:r>
              <a:rPr lang="en-IN" dirty="0" smtClean="0"/>
              <a:t>more than </a:t>
            </a:r>
            <a:r>
              <a:rPr lang="en-IN" dirty="0"/>
              <a:t>24 hours due to TBI or hospital admission of </a:t>
            </a:r>
            <a:r>
              <a:rPr lang="en-IN" dirty="0" smtClean="0"/>
              <a:t>two nights </a:t>
            </a:r>
            <a:r>
              <a:rPr lang="en-IN" dirty="0"/>
              <a:t>or more associated with brain injury on CT</a:t>
            </a:r>
            <a:r>
              <a:rPr lang="en-IN" dirty="0" smtClean="0"/>
              <a:t>)</a:t>
            </a:r>
          </a:p>
          <a:p>
            <a:pPr lvl="1"/>
            <a:r>
              <a:rPr lang="en-IN" dirty="0"/>
              <a:t>R</a:t>
            </a:r>
            <a:r>
              <a:rPr lang="en-IN" dirty="0" smtClean="0"/>
              <a:t>eturn </a:t>
            </a:r>
            <a:r>
              <a:rPr lang="en-IN" dirty="0"/>
              <a:t>visits for symptoms and ⁄ or signs </a:t>
            </a:r>
            <a:r>
              <a:rPr lang="en-IN" dirty="0" smtClean="0"/>
              <a:t>potentially related </a:t>
            </a:r>
            <a:r>
              <a:rPr lang="en-IN" dirty="0"/>
              <a:t>to </a:t>
            </a:r>
            <a:r>
              <a:rPr lang="en-IN" dirty="0" smtClean="0"/>
              <a:t>MHI.</a:t>
            </a:r>
          </a:p>
          <a:p>
            <a:pPr lvl="1"/>
            <a:r>
              <a:rPr lang="en-IN" dirty="0"/>
              <a:t>S</a:t>
            </a:r>
            <a:r>
              <a:rPr lang="en-IN" dirty="0" smtClean="0"/>
              <a:t>afety </a:t>
            </a:r>
            <a:r>
              <a:rPr lang="en-IN" dirty="0"/>
              <a:t>of adapted PECARN </a:t>
            </a:r>
            <a:r>
              <a:rPr lang="en-IN" dirty="0" smtClean="0"/>
              <a:t>rules application </a:t>
            </a:r>
            <a:r>
              <a:rPr lang="en-IN" dirty="0"/>
              <a:t>to clinical </a:t>
            </a:r>
            <a:r>
              <a:rPr lang="en-IN" dirty="0" smtClean="0"/>
              <a:t>practice.</a:t>
            </a:r>
          </a:p>
          <a:p>
            <a:pPr lvl="2"/>
            <a:r>
              <a:rPr lang="en-IN" dirty="0"/>
              <a:t>P</a:t>
            </a:r>
            <a:r>
              <a:rPr lang="en-IN" dirty="0" smtClean="0"/>
              <a:t>roportion </a:t>
            </a:r>
            <a:r>
              <a:rPr lang="en-IN" dirty="0"/>
              <a:t>of all </a:t>
            </a:r>
            <a:r>
              <a:rPr lang="en-IN" dirty="0" smtClean="0"/>
              <a:t>patients experiencing </a:t>
            </a:r>
            <a:r>
              <a:rPr lang="en-IN" dirty="0"/>
              <a:t>a </a:t>
            </a:r>
            <a:r>
              <a:rPr lang="en-IN" dirty="0" err="1"/>
              <a:t>ciTBI</a:t>
            </a:r>
            <a:r>
              <a:rPr lang="en-IN" dirty="0"/>
              <a:t> who received head CT </a:t>
            </a:r>
            <a:r>
              <a:rPr lang="en-IN" dirty="0" smtClean="0"/>
              <a:t>scan</a:t>
            </a:r>
            <a:endParaRPr lang="en-IN" dirty="0"/>
          </a:p>
          <a:p>
            <a:pPr lvl="1"/>
            <a:r>
              <a:rPr lang="en-IN" dirty="0" smtClean="0"/>
              <a:t>Efficacy </a:t>
            </a:r>
            <a:r>
              <a:rPr lang="en-IN" dirty="0"/>
              <a:t>of adapted PECARN rules application </a:t>
            </a:r>
            <a:r>
              <a:rPr lang="en-IN" dirty="0" smtClean="0"/>
              <a:t>to clinical practice.</a:t>
            </a:r>
          </a:p>
          <a:p>
            <a:pPr lvl="2"/>
            <a:r>
              <a:rPr lang="en-IN" dirty="0"/>
              <a:t>P</a:t>
            </a:r>
            <a:r>
              <a:rPr lang="en-IN" dirty="0" smtClean="0"/>
              <a:t>roportion </a:t>
            </a:r>
            <a:r>
              <a:rPr lang="en-IN" dirty="0"/>
              <a:t>of all patients not experiencing a </a:t>
            </a:r>
            <a:r>
              <a:rPr lang="en-IN" dirty="0" err="1"/>
              <a:t>ciTBI</a:t>
            </a:r>
            <a:r>
              <a:rPr lang="en-IN" dirty="0"/>
              <a:t> who did not receive head CT </a:t>
            </a:r>
            <a:r>
              <a:rPr lang="en-IN" dirty="0" smtClean="0"/>
              <a:t>scan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9730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094720" cy="4803775"/>
          </a:xfrm>
        </p:spPr>
        <p:txBody>
          <a:bodyPr>
            <a:normAutofit/>
          </a:bodyPr>
          <a:lstStyle/>
          <a:p>
            <a:r>
              <a:rPr lang="en-IN" dirty="0" smtClean="0"/>
              <a:t>Carried </a:t>
            </a:r>
            <a:r>
              <a:rPr lang="en-IN" dirty="0"/>
              <a:t>out in the PED of </a:t>
            </a:r>
            <a:r>
              <a:rPr lang="en-IN" dirty="0" err="1"/>
              <a:t>Padova</a:t>
            </a:r>
            <a:r>
              <a:rPr lang="en-IN" dirty="0"/>
              <a:t> Children’s </a:t>
            </a:r>
            <a:r>
              <a:rPr lang="en-IN" dirty="0" smtClean="0"/>
              <a:t>Hospital</a:t>
            </a:r>
          </a:p>
          <a:p>
            <a:pPr lvl="1"/>
            <a:r>
              <a:rPr lang="en-IN" dirty="0" smtClean="0"/>
              <a:t>academic </a:t>
            </a:r>
            <a:r>
              <a:rPr lang="en-IN" dirty="0"/>
              <a:t>hospital </a:t>
            </a:r>
          </a:p>
          <a:p>
            <a:pPr lvl="1"/>
            <a:r>
              <a:rPr lang="en-IN" dirty="0" smtClean="0"/>
              <a:t>primary </a:t>
            </a:r>
            <a:r>
              <a:rPr lang="en-IN" dirty="0"/>
              <a:t>and secondary care for a metropolitan area of</a:t>
            </a:r>
            <a:br>
              <a:rPr lang="en-IN" dirty="0"/>
            </a:br>
            <a:r>
              <a:rPr lang="en-IN" dirty="0"/>
              <a:t>350,000 </a:t>
            </a:r>
            <a:r>
              <a:rPr lang="en-IN" dirty="0" smtClean="0"/>
              <a:t>people</a:t>
            </a:r>
          </a:p>
          <a:p>
            <a:pPr lvl="1"/>
            <a:r>
              <a:rPr lang="en-IN" dirty="0" smtClean="0"/>
              <a:t>Tertiary </a:t>
            </a:r>
            <a:r>
              <a:rPr lang="en-IN" dirty="0"/>
              <a:t>care for a regional and </a:t>
            </a:r>
            <a:r>
              <a:rPr lang="en-IN" dirty="0" err="1"/>
              <a:t>extraregional</a:t>
            </a:r>
            <a:r>
              <a:rPr lang="en-IN" dirty="0"/>
              <a:t> </a:t>
            </a:r>
            <a:r>
              <a:rPr lang="en-IN" dirty="0" smtClean="0"/>
              <a:t>population</a:t>
            </a:r>
          </a:p>
          <a:p>
            <a:pPr lvl="1"/>
            <a:r>
              <a:rPr lang="en-IN" dirty="0" smtClean="0"/>
              <a:t>with </a:t>
            </a:r>
            <a:r>
              <a:rPr lang="en-IN" dirty="0"/>
              <a:t>approximately 25,000 PED visits per year. </a:t>
            </a:r>
            <a:endParaRPr lang="en-IN" dirty="0" smtClean="0"/>
          </a:p>
          <a:p>
            <a:r>
              <a:rPr lang="en-IN" dirty="0"/>
              <a:t>Both attending physicians and residents </a:t>
            </a:r>
            <a:r>
              <a:rPr lang="en-IN" dirty="0" smtClean="0"/>
              <a:t>in </a:t>
            </a:r>
            <a:r>
              <a:rPr lang="en-IN" dirty="0" err="1" smtClean="0"/>
              <a:t>pediatrics</a:t>
            </a:r>
            <a:r>
              <a:rPr lang="en-IN" dirty="0" smtClean="0"/>
              <a:t> </a:t>
            </a:r>
            <a:r>
              <a:rPr lang="en-IN" dirty="0"/>
              <a:t>provide patient care in the </a:t>
            </a:r>
            <a:r>
              <a:rPr lang="en-IN" dirty="0" smtClean="0"/>
              <a:t>PED.</a:t>
            </a:r>
          </a:p>
          <a:p>
            <a:r>
              <a:rPr lang="en-IN" dirty="0"/>
              <a:t>Decisions on CT </a:t>
            </a:r>
            <a:r>
              <a:rPr lang="en-IN" dirty="0" smtClean="0"/>
              <a:t>scan taken </a:t>
            </a:r>
            <a:r>
              <a:rPr lang="en-IN" dirty="0"/>
              <a:t>in accordance with the PED consultant, independently of the level of training of </a:t>
            </a:r>
            <a:r>
              <a:rPr lang="en-IN" dirty="0" smtClean="0"/>
              <a:t>the residents.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423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</a:t>
            </a:r>
            <a:r>
              <a:rPr lang="en-IN" dirty="0" smtClean="0"/>
              <a:t>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Internal protocol</a:t>
            </a:r>
          </a:p>
          <a:p>
            <a:pPr lvl="1"/>
            <a:r>
              <a:rPr lang="en-IN" dirty="0" smtClean="0"/>
              <a:t>Complex structure</a:t>
            </a:r>
          </a:p>
          <a:p>
            <a:pPr lvl="1"/>
            <a:r>
              <a:rPr lang="en-IN" dirty="0" smtClean="0"/>
              <a:t>Impractical for rapid consultation and decision making in the ED.</a:t>
            </a:r>
          </a:p>
          <a:p>
            <a:pPr lvl="1"/>
            <a:r>
              <a:rPr lang="en-IN" dirty="0" smtClean="0"/>
              <a:t>No separate rule for younger children.</a:t>
            </a:r>
          </a:p>
          <a:p>
            <a:pPr lvl="1"/>
            <a:endParaRPr lang="en-IN" dirty="0"/>
          </a:p>
          <a:p>
            <a:r>
              <a:rPr lang="en-IN" dirty="0" smtClean="0"/>
              <a:t>PECARN rule categories</a:t>
            </a:r>
          </a:p>
          <a:p>
            <a:pPr lvl="1"/>
            <a:r>
              <a:rPr lang="en-IN" dirty="0" smtClean="0"/>
              <a:t>CT recommended- High risk </a:t>
            </a:r>
          </a:p>
          <a:p>
            <a:pPr lvl="1"/>
            <a:r>
              <a:rPr lang="en-IN" dirty="0" smtClean="0"/>
              <a:t>Observation </a:t>
            </a:r>
            <a:r>
              <a:rPr lang="en-IN" dirty="0"/>
              <a:t>versus CT on the basis of </a:t>
            </a:r>
            <a:r>
              <a:rPr lang="en-IN" dirty="0" smtClean="0"/>
              <a:t>other clinical factors- Moderate risk</a:t>
            </a:r>
          </a:p>
          <a:p>
            <a:pPr lvl="1"/>
            <a:r>
              <a:rPr lang="en-IN" dirty="0" smtClean="0"/>
              <a:t>CT </a:t>
            </a:r>
            <a:r>
              <a:rPr lang="en-IN" dirty="0"/>
              <a:t>not </a:t>
            </a:r>
            <a:r>
              <a:rPr lang="en-IN" dirty="0" smtClean="0"/>
              <a:t>recommended- Low risk</a:t>
            </a:r>
          </a:p>
          <a:p>
            <a:pPr marL="457200" lvl="1" indent="0">
              <a:buNone/>
            </a:pP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7693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994" y="119417"/>
            <a:ext cx="5390866" cy="673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33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-1"/>
            <a:ext cx="6385560" cy="675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7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Training of staff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D</a:t>
            </a:r>
            <a:r>
              <a:rPr lang="en-IN" dirty="0" smtClean="0"/>
              <a:t>edicated </a:t>
            </a:r>
            <a:r>
              <a:rPr lang="en-IN" dirty="0"/>
              <a:t>teaching </a:t>
            </a:r>
            <a:r>
              <a:rPr lang="en-IN" dirty="0" smtClean="0"/>
              <a:t>sessions</a:t>
            </a:r>
          </a:p>
          <a:p>
            <a:r>
              <a:rPr lang="en-IN" dirty="0" smtClean="0"/>
              <a:t>E-mailing </a:t>
            </a:r>
            <a:r>
              <a:rPr lang="en-IN" dirty="0"/>
              <a:t>of teaching material, as well as the </a:t>
            </a:r>
            <a:r>
              <a:rPr lang="en-IN" dirty="0" smtClean="0"/>
              <a:t>adapted PECARN rules </a:t>
            </a:r>
          </a:p>
          <a:p>
            <a:r>
              <a:rPr lang="en-IN" dirty="0" smtClean="0"/>
              <a:t>Posters </a:t>
            </a:r>
            <a:r>
              <a:rPr lang="en-IN" dirty="0"/>
              <a:t>explaining the algorithms </a:t>
            </a:r>
            <a:r>
              <a:rPr lang="en-IN" dirty="0" smtClean="0"/>
              <a:t>in the PED</a:t>
            </a:r>
          </a:p>
          <a:p>
            <a:r>
              <a:rPr lang="en-IN" dirty="0"/>
              <a:t>A</a:t>
            </a:r>
            <a:r>
              <a:rPr lang="en-IN" dirty="0" smtClean="0"/>
              <a:t>vailability </a:t>
            </a:r>
            <a:r>
              <a:rPr lang="en-IN" dirty="0"/>
              <a:t>of the new protocol </a:t>
            </a:r>
            <a:r>
              <a:rPr lang="en-IN" dirty="0" smtClean="0"/>
              <a:t>for </a:t>
            </a:r>
            <a:r>
              <a:rPr lang="en-IN" dirty="0"/>
              <a:t>online consultation in the </a:t>
            </a:r>
            <a:r>
              <a:rPr lang="en-IN" dirty="0" smtClean="0"/>
              <a:t>intranet.</a:t>
            </a:r>
          </a:p>
          <a:p>
            <a:r>
              <a:rPr lang="en-IN" dirty="0" smtClean="0"/>
              <a:t>Ample </a:t>
            </a:r>
            <a:r>
              <a:rPr lang="en-IN" dirty="0"/>
              <a:t>supply of pocket cards, </a:t>
            </a:r>
            <a:r>
              <a:rPr lang="en-IN" dirty="0" smtClean="0"/>
              <a:t>including the </a:t>
            </a:r>
            <a:r>
              <a:rPr lang="en-IN" dirty="0" err="1"/>
              <a:t>pediatric</a:t>
            </a:r>
            <a:r>
              <a:rPr lang="en-IN" dirty="0"/>
              <a:t> GCS to the physicians working in </a:t>
            </a:r>
            <a:r>
              <a:rPr lang="en-IN" dirty="0" smtClean="0"/>
              <a:t>the PED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Periodic </a:t>
            </a:r>
            <a:r>
              <a:rPr lang="en-IN" dirty="0"/>
              <a:t>reminders to on-call physicians </a:t>
            </a:r>
            <a:r>
              <a:rPr lang="en-IN" dirty="0" smtClean="0"/>
              <a:t>were also </a:t>
            </a:r>
            <a:r>
              <a:rPr lang="en-IN" dirty="0"/>
              <a:t>performed by the study </a:t>
            </a:r>
            <a:r>
              <a:rPr lang="en-IN" dirty="0" smtClean="0"/>
              <a:t>investigators.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6158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Controls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Patients </a:t>
            </a:r>
            <a:r>
              <a:rPr lang="en-IN" dirty="0"/>
              <a:t>assessed for MHI during the </a:t>
            </a:r>
            <a:r>
              <a:rPr lang="en-IN" dirty="0" err="1"/>
              <a:t>preimplementation</a:t>
            </a:r>
            <a:r>
              <a:rPr lang="en-IN" dirty="0"/>
              <a:t> period were identified through the </a:t>
            </a:r>
            <a:r>
              <a:rPr lang="en-IN" dirty="0" smtClean="0"/>
              <a:t>electronic PED </a:t>
            </a:r>
            <a:r>
              <a:rPr lang="en-IN" dirty="0"/>
              <a:t>database. </a:t>
            </a:r>
            <a:endParaRPr lang="en-IN" dirty="0" smtClean="0"/>
          </a:p>
          <a:p>
            <a:r>
              <a:rPr lang="en-IN" dirty="0" smtClean="0"/>
              <a:t>Medical </a:t>
            </a:r>
            <a:r>
              <a:rPr lang="en-IN" dirty="0"/>
              <a:t>charts were then reviewed </a:t>
            </a:r>
            <a:r>
              <a:rPr lang="en-IN" dirty="0" smtClean="0"/>
              <a:t>for inclusion </a:t>
            </a:r>
            <a:r>
              <a:rPr lang="en-IN" dirty="0"/>
              <a:t>⁄ exclusion criteria and data </a:t>
            </a:r>
            <a:r>
              <a:rPr lang="en-IN" dirty="0" smtClean="0"/>
              <a:t>abstraction.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6997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647" y="0"/>
            <a:ext cx="9983153" cy="661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4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428"/>
            <a:ext cx="12070466" cy="639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1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13" y="365125"/>
            <a:ext cx="11973358" cy="493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72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CRITICAL APPRAISAL OF DECISION RULE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4044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Were all important predictors included in the derivation process?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008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81" y="365125"/>
            <a:ext cx="11178519" cy="35331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628" y="3899818"/>
            <a:ext cx="2561379" cy="31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16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484" y="-389423"/>
            <a:ext cx="11507840" cy="1325563"/>
          </a:xfrm>
        </p:spPr>
        <p:txBody>
          <a:bodyPr>
            <a:normAutofit/>
          </a:bodyPr>
          <a:lstStyle/>
          <a:p>
            <a:endParaRPr lang="en-IN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6155" y="-2"/>
            <a:ext cx="4013780" cy="43399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8" y="-1"/>
            <a:ext cx="3677671" cy="41489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7831" y="23039"/>
            <a:ext cx="3816389" cy="46148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84" y="4339987"/>
            <a:ext cx="4757702" cy="236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45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Were all important predictors present in a </a:t>
            </a:r>
            <a:r>
              <a:rPr lang="en-IN" dirty="0" smtClean="0"/>
              <a:t>significant </a:t>
            </a:r>
            <a:r>
              <a:rPr lang="en-IN" dirty="0"/>
              <a:t>proportion of the study population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1447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23684" cy="67563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3899" y="887104"/>
            <a:ext cx="8325134" cy="423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49275" y="2020580"/>
            <a:ext cx="8325134" cy="2115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180549" y="3143251"/>
            <a:ext cx="8493860" cy="1636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180549" y="4062508"/>
            <a:ext cx="8493860" cy="19382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6147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Does the rule make clinical sense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1695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Did the patients represent a wide spectrum of severity of disease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No</a:t>
            </a:r>
          </a:p>
          <a:p>
            <a:endParaRPr lang="en-IN" dirty="0" smtClean="0"/>
          </a:p>
          <a:p>
            <a:r>
              <a:rPr lang="en-IN" dirty="0" smtClean="0"/>
              <a:t>Inclusion criteria</a:t>
            </a:r>
          </a:p>
          <a:p>
            <a:pPr lvl="1"/>
            <a:r>
              <a:rPr lang="en-IN" dirty="0" smtClean="0"/>
              <a:t>Children presenting to the PED within 24 hours of blunt head trauma </a:t>
            </a:r>
          </a:p>
          <a:p>
            <a:pPr lvl="1"/>
            <a:r>
              <a:rPr lang="en-IN" dirty="0" smtClean="0"/>
              <a:t>Glasgow Coma Scale (GCS) &gt;/= 14</a:t>
            </a:r>
          </a:p>
          <a:p>
            <a:pPr marL="457200" lvl="1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006581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were the predictors applied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Examining </a:t>
            </a:r>
            <a:r>
              <a:rPr lang="en-IN" dirty="0"/>
              <a:t>physicians </a:t>
            </a:r>
            <a:r>
              <a:rPr lang="en-IN" dirty="0" smtClean="0"/>
              <a:t>had to </a:t>
            </a:r>
            <a:r>
              <a:rPr lang="en-IN" dirty="0"/>
              <a:t>report </a:t>
            </a:r>
            <a:r>
              <a:rPr lang="en-IN" dirty="0" smtClean="0"/>
              <a:t>clinical data in medical records.</a:t>
            </a:r>
          </a:p>
          <a:p>
            <a:r>
              <a:rPr lang="en-IN" dirty="0"/>
              <a:t>Data </a:t>
            </a:r>
            <a:r>
              <a:rPr lang="en-IN" dirty="0" smtClean="0"/>
              <a:t>abstractors then abstracted the data from MRD.</a:t>
            </a:r>
          </a:p>
          <a:p>
            <a:pPr lvl="1"/>
            <a:r>
              <a:rPr lang="en-IN" dirty="0" smtClean="0"/>
              <a:t>Were not blinded </a:t>
            </a:r>
            <a:r>
              <a:rPr lang="en-IN" dirty="0"/>
              <a:t>to the study outcomes. </a:t>
            </a:r>
            <a:endParaRPr lang="en-IN" dirty="0" smtClean="0"/>
          </a:p>
          <a:p>
            <a:pPr lvl="1"/>
            <a:r>
              <a:rPr lang="en-IN" dirty="0" smtClean="0"/>
              <a:t>Periodic </a:t>
            </a:r>
            <a:r>
              <a:rPr lang="en-IN" dirty="0"/>
              <a:t>meetings </a:t>
            </a:r>
            <a:r>
              <a:rPr lang="en-IN" dirty="0" smtClean="0"/>
              <a:t>with the </a:t>
            </a:r>
            <a:r>
              <a:rPr lang="en-IN" dirty="0"/>
              <a:t>senior study coordinator were held to discuss conflicting, ambiguous, or missing data, as well as </a:t>
            </a:r>
            <a:r>
              <a:rPr lang="en-IN" dirty="0" smtClean="0"/>
              <a:t>review of </a:t>
            </a:r>
            <a:r>
              <a:rPr lang="en-IN" dirty="0"/>
              <a:t>inclusion and exclusion </a:t>
            </a:r>
            <a:r>
              <a:rPr lang="en-IN" dirty="0" smtClean="0"/>
              <a:t>criteria</a:t>
            </a:r>
          </a:p>
          <a:p>
            <a:r>
              <a:rPr lang="en-IN" dirty="0"/>
              <a:t>CT scans </a:t>
            </a:r>
            <a:r>
              <a:rPr lang="en-IN" dirty="0" smtClean="0"/>
              <a:t>were independently </a:t>
            </a:r>
            <a:r>
              <a:rPr lang="en-IN" dirty="0"/>
              <a:t>interpreted by site faculty radiologists</a:t>
            </a:r>
            <a:br>
              <a:rPr lang="en-IN" dirty="0"/>
            </a:br>
            <a:r>
              <a:rPr lang="en-IN" dirty="0"/>
              <a:t>unaware of this study.</a:t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6563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Was there an explicit and accurate interpretation of the predictor variables and the actual rule without knowledge of the outcome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34125"/>
            <a:ext cx="10515600" cy="3842837"/>
          </a:xfrm>
        </p:spPr>
        <p:txBody>
          <a:bodyPr/>
          <a:lstStyle/>
          <a:p>
            <a:r>
              <a:rPr lang="en-IN" dirty="0" smtClean="0"/>
              <a:t>No blinding done.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8207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695" y="5215097"/>
            <a:ext cx="11754801" cy="1281956"/>
          </a:xfrm>
        </p:spPr>
        <p:txBody>
          <a:bodyPr/>
          <a:lstStyle/>
          <a:p>
            <a:r>
              <a:rPr lang="en-IN" dirty="0"/>
              <a:t>Adherence to the adapted PECARN rule was 93.5</a:t>
            </a:r>
            <a:r>
              <a:rPr lang="en-IN" dirty="0" smtClean="0"/>
              <a:t>%.</a:t>
            </a:r>
          </a:p>
          <a:p>
            <a:r>
              <a:rPr lang="en-IN" dirty="0" err="1" smtClean="0"/>
              <a:t>Doesnot</a:t>
            </a:r>
            <a:r>
              <a:rPr lang="en-IN" dirty="0" smtClean="0"/>
              <a:t> mention adherence % to the old protocol.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068"/>
            <a:ext cx="12019496" cy="484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25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Ct scan rate </a:t>
            </a:r>
          </a:p>
          <a:p>
            <a:pPr lvl="1"/>
            <a:r>
              <a:rPr lang="en-IN" dirty="0" smtClean="0"/>
              <a:t>No differences </a:t>
            </a:r>
            <a:r>
              <a:rPr lang="en-IN" dirty="0"/>
              <a:t>between the pre- and </a:t>
            </a:r>
            <a:r>
              <a:rPr lang="en-IN" dirty="0" err="1" smtClean="0"/>
              <a:t>postimplementation</a:t>
            </a:r>
            <a:r>
              <a:rPr lang="en-IN" dirty="0" smtClean="0"/>
              <a:t> periods </a:t>
            </a:r>
            <a:r>
              <a:rPr lang="en-IN" dirty="0"/>
              <a:t>for children younger than 2 years (7.7% </a:t>
            </a:r>
            <a:r>
              <a:rPr lang="en-IN" dirty="0" smtClean="0"/>
              <a:t>vs. 3.7</a:t>
            </a:r>
            <a:r>
              <a:rPr lang="en-IN" dirty="0"/>
              <a:t>%, p = 0.219) </a:t>
            </a:r>
          </a:p>
          <a:p>
            <a:pPr lvl="1"/>
            <a:r>
              <a:rPr lang="en-IN" dirty="0" smtClean="0"/>
              <a:t>Children </a:t>
            </a:r>
            <a:r>
              <a:rPr lang="en-IN" dirty="0"/>
              <a:t>older than 2 years (</a:t>
            </a:r>
            <a:r>
              <a:rPr lang="en-IN" dirty="0" smtClean="0"/>
              <a:t>7% vs</a:t>
            </a:r>
            <a:r>
              <a:rPr lang="en-IN" dirty="0"/>
              <a:t>. 12.4%, p = 0.132).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7347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 how long patients were followed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 smtClean="0"/>
              <a:t>Upto</a:t>
            </a:r>
            <a:r>
              <a:rPr lang="en-IN" dirty="0" smtClean="0"/>
              <a:t> 90 days from PED discharge.</a:t>
            </a:r>
          </a:p>
          <a:p>
            <a:endParaRPr lang="en-IN" dirty="0"/>
          </a:p>
          <a:p>
            <a:r>
              <a:rPr lang="en-IN" dirty="0" smtClean="0"/>
              <a:t>Follow up- 78%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5819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Were </a:t>
            </a:r>
            <a:r>
              <a:rPr lang="en-IN" dirty="0"/>
              <a:t>outcomes objective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Primary outcome was adherence to the PECARN decision rule</a:t>
            </a:r>
          </a:p>
          <a:p>
            <a:endParaRPr lang="en-IN" dirty="0" smtClean="0"/>
          </a:p>
          <a:p>
            <a:r>
              <a:rPr lang="en-IN" dirty="0" smtClean="0"/>
              <a:t>Yes</a:t>
            </a: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46957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powerful is the rule 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Efficacy- 92.3%</a:t>
            </a:r>
          </a:p>
          <a:p>
            <a:r>
              <a:rPr lang="en-IN" dirty="0"/>
              <a:t>95% CI = 89 to </a:t>
            </a:r>
            <a:r>
              <a:rPr lang="en-IN" dirty="0" smtClean="0"/>
              <a:t>95</a:t>
            </a:r>
          </a:p>
          <a:p>
            <a:pPr marL="0" indent="0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4097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What were the actual outcome rates in the low risk groups in the two studies</a:t>
            </a:r>
            <a:r>
              <a:rPr lang="en-IN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err="1" smtClean="0"/>
              <a:t>Adherance</a:t>
            </a:r>
            <a:r>
              <a:rPr lang="en-IN" dirty="0" smtClean="0"/>
              <a:t> in older protocol- 51% </a:t>
            </a:r>
          </a:p>
          <a:p>
            <a:endParaRPr lang="en-IN" dirty="0"/>
          </a:p>
          <a:p>
            <a:r>
              <a:rPr lang="en-IN" dirty="0" err="1" smtClean="0"/>
              <a:t>Adherance</a:t>
            </a:r>
            <a:r>
              <a:rPr lang="en-IN" dirty="0" smtClean="0"/>
              <a:t> for adapted PECARN rules- 96%</a:t>
            </a:r>
          </a:p>
          <a:p>
            <a:endParaRPr lang="en-IN" dirty="0"/>
          </a:p>
          <a:p>
            <a:r>
              <a:rPr lang="en-IN" dirty="0" smtClean="0"/>
              <a:t>P &lt; 0.0001.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99624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New PECARN decision rule resulted </a:t>
            </a:r>
            <a:r>
              <a:rPr lang="en-IN" dirty="0"/>
              <a:t>in a low </a:t>
            </a:r>
            <a:r>
              <a:rPr lang="en-IN" dirty="0" smtClean="0"/>
              <a:t>CT scan </a:t>
            </a:r>
            <a:r>
              <a:rPr lang="en-IN" dirty="0"/>
              <a:t>rate that was unchanged compared to </a:t>
            </a:r>
            <a:r>
              <a:rPr lang="en-IN" dirty="0" smtClean="0"/>
              <a:t>previous clinical </a:t>
            </a:r>
            <a:r>
              <a:rPr lang="en-IN" dirty="0"/>
              <a:t>practice, and showed excellent safety </a:t>
            </a:r>
            <a:r>
              <a:rPr lang="en-IN" dirty="0" smtClean="0"/>
              <a:t>and efficacy </a:t>
            </a:r>
            <a:r>
              <a:rPr lang="en-IN" dirty="0"/>
              <a:t>profiles.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5532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755</Words>
  <Application>Microsoft Office PowerPoint</Application>
  <PresentationFormat>Widescreen</PresentationFormat>
  <Paragraphs>108</Paragraphs>
  <Slides>32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Introduction </vt:lpstr>
      <vt:lpstr>AIM</vt:lpstr>
      <vt:lpstr>PICOT</vt:lpstr>
      <vt:lpstr>Primary outcome</vt:lpstr>
      <vt:lpstr>Methodology</vt:lpstr>
      <vt:lpstr>Protocol</vt:lpstr>
      <vt:lpstr>PowerPoint Presentation</vt:lpstr>
      <vt:lpstr>PowerPoint Presentation</vt:lpstr>
      <vt:lpstr>Training of staff</vt:lpstr>
      <vt:lpstr>Controls</vt:lpstr>
      <vt:lpstr>PowerPoint Presentation</vt:lpstr>
      <vt:lpstr>PowerPoint Presentation</vt:lpstr>
      <vt:lpstr>PowerPoint Presentation</vt:lpstr>
      <vt:lpstr>CRITICAL APPRAISAL OF DECISION RULE</vt:lpstr>
      <vt:lpstr>Were all important predictors included in the derivation process?</vt:lpstr>
      <vt:lpstr>PowerPoint Presentation</vt:lpstr>
      <vt:lpstr>PowerPoint Presentation</vt:lpstr>
      <vt:lpstr>Were all important predictors present in a significant proportion of the study population?</vt:lpstr>
      <vt:lpstr>PowerPoint Presentation</vt:lpstr>
      <vt:lpstr>Does the rule make clinical sense?</vt:lpstr>
      <vt:lpstr>Did the patients represent a wide spectrum of severity of disease?</vt:lpstr>
      <vt:lpstr>How were the predictors applied?</vt:lpstr>
      <vt:lpstr>Was there an explicit and accurate interpretation of the predictor variables and the actual rule without knowledge of the outcome?</vt:lpstr>
      <vt:lpstr>PowerPoint Presentation</vt:lpstr>
      <vt:lpstr>PowerPoint Presentation</vt:lpstr>
      <vt:lpstr>For how long patients were followed?</vt:lpstr>
      <vt:lpstr>Were outcomes objective?</vt:lpstr>
      <vt:lpstr>How powerful is the rule ?</vt:lpstr>
      <vt:lpstr>What were the actual outcome rates in the low risk groups in the two studies?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Goutham Sunny</dc:creator>
  <cp:lastModifiedBy>Goutham Sunny</cp:lastModifiedBy>
  <cp:revision>18</cp:revision>
  <dcterms:created xsi:type="dcterms:W3CDTF">2019-01-12T03:04:30Z</dcterms:created>
  <dcterms:modified xsi:type="dcterms:W3CDTF">2019-01-12T06:08:12Z</dcterms:modified>
</cp:coreProperties>
</file>