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6" r:id="rId4"/>
    <p:sldId id="264" r:id="rId5"/>
    <p:sldId id="265" r:id="rId6"/>
    <p:sldId id="266" r:id="rId7"/>
    <p:sldId id="268" r:id="rId8"/>
    <p:sldId id="259" r:id="rId9"/>
    <p:sldId id="271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85458" autoAdjust="0"/>
  </p:normalViewPr>
  <p:slideViewPr>
    <p:cSldViewPr snapToGrid="0">
      <p:cViewPr varScale="1">
        <p:scale>
          <a:sx n="63" d="100"/>
          <a:sy n="63" d="100"/>
        </p:scale>
        <p:origin x="102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3F0D5-3DA2-4D4A-BF7E-C623E7DC0671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0D10D-FFD7-45AA-A3D3-74AB2D39F9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6665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the period January 2008 to December 2012, ∼15 000 (range 14 559–16 713) were admitted each year for haemoptysis or had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haemoptysis as a complication of their stay. This represents 0.2% of all patients hospitalised in France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the period. The mean age of this population was 62 years. The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 for the prevalence and incidence of haemoptysis with regard to mean age and sex ratio were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superimposable (table 1). The mean duration of the initial hospital stay for haemoptysis was 8.0±12.5 days,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during this stay 9.0% of these patients were admitted to an intensive care unit (7–10%). One-third of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patients had a computed tomography scan. Almost half of the patients underwent an endobronchial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intervention, but the PMSI database did not distinguish between diagnostic and interventional procedures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(online supplementary table S2). During their hospital stay, 1% of the patients underwent thoracic surgery,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we do not know if the surgery was performed to treat the haemoptysis or if this symptom was a</a:t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consequence of the 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0D10D-FFD7-45AA-A3D3-74AB2D39F95A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4573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0D10D-FFD7-45AA-A3D3-74AB2D39F95A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27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14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4062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7096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797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9872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1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367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4431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641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786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97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41F09-2946-461A-99AF-533F03EA58E2}" type="datetimeFigureOut">
              <a:rPr lang="en-IN" smtClean="0"/>
              <a:t>29/12/2018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45A25-983B-47EB-8344-668FCEAC1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89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9714" y="365125"/>
            <a:ext cx="7097650" cy="609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661987"/>
            <a:ext cx="8943975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3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1866900"/>
            <a:ext cx="8239125" cy="3124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4152" y="4907756"/>
            <a:ext cx="9144000" cy="1655762"/>
          </a:xfrm>
        </p:spPr>
        <p:txBody>
          <a:bodyPr/>
          <a:lstStyle/>
          <a:p>
            <a:r>
              <a:rPr lang="en-IN" dirty="0" smtClean="0"/>
              <a:t>29/12/2018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693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Haemoptysis is a symptom varying in its </a:t>
            </a:r>
            <a:r>
              <a:rPr lang="en-IN" dirty="0" smtClean="0"/>
              <a:t>seriousness.</a:t>
            </a:r>
          </a:p>
          <a:p>
            <a:r>
              <a:rPr lang="en-IN" dirty="0" smtClean="0"/>
              <a:t>A number </a:t>
            </a:r>
            <a:r>
              <a:rPr lang="en-IN" dirty="0"/>
              <a:t>of aetiologies are described in the literature</a:t>
            </a:r>
            <a:r>
              <a:rPr lang="en-IN" dirty="0" smtClean="0"/>
              <a:t>.</a:t>
            </a:r>
          </a:p>
          <a:p>
            <a:r>
              <a:rPr lang="en-IN" dirty="0" smtClean="0"/>
              <a:t>A retrospective </a:t>
            </a:r>
            <a:r>
              <a:rPr lang="en-IN" dirty="0"/>
              <a:t>study in </a:t>
            </a:r>
            <a:r>
              <a:rPr lang="en-IN" dirty="0" smtClean="0"/>
              <a:t>Israel, the </a:t>
            </a:r>
            <a:r>
              <a:rPr lang="en-IN" dirty="0"/>
              <a:t>main aetiologies were infectious respiratory disease (34%), followed by</a:t>
            </a:r>
            <a:br>
              <a:rPr lang="en-IN" dirty="0"/>
            </a:br>
            <a:r>
              <a:rPr lang="en-IN" dirty="0"/>
              <a:t>bronchiectasis (20%) and lung cancer (19</a:t>
            </a:r>
            <a:r>
              <a:rPr lang="en-IN" dirty="0" smtClean="0"/>
              <a:t>%).</a:t>
            </a:r>
          </a:p>
          <a:p>
            <a:r>
              <a:rPr lang="en-IN" dirty="0" smtClean="0"/>
              <a:t>A </a:t>
            </a:r>
            <a:r>
              <a:rPr lang="en-IN" dirty="0"/>
              <a:t>French retrospective study that included &gt;6000 </a:t>
            </a:r>
            <a:r>
              <a:rPr lang="en-IN" dirty="0" smtClean="0"/>
              <a:t>patients, found </a:t>
            </a:r>
            <a:r>
              <a:rPr lang="en-IN" dirty="0"/>
              <a:t>that </a:t>
            </a:r>
            <a:r>
              <a:rPr lang="en-IN" dirty="0" smtClean="0"/>
              <a:t>bronchial carcinoma </a:t>
            </a:r>
            <a:r>
              <a:rPr lang="en-IN" dirty="0"/>
              <a:t>accounted for 14.9% of cases and was the leading cause of </a:t>
            </a:r>
            <a:r>
              <a:rPr lang="en-IN" dirty="0" smtClean="0"/>
              <a:t>haemoptysis.</a:t>
            </a:r>
          </a:p>
          <a:p>
            <a:r>
              <a:rPr lang="en-IN" dirty="0" smtClean="0"/>
              <a:t>The </a:t>
            </a:r>
            <a:r>
              <a:rPr lang="en-IN" dirty="0"/>
              <a:t>objectives of our study were to provide an epidemiological update on haemoptysis in </a:t>
            </a:r>
            <a:r>
              <a:rPr lang="en-IN" dirty="0" smtClean="0"/>
              <a:t>France.</a:t>
            </a:r>
          </a:p>
          <a:p>
            <a:pPr lvl="1"/>
            <a:r>
              <a:rPr lang="en-IN" dirty="0" smtClean="0"/>
              <a:t>to assess outcomes </a:t>
            </a:r>
            <a:r>
              <a:rPr lang="en-IN" dirty="0"/>
              <a:t>in patients presenting with this symptom </a:t>
            </a:r>
            <a:endParaRPr lang="en-IN" dirty="0" smtClean="0"/>
          </a:p>
          <a:p>
            <a:pPr lvl="1"/>
            <a:r>
              <a:rPr lang="en-IN" dirty="0" smtClean="0"/>
              <a:t>to </a:t>
            </a:r>
            <a:r>
              <a:rPr lang="en-IN" dirty="0"/>
              <a:t>determine the benefit of close follow-up </a:t>
            </a:r>
            <a:r>
              <a:rPr lang="en-IN" dirty="0" smtClean="0"/>
              <a:t>extended </a:t>
            </a:r>
            <a:r>
              <a:rPr lang="en-IN" dirty="0"/>
              <a:t>investigations when first-line examinations are normal. 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8652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Material and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The </a:t>
            </a:r>
            <a:r>
              <a:rPr lang="en-IN" dirty="0"/>
              <a:t>national administrative database: PMSI</a:t>
            </a:r>
            <a:br>
              <a:rPr lang="en-IN" dirty="0"/>
            </a:br>
            <a:r>
              <a:rPr lang="en-IN" dirty="0" smtClean="0"/>
              <a:t>Diagnoses identified </a:t>
            </a:r>
            <a:r>
              <a:rPr lang="en-IN" dirty="0"/>
              <a:t>during hospital stays are coded according to the tenth edition of the International </a:t>
            </a:r>
            <a:r>
              <a:rPr lang="en-IN" dirty="0" smtClean="0"/>
              <a:t>Classification of </a:t>
            </a:r>
            <a:r>
              <a:rPr lang="en-IN" dirty="0"/>
              <a:t>Diseases (ICD-10</a:t>
            </a:r>
            <a:r>
              <a:rPr lang="en-IN" dirty="0" smtClean="0"/>
              <a:t>).</a:t>
            </a:r>
          </a:p>
          <a:p>
            <a:r>
              <a:rPr lang="en-IN" dirty="0" smtClean="0"/>
              <a:t>This </a:t>
            </a:r>
            <a:r>
              <a:rPr lang="en-IN" dirty="0"/>
              <a:t>study was a retrospective multicentre study based on nationwide PMSI data collected between</a:t>
            </a:r>
            <a:br>
              <a:rPr lang="en-IN" dirty="0"/>
            </a:br>
            <a:r>
              <a:rPr lang="en-IN" dirty="0"/>
              <a:t>January 2008 and December 2012. </a:t>
            </a:r>
            <a:endParaRPr lang="en-IN" dirty="0" smtClean="0"/>
          </a:p>
          <a:p>
            <a:r>
              <a:rPr lang="en-IN" dirty="0" smtClean="0"/>
              <a:t>Inclusion :</a:t>
            </a:r>
          </a:p>
          <a:p>
            <a:pPr lvl="1"/>
            <a:r>
              <a:rPr lang="en-IN" dirty="0" smtClean="0"/>
              <a:t>patients </a:t>
            </a:r>
            <a:r>
              <a:rPr lang="en-IN" dirty="0"/>
              <a:t>aged &gt;18 years </a:t>
            </a:r>
            <a:endParaRPr lang="en-IN" dirty="0" smtClean="0"/>
          </a:p>
          <a:p>
            <a:pPr lvl="1"/>
            <a:r>
              <a:rPr lang="en-IN" dirty="0" smtClean="0"/>
              <a:t>admitted </a:t>
            </a:r>
            <a:r>
              <a:rPr lang="en-IN" dirty="0"/>
              <a:t>to hospital with haemoptysis during this period. 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0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Variables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Potential </a:t>
            </a:r>
            <a:r>
              <a:rPr lang="en-IN" dirty="0"/>
              <a:t>aetiologies of haemoptysis when the diagnosis reported was the main, related </a:t>
            </a:r>
            <a:r>
              <a:rPr lang="en-IN" dirty="0" smtClean="0"/>
              <a:t>or associated </a:t>
            </a:r>
            <a:r>
              <a:rPr lang="en-IN" dirty="0"/>
              <a:t>diagnosis. </a:t>
            </a:r>
            <a:endParaRPr lang="en-IN" dirty="0" smtClean="0"/>
          </a:p>
          <a:p>
            <a:r>
              <a:rPr lang="en-IN" dirty="0" smtClean="0"/>
              <a:t>geographical distribution </a:t>
            </a:r>
          </a:p>
          <a:p>
            <a:r>
              <a:rPr lang="en-IN" dirty="0" smtClean="0"/>
              <a:t>seasonal distribution</a:t>
            </a:r>
          </a:p>
          <a:p>
            <a:r>
              <a:rPr lang="en-IN" dirty="0" smtClean="0"/>
              <a:t>long-term outcomes in patients with respect to:</a:t>
            </a:r>
          </a:p>
          <a:p>
            <a:pPr lvl="1"/>
            <a:r>
              <a:rPr lang="en-IN" dirty="0" smtClean="0"/>
              <a:t>Recurrence</a:t>
            </a:r>
            <a:endParaRPr lang="en-IN" dirty="0"/>
          </a:p>
          <a:p>
            <a:pPr lvl="1"/>
            <a:r>
              <a:rPr lang="en-IN" dirty="0" smtClean="0"/>
              <a:t>therapeutic embolization</a:t>
            </a:r>
            <a:endParaRPr lang="en-IN" dirty="0"/>
          </a:p>
          <a:p>
            <a:pPr lvl="1"/>
            <a:r>
              <a:rPr lang="en-IN" dirty="0" smtClean="0"/>
              <a:t>hospital mortality during 3 years of follow-up for patients admitted</a:t>
            </a:r>
            <a:br>
              <a:rPr lang="en-IN" dirty="0" smtClean="0"/>
            </a:b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512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For </a:t>
            </a:r>
            <a:r>
              <a:rPr lang="en-IN" dirty="0"/>
              <a:t>bivariate analyses of qualitative variables, we used the Chi-squared test to compare percentages. </a:t>
            </a:r>
            <a:endParaRPr lang="en-IN" dirty="0" smtClean="0"/>
          </a:p>
          <a:p>
            <a:r>
              <a:rPr lang="en-IN" dirty="0" smtClean="0"/>
              <a:t>Mean values </a:t>
            </a:r>
            <a:r>
              <a:rPr lang="en-IN" dirty="0"/>
              <a:t>of quantitative variables were compared using linear regressions</a:t>
            </a:r>
            <a:r>
              <a:rPr lang="en-IN" dirty="0" smtClean="0"/>
              <a:t>.</a:t>
            </a:r>
          </a:p>
          <a:p>
            <a:r>
              <a:rPr lang="en-IN" dirty="0" smtClean="0"/>
              <a:t>p-values </a:t>
            </a:r>
            <a:r>
              <a:rPr lang="en-IN" dirty="0"/>
              <a:t>&lt;0.05 were considered </a:t>
            </a:r>
            <a:r>
              <a:rPr lang="en-IN" dirty="0" smtClean="0"/>
              <a:t>to be </a:t>
            </a:r>
            <a:r>
              <a:rPr lang="en-IN" dirty="0"/>
              <a:t>statistically significant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212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serious is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Did the study patients represent the full spectrum of those with this clinical problem?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941" y="3084557"/>
            <a:ext cx="80867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7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5138" y="583660"/>
            <a:ext cx="9381724" cy="557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the diagnostic evaluation definitive?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447" y="2292564"/>
            <a:ext cx="6723940" cy="44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were the diagnoses and their probabilities?</a:t>
            </a:r>
            <a:endParaRPr lang="en-IN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360" y="2405074"/>
            <a:ext cx="7495022" cy="44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4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How precise are the estimates of disease probability?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30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Are the study patients and clinical settings similar to mine?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Is it unlikely that the disease possibilities or probabilities have changed since this evidence was gathered?</a:t>
            </a:r>
          </a:p>
          <a:p>
            <a:pPr lvl="1"/>
            <a:r>
              <a:rPr lang="en-IN" smtClean="0"/>
              <a:t>no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52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249</Words>
  <Application>Microsoft Office PowerPoint</Application>
  <PresentationFormat>Widescreen</PresentationFormat>
  <Paragraphs>42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Background</vt:lpstr>
      <vt:lpstr>Material and methods</vt:lpstr>
      <vt:lpstr>Variables</vt:lpstr>
      <vt:lpstr>Statistical analysis</vt:lpstr>
      <vt:lpstr>How serious is the risk of bias?</vt:lpstr>
      <vt:lpstr>PowerPoint Presentation</vt:lpstr>
      <vt:lpstr>PowerPoint Presentation</vt:lpstr>
      <vt:lpstr>What are the results?</vt:lpstr>
      <vt:lpstr>PowerPoint Presentation</vt:lpstr>
      <vt:lpstr>How can I apply the results to patient care?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16</cp:revision>
  <dcterms:created xsi:type="dcterms:W3CDTF">2018-12-28T14:18:55Z</dcterms:created>
  <dcterms:modified xsi:type="dcterms:W3CDTF">2018-12-29T06:53:50Z</dcterms:modified>
</cp:coreProperties>
</file>