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3" r:id="rId4"/>
    <p:sldId id="264" r:id="rId5"/>
    <p:sldId id="265" r:id="rId6"/>
    <p:sldId id="281" r:id="rId7"/>
    <p:sldId id="266" r:id="rId8"/>
    <p:sldId id="267" r:id="rId9"/>
    <p:sldId id="258" r:id="rId10"/>
    <p:sldId id="259" r:id="rId11"/>
    <p:sldId id="260" r:id="rId12"/>
    <p:sldId id="283" r:id="rId13"/>
    <p:sldId id="282" r:id="rId14"/>
    <p:sldId id="261" r:id="rId15"/>
    <p:sldId id="262" r:id="rId16"/>
    <p:sldId id="270" r:id="rId17"/>
    <p:sldId id="28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28/12/2018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66106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28/12/2018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570324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0E3558-9BA6-426B-B6AD-8F74E2E40C9E}" type="datetimeFigureOut">
              <a:rPr lang="en-IN" smtClean="0"/>
              <a:t>28/12/2018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09793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80E3558-9BA6-426B-B6AD-8F74E2E40C9E}" type="datetimeFigureOut">
              <a:rPr lang="en-IN" smtClean="0"/>
              <a:t>28/12/2018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157476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80E3558-9BA6-426B-B6AD-8F74E2E40C9E}" type="datetimeFigureOut">
              <a:rPr lang="en-IN" smtClean="0"/>
              <a:t>28/12/2018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53345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80E3558-9BA6-426B-B6AD-8F74E2E40C9E}" type="datetimeFigureOut">
              <a:rPr lang="en-IN" smtClean="0"/>
              <a:t>28/12/2018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1912003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0E3558-9BA6-426B-B6AD-8F74E2E40C9E}" type="datetimeFigureOut">
              <a:rPr lang="en-IN" smtClean="0"/>
              <a:t>28/12/2018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2080775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0E3558-9BA6-426B-B6AD-8F74E2E40C9E}" type="datetimeFigureOut">
              <a:rPr lang="en-IN" smtClean="0"/>
              <a:t>28/12/2018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253416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0E3558-9BA6-426B-B6AD-8F74E2E40C9E}" type="datetimeFigureOut">
              <a:rPr lang="en-IN" smtClean="0"/>
              <a:t>28/12/2018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562846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28/12/2018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1303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28/12/2018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1802517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0E3558-9BA6-426B-B6AD-8F74E2E40C9E}" type="datetimeFigureOut">
              <a:rPr lang="en-IN" smtClean="0"/>
              <a:t>28/12/2018</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2119C-E926-4C14-A815-08E218A04755}" type="slidenum">
              <a:rPr lang="en-IN" smtClean="0"/>
              <a:t>‹#›</a:t>
            </a:fld>
            <a:endParaRPr lang="en-IN"/>
          </a:p>
        </p:txBody>
      </p:sp>
    </p:spTree>
    <p:extLst>
      <p:ext uri="{BB962C8B-B14F-4D97-AF65-F5344CB8AC3E}">
        <p14:creationId xmlns:p14="http://schemas.microsoft.com/office/powerpoint/2010/main" val="1978245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 name="Content Placeholder 5"/>
          <p:cNvPicPr>
            <a:picLocks noGrp="1" noChangeAspect="1"/>
          </p:cNvPicPr>
          <p:nvPr>
            <p:ph idx="1"/>
          </p:nvPr>
        </p:nvPicPr>
        <p:blipFill>
          <a:blip r:embed="rId2"/>
          <a:stretch>
            <a:fillRect/>
          </a:stretch>
        </p:blipFill>
        <p:spPr>
          <a:xfrm>
            <a:off x="1667081" y="631066"/>
            <a:ext cx="8857837" cy="5496014"/>
          </a:xfrm>
          <a:prstGeom prst="rect">
            <a:avLst/>
          </a:prstGeom>
        </p:spPr>
      </p:pic>
    </p:spTree>
    <p:extLst>
      <p:ext uri="{BB962C8B-B14F-4D97-AF65-F5344CB8AC3E}">
        <p14:creationId xmlns:p14="http://schemas.microsoft.com/office/powerpoint/2010/main" val="2387321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76562" y="1301750"/>
            <a:ext cx="6238875" cy="2028825"/>
          </a:xfrm>
          <a:prstGeom prst="rect">
            <a:avLst/>
          </a:prstGeom>
        </p:spPr>
      </p:pic>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r>
              <a:rPr lang="en-IN" dirty="0" smtClean="0"/>
              <a:t>28/12/2018</a:t>
            </a:r>
            <a:endParaRPr lang="en-IN" dirty="0"/>
          </a:p>
        </p:txBody>
      </p:sp>
    </p:spTree>
    <p:extLst>
      <p:ext uri="{BB962C8B-B14F-4D97-AF65-F5344CB8AC3E}">
        <p14:creationId xmlns:p14="http://schemas.microsoft.com/office/powerpoint/2010/main" val="3288205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Background</a:t>
            </a:r>
            <a:endParaRPr lang="en-IN" dirty="0"/>
          </a:p>
        </p:txBody>
      </p:sp>
      <p:sp>
        <p:nvSpPr>
          <p:cNvPr id="3" name="Content Placeholder 2"/>
          <p:cNvSpPr>
            <a:spLocks noGrp="1"/>
          </p:cNvSpPr>
          <p:nvPr>
            <p:ph idx="1"/>
          </p:nvPr>
        </p:nvSpPr>
        <p:spPr/>
        <p:txBody>
          <a:bodyPr/>
          <a:lstStyle/>
          <a:p>
            <a:r>
              <a:rPr lang="en-IN" dirty="0" smtClean="0"/>
              <a:t>Diabetic foot infections account for 20% hospital admissions  among patients with diabetes and 80% of infectious amputations each year.</a:t>
            </a:r>
          </a:p>
          <a:p>
            <a:r>
              <a:rPr lang="en-IN" dirty="0" smtClean="0"/>
              <a:t>Diabetic foot infections represent a significant problem, causing disability, suffering and medical expense.</a:t>
            </a:r>
          </a:p>
          <a:p>
            <a:r>
              <a:rPr lang="en-IN" dirty="0" smtClean="0"/>
              <a:t>Traditionally plain radiograph and nuclear scanning are standard for diagnosing OM.</a:t>
            </a:r>
          </a:p>
          <a:p>
            <a:endParaRPr lang="en-IN" dirty="0"/>
          </a:p>
        </p:txBody>
      </p:sp>
    </p:spTree>
    <p:extLst>
      <p:ext uri="{BB962C8B-B14F-4D97-AF65-F5344CB8AC3E}">
        <p14:creationId xmlns:p14="http://schemas.microsoft.com/office/powerpoint/2010/main" val="2223052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AIM</a:t>
            </a:r>
            <a:endParaRPr lang="en-IN" dirty="0"/>
          </a:p>
        </p:txBody>
      </p:sp>
      <p:sp>
        <p:nvSpPr>
          <p:cNvPr id="3" name="Content Placeholder 2"/>
          <p:cNvSpPr>
            <a:spLocks noGrp="1"/>
          </p:cNvSpPr>
          <p:nvPr>
            <p:ph idx="1"/>
          </p:nvPr>
        </p:nvSpPr>
        <p:spPr/>
        <p:txBody>
          <a:bodyPr/>
          <a:lstStyle/>
          <a:p>
            <a:r>
              <a:rPr lang="en-IN" dirty="0" smtClean="0"/>
              <a:t>To determine the accuracy of MRI for diagnosing OM in diabetic patient’s feet and compare this with </a:t>
            </a:r>
            <a:r>
              <a:rPr lang="en-IN" dirty="0"/>
              <a:t>t</a:t>
            </a:r>
            <a:r>
              <a:rPr lang="en-IN" dirty="0" smtClean="0"/>
              <a:t>raditional modalities.</a:t>
            </a:r>
            <a:endParaRPr lang="en-IN" dirty="0"/>
          </a:p>
        </p:txBody>
      </p:sp>
    </p:spTree>
    <p:extLst>
      <p:ext uri="{BB962C8B-B14F-4D97-AF65-F5344CB8AC3E}">
        <p14:creationId xmlns:p14="http://schemas.microsoft.com/office/powerpoint/2010/main" val="1960316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Methods</a:t>
            </a:r>
            <a:endParaRPr lang="en-IN" dirty="0"/>
          </a:p>
        </p:txBody>
      </p:sp>
      <p:sp>
        <p:nvSpPr>
          <p:cNvPr id="3" name="Content Placeholder 2"/>
          <p:cNvSpPr>
            <a:spLocks noGrp="1"/>
          </p:cNvSpPr>
          <p:nvPr>
            <p:ph idx="1"/>
          </p:nvPr>
        </p:nvSpPr>
        <p:spPr/>
        <p:txBody>
          <a:bodyPr>
            <a:normAutofit/>
          </a:bodyPr>
          <a:lstStyle/>
          <a:p>
            <a:r>
              <a:rPr lang="en-IN" dirty="0" smtClean="0"/>
              <a:t>P: Patients admitted to Lehigh Valley hospital with diabetic foot infections</a:t>
            </a:r>
          </a:p>
          <a:p>
            <a:r>
              <a:rPr lang="en-IN" dirty="0" smtClean="0"/>
              <a:t>Test: MRI of the foot</a:t>
            </a:r>
          </a:p>
          <a:p>
            <a:r>
              <a:rPr lang="en-IN" dirty="0" smtClean="0"/>
              <a:t>Standard: Plain radiograph and nuclear scans</a:t>
            </a:r>
          </a:p>
          <a:p>
            <a:r>
              <a:rPr lang="en-IN" dirty="0" smtClean="0"/>
              <a:t>O: Osteomyelitis on surgical specimen</a:t>
            </a:r>
          </a:p>
          <a:p>
            <a:r>
              <a:rPr lang="en-IN" dirty="0" smtClean="0"/>
              <a:t>T: November 1991 to December 1992</a:t>
            </a:r>
          </a:p>
        </p:txBody>
      </p:sp>
    </p:spTree>
    <p:extLst>
      <p:ext uri="{BB962C8B-B14F-4D97-AF65-F5344CB8AC3E}">
        <p14:creationId xmlns:p14="http://schemas.microsoft.com/office/powerpoint/2010/main" val="368693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Inclusion criteria:</a:t>
            </a:r>
          </a:p>
          <a:p>
            <a:pPr lvl="1"/>
            <a:r>
              <a:rPr lang="en-IN" dirty="0" smtClean="0"/>
              <a:t>Diabetic foot infections</a:t>
            </a:r>
            <a:endParaRPr lang="en-IN" dirty="0"/>
          </a:p>
          <a:p>
            <a:pPr lvl="1"/>
            <a:endParaRPr lang="en-IN" dirty="0" smtClean="0"/>
          </a:p>
          <a:p>
            <a:pPr lvl="1"/>
            <a:endParaRPr lang="en-IN" dirty="0"/>
          </a:p>
          <a:p>
            <a:r>
              <a:rPr lang="en-IN" dirty="0" smtClean="0"/>
              <a:t>Exclusion criteria</a:t>
            </a:r>
          </a:p>
          <a:p>
            <a:pPr lvl="1"/>
            <a:r>
              <a:rPr lang="en-IN" dirty="0" smtClean="0"/>
              <a:t>Fetid foot needing immediate surgery</a:t>
            </a:r>
          </a:p>
          <a:p>
            <a:pPr lvl="1"/>
            <a:r>
              <a:rPr lang="en-IN" dirty="0" smtClean="0"/>
              <a:t>Only cellulitis and no break in integrity of the skin</a:t>
            </a:r>
          </a:p>
        </p:txBody>
      </p:sp>
    </p:spTree>
    <p:extLst>
      <p:ext uri="{BB962C8B-B14F-4D97-AF65-F5344CB8AC3E}">
        <p14:creationId xmlns:p14="http://schemas.microsoft.com/office/powerpoint/2010/main" val="4030545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0000" lnSpcReduction="20000"/>
          </a:bodyPr>
          <a:lstStyle/>
          <a:p>
            <a:r>
              <a:rPr lang="en-IN" dirty="0" smtClean="0"/>
              <a:t>Cost of each study , included cost of performing study and physicians cost was also estimated.</a:t>
            </a:r>
          </a:p>
          <a:p>
            <a:r>
              <a:rPr lang="en-IN" dirty="0" smtClean="0"/>
              <a:t>Bone scans were performed for all patients : either Technetium 99 (22) or Leukocyte scanning (19)</a:t>
            </a:r>
          </a:p>
          <a:p>
            <a:r>
              <a:rPr lang="en-IN" dirty="0" smtClean="0"/>
              <a:t>Plain radiograph : 27.</a:t>
            </a:r>
          </a:p>
          <a:p>
            <a:r>
              <a:rPr lang="en-IN" dirty="0" smtClean="0"/>
              <a:t>All patients underwent MRI scanning with a 1.5 tesla Signal system</a:t>
            </a:r>
          </a:p>
          <a:p>
            <a:r>
              <a:rPr lang="en-IN" dirty="0" smtClean="0"/>
              <a:t>The bone submitted for pathologic examination was determined by the surgeon on the basis of clinical examination and the results of the diagnostic studies performed. </a:t>
            </a:r>
          </a:p>
          <a:p>
            <a:r>
              <a:rPr lang="en-IN" dirty="0" smtClean="0"/>
              <a:t>Gross and microscopic evaluations were performed on all bone and soft tissue excised or amputated. </a:t>
            </a:r>
          </a:p>
          <a:p>
            <a:r>
              <a:rPr lang="en-IN" dirty="0" smtClean="0"/>
              <a:t>The diagnosis of osteomyelitis was based on:</a:t>
            </a:r>
          </a:p>
          <a:p>
            <a:pPr lvl="1"/>
            <a:r>
              <a:rPr lang="en-IN" dirty="0" smtClean="0"/>
              <a:t>histologic findings of sub periosteal new bone formation, </a:t>
            </a:r>
          </a:p>
          <a:p>
            <a:pPr lvl="1"/>
            <a:r>
              <a:rPr lang="en-IN" dirty="0" smtClean="0"/>
              <a:t>lytic areas of bone loss</a:t>
            </a:r>
          </a:p>
          <a:p>
            <a:pPr lvl="1"/>
            <a:r>
              <a:rPr lang="en-IN" dirty="0" smtClean="0"/>
              <a:t>the presence of fibrosis</a:t>
            </a:r>
          </a:p>
          <a:p>
            <a:pPr lvl="1"/>
            <a:r>
              <a:rPr lang="en-IN" dirty="0" smtClean="0"/>
              <a:t>infiltration of polymorphonuclear leukocytes and lymphocytes.</a:t>
            </a:r>
          </a:p>
          <a:p>
            <a:endParaRPr lang="en-IN" dirty="0" smtClean="0"/>
          </a:p>
          <a:p>
            <a:endParaRPr lang="en-IN" dirty="0" smtClean="0"/>
          </a:p>
        </p:txBody>
      </p:sp>
    </p:spTree>
    <p:extLst>
      <p:ext uri="{BB962C8B-B14F-4D97-AF65-F5344CB8AC3E}">
        <p14:creationId xmlns:p14="http://schemas.microsoft.com/office/powerpoint/2010/main" val="1482653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smtClean="0"/>
              <a:t>Interpretation of the studies was done by staff radiologists and nuclear medicine specialists and was reviewed by the clinicians. </a:t>
            </a:r>
          </a:p>
          <a:p>
            <a:r>
              <a:rPr lang="en-IN" dirty="0" smtClean="0"/>
              <a:t>The physicians were not specifically blinded to the results of the other diagnostic studies, but none was aware of the pathologic end point of the presence or absence of osteomyelitis before submitting their reports. </a:t>
            </a:r>
            <a:br>
              <a:rPr lang="en-IN" dirty="0" smtClean="0"/>
            </a:br>
            <a:endParaRPr lang="en-IN" dirty="0" smtClean="0"/>
          </a:p>
          <a:p>
            <a:endParaRPr lang="en-IN" dirty="0"/>
          </a:p>
        </p:txBody>
      </p:sp>
    </p:spTree>
    <p:extLst>
      <p:ext uri="{BB962C8B-B14F-4D97-AF65-F5344CB8AC3E}">
        <p14:creationId xmlns:p14="http://schemas.microsoft.com/office/powerpoint/2010/main" val="3703565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How serious is the risk of bias?</a:t>
            </a:r>
            <a:endParaRPr lang="en-IN" dirty="0"/>
          </a:p>
        </p:txBody>
      </p:sp>
      <p:sp>
        <p:nvSpPr>
          <p:cNvPr id="3" name="Content Placeholder 2"/>
          <p:cNvSpPr>
            <a:spLocks noGrp="1"/>
          </p:cNvSpPr>
          <p:nvPr>
            <p:ph idx="1"/>
          </p:nvPr>
        </p:nvSpPr>
        <p:spPr/>
        <p:txBody>
          <a:bodyPr>
            <a:normAutofit/>
          </a:bodyPr>
          <a:lstStyle/>
          <a:p>
            <a:r>
              <a:rPr lang="en-IN" dirty="0" smtClean="0"/>
              <a:t>Did participating patients constitute a representative sample presenting with a diagnostic dilemma?</a:t>
            </a:r>
          </a:p>
          <a:p>
            <a:pPr lvl="1"/>
            <a:r>
              <a:rPr lang="en-IN" dirty="0" smtClean="0"/>
              <a:t>Implications of underlying osteomyelitis can be large, however unwarranted surgery for patients without proven OM needs to be minimised.</a:t>
            </a:r>
          </a:p>
          <a:p>
            <a:endParaRPr lang="en-IN" dirty="0"/>
          </a:p>
          <a:p>
            <a:r>
              <a:rPr lang="en-IN" dirty="0" smtClean="0"/>
              <a:t>Did the investigators compare the test to an appropriate , independent reference standard?</a:t>
            </a:r>
          </a:p>
          <a:p>
            <a:pPr lvl="1"/>
            <a:r>
              <a:rPr lang="en-IN" dirty="0" smtClean="0"/>
              <a:t>Yes</a:t>
            </a:r>
            <a:endParaRPr lang="en-IN" dirty="0"/>
          </a:p>
        </p:txBody>
      </p:sp>
    </p:spTree>
    <p:extLst>
      <p:ext uri="{BB962C8B-B14F-4D97-AF65-F5344CB8AC3E}">
        <p14:creationId xmlns:p14="http://schemas.microsoft.com/office/powerpoint/2010/main" val="1645891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Were those interpreting the test and reference standard blind to the other results?</a:t>
            </a:r>
          </a:p>
          <a:p>
            <a:pPr lvl="1"/>
            <a:r>
              <a:rPr lang="en-IN" dirty="0" smtClean="0"/>
              <a:t>The clinicians were blinded to the final histopathological diagnosis , but were not blinded to the results of the other tests.</a:t>
            </a:r>
          </a:p>
          <a:p>
            <a:endParaRPr lang="en-IN" dirty="0"/>
          </a:p>
          <a:p>
            <a:r>
              <a:rPr lang="en-IN" dirty="0" smtClean="0"/>
              <a:t>Did all patients receive the same reference standard irrespective of the results of the test results?</a:t>
            </a:r>
          </a:p>
          <a:p>
            <a:pPr lvl="1"/>
            <a:r>
              <a:rPr lang="en-IN" dirty="0" smtClean="0"/>
              <a:t>yes</a:t>
            </a:r>
            <a:endParaRPr lang="en-IN" dirty="0"/>
          </a:p>
        </p:txBody>
      </p:sp>
    </p:spTree>
    <p:extLst>
      <p:ext uri="{BB962C8B-B14F-4D97-AF65-F5344CB8AC3E}">
        <p14:creationId xmlns:p14="http://schemas.microsoft.com/office/powerpoint/2010/main" val="2218916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What are the results?</a:t>
            </a:r>
            <a:br>
              <a:rPr lang="en-IN" dirty="0" smtClean="0"/>
            </a:br>
            <a:endParaRPr lang="en-IN" dirty="0"/>
          </a:p>
        </p:txBody>
      </p:sp>
      <p:sp>
        <p:nvSpPr>
          <p:cNvPr id="3" name="Content Placeholder 2"/>
          <p:cNvSpPr>
            <a:spLocks noGrp="1"/>
          </p:cNvSpPr>
          <p:nvPr>
            <p:ph idx="1"/>
          </p:nvPr>
        </p:nvSpPr>
        <p:spPr/>
        <p:txBody>
          <a:bodyPr>
            <a:normAutofit fontScale="85000" lnSpcReduction="20000"/>
          </a:bodyPr>
          <a:lstStyle/>
          <a:p>
            <a:r>
              <a:rPr lang="en-IN" dirty="0" smtClean="0"/>
              <a:t>27 patients </a:t>
            </a:r>
            <a:r>
              <a:rPr lang="en-IN" dirty="0"/>
              <a:t>(19 men and 8 women</a:t>
            </a:r>
            <a:r>
              <a:rPr lang="en-IN" dirty="0" smtClean="0"/>
              <a:t>)</a:t>
            </a:r>
          </a:p>
          <a:p>
            <a:r>
              <a:rPr lang="en-IN" dirty="0" smtClean="0"/>
              <a:t>Their </a:t>
            </a:r>
            <a:r>
              <a:rPr lang="en-IN" dirty="0"/>
              <a:t>mean </a:t>
            </a:r>
            <a:r>
              <a:rPr lang="en-IN" dirty="0" smtClean="0"/>
              <a:t>age </a:t>
            </a:r>
            <a:r>
              <a:rPr lang="en-IN" dirty="0"/>
              <a:t>was 66 </a:t>
            </a:r>
            <a:r>
              <a:rPr lang="en-IN" dirty="0" smtClean="0"/>
              <a:t>years (range </a:t>
            </a:r>
            <a:r>
              <a:rPr lang="en-IN" dirty="0"/>
              <a:t>34 to 82 </a:t>
            </a:r>
            <a:r>
              <a:rPr lang="en-IN" dirty="0" smtClean="0"/>
              <a:t>years)</a:t>
            </a:r>
          </a:p>
          <a:p>
            <a:r>
              <a:rPr lang="en-IN" dirty="0" smtClean="0"/>
              <a:t>mean </a:t>
            </a:r>
            <a:r>
              <a:rPr lang="en-IN" dirty="0"/>
              <a:t>duration </a:t>
            </a:r>
            <a:r>
              <a:rPr lang="en-IN" dirty="0" smtClean="0"/>
              <a:t>of diabetes </a:t>
            </a:r>
            <a:r>
              <a:rPr lang="en-IN" dirty="0"/>
              <a:t>was 20 years</a:t>
            </a:r>
            <a:r>
              <a:rPr lang="en-IN" dirty="0" smtClean="0"/>
              <a:t>.</a:t>
            </a:r>
          </a:p>
          <a:p>
            <a:r>
              <a:rPr lang="en-IN" dirty="0" smtClean="0"/>
              <a:t>The </a:t>
            </a:r>
            <a:r>
              <a:rPr lang="en-IN" dirty="0"/>
              <a:t>mean </a:t>
            </a:r>
            <a:r>
              <a:rPr lang="en-IN" dirty="0" smtClean="0"/>
              <a:t>HbA1C </a:t>
            </a:r>
            <a:r>
              <a:rPr lang="en-IN" dirty="0"/>
              <a:t>was 8.1% with a range of 5.1% to 13</a:t>
            </a:r>
            <a:r>
              <a:rPr lang="en-IN" dirty="0" smtClean="0"/>
              <a:t>%.</a:t>
            </a:r>
          </a:p>
          <a:p>
            <a:r>
              <a:rPr lang="en-IN" dirty="0" smtClean="0"/>
              <a:t>Seven patients </a:t>
            </a:r>
            <a:r>
              <a:rPr lang="en-IN" dirty="0"/>
              <a:t>had undergone previous vascular bypass procedures. </a:t>
            </a:r>
            <a:endParaRPr lang="en-IN" dirty="0" smtClean="0"/>
          </a:p>
          <a:p>
            <a:r>
              <a:rPr lang="en-IN" dirty="0" smtClean="0"/>
              <a:t>Six </a:t>
            </a:r>
            <a:r>
              <a:rPr lang="en-IN" dirty="0"/>
              <a:t>patients were active smokers</a:t>
            </a:r>
            <a:r>
              <a:rPr lang="en-IN" dirty="0" smtClean="0"/>
              <a:t>.</a:t>
            </a:r>
          </a:p>
          <a:p>
            <a:r>
              <a:rPr lang="en-IN" dirty="0" smtClean="0"/>
              <a:t>Presenting signs:</a:t>
            </a:r>
          </a:p>
          <a:p>
            <a:pPr lvl="1"/>
            <a:r>
              <a:rPr lang="en-IN" dirty="0" smtClean="0"/>
              <a:t>cellulitis </a:t>
            </a:r>
            <a:r>
              <a:rPr lang="en-IN" dirty="0"/>
              <a:t>(70</a:t>
            </a:r>
            <a:r>
              <a:rPr lang="en-IN" dirty="0" smtClean="0"/>
              <a:t>%)</a:t>
            </a:r>
          </a:p>
          <a:p>
            <a:pPr lvl="1"/>
            <a:r>
              <a:rPr lang="en-IN" dirty="0" smtClean="0"/>
              <a:t>Sero-purulent drainage (</a:t>
            </a:r>
            <a:r>
              <a:rPr lang="en-IN" dirty="0"/>
              <a:t>67</a:t>
            </a:r>
            <a:r>
              <a:rPr lang="en-IN" dirty="0" smtClean="0"/>
              <a:t>%)</a:t>
            </a:r>
          </a:p>
          <a:p>
            <a:pPr lvl="1"/>
            <a:r>
              <a:rPr lang="en-IN" dirty="0" smtClean="0"/>
              <a:t>leukocyte </a:t>
            </a:r>
            <a:r>
              <a:rPr lang="en-IN" dirty="0"/>
              <a:t>count greater than </a:t>
            </a:r>
            <a:r>
              <a:rPr lang="en-IN" dirty="0" smtClean="0"/>
              <a:t>10,000/mm:  3 (</a:t>
            </a:r>
            <a:r>
              <a:rPr lang="en-IN" dirty="0"/>
              <a:t>33%), </a:t>
            </a:r>
            <a:endParaRPr lang="en-IN" dirty="0" smtClean="0"/>
          </a:p>
          <a:p>
            <a:pPr lvl="1"/>
            <a:r>
              <a:rPr lang="en-IN" dirty="0" smtClean="0"/>
              <a:t>absent </a:t>
            </a:r>
            <a:r>
              <a:rPr lang="en-IN" dirty="0"/>
              <a:t>dorsalis </a:t>
            </a:r>
            <a:r>
              <a:rPr lang="en-IN" dirty="0" err="1"/>
              <a:t>pedis</a:t>
            </a:r>
            <a:r>
              <a:rPr lang="en-IN" dirty="0"/>
              <a:t> and posterior </a:t>
            </a:r>
            <a:r>
              <a:rPr lang="en-IN" dirty="0" err="1"/>
              <a:t>tibial</a:t>
            </a:r>
            <a:r>
              <a:rPr lang="en-IN" dirty="0"/>
              <a:t> </a:t>
            </a:r>
            <a:r>
              <a:rPr lang="en-IN" dirty="0" smtClean="0"/>
              <a:t>pulses (</a:t>
            </a:r>
            <a:r>
              <a:rPr lang="en-IN" dirty="0"/>
              <a:t>44</a:t>
            </a:r>
            <a:r>
              <a:rPr lang="en-IN" dirty="0" smtClean="0"/>
              <a:t>%),</a:t>
            </a:r>
          </a:p>
          <a:p>
            <a:pPr lvl="1"/>
            <a:r>
              <a:rPr lang="en-IN" dirty="0" smtClean="0"/>
              <a:t>neuropathy </a:t>
            </a:r>
            <a:r>
              <a:rPr lang="en-IN" dirty="0"/>
              <a:t>(67%). </a:t>
            </a:r>
          </a:p>
        </p:txBody>
      </p:sp>
    </p:spTree>
    <p:extLst>
      <p:ext uri="{BB962C8B-B14F-4D97-AF65-F5344CB8AC3E}">
        <p14:creationId xmlns:p14="http://schemas.microsoft.com/office/powerpoint/2010/main" val="342193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r>
              <a:rPr lang="en-IN" dirty="0"/>
              <a:t>The diagnosis of osteomyelitis was confirmed or refuted by pathologic specimen (n = </a:t>
            </a:r>
            <a:r>
              <a:rPr lang="en-IN" dirty="0" smtClean="0"/>
              <a:t>18,67</a:t>
            </a:r>
            <a:r>
              <a:rPr lang="en-IN" dirty="0"/>
              <a:t>%) or bone culture (n = 3, 11%) or was excluded by</a:t>
            </a:r>
            <a:br>
              <a:rPr lang="en-IN" dirty="0"/>
            </a:br>
            <a:r>
              <a:rPr lang="en-IN" dirty="0"/>
              <a:t>response to medical management (n = 6, 22%). </a:t>
            </a:r>
            <a:endParaRPr lang="en-IN" dirty="0" smtClean="0"/>
          </a:p>
          <a:p>
            <a:r>
              <a:rPr lang="en-IN" dirty="0" smtClean="0"/>
              <a:t>Osteomyelitis </a:t>
            </a:r>
            <a:r>
              <a:rPr lang="en-IN" dirty="0"/>
              <a:t>was present in 9 of the 21 specimens </a:t>
            </a:r>
            <a:r>
              <a:rPr lang="en-IN" dirty="0" smtClean="0"/>
              <a:t>of bone examined.</a:t>
            </a:r>
          </a:p>
          <a:p>
            <a:r>
              <a:rPr lang="en-IN" dirty="0" smtClean="0"/>
              <a:t>The </a:t>
            </a:r>
            <a:r>
              <a:rPr lang="en-IN" dirty="0"/>
              <a:t>data were </a:t>
            </a:r>
            <a:r>
              <a:rPr lang="en-IN" dirty="0" smtClean="0"/>
              <a:t>analyzed statistically </a:t>
            </a:r>
            <a:r>
              <a:rPr lang="en-IN" dirty="0"/>
              <a:t>for overall diagnostic precision with a</a:t>
            </a:r>
            <a:br>
              <a:rPr lang="en-IN" dirty="0"/>
            </a:br>
            <a:r>
              <a:rPr lang="en-IN" dirty="0"/>
              <a:t>two-tailed Fisher's exact test. MRI was the only </a:t>
            </a:r>
            <a:r>
              <a:rPr lang="en-IN" dirty="0" smtClean="0"/>
              <a:t>test that </a:t>
            </a:r>
            <a:r>
              <a:rPr lang="en-IN" dirty="0"/>
              <a:t>was statistically significant (p &lt; 0.01).</a:t>
            </a:r>
            <a:br>
              <a:rPr lang="en-IN" dirty="0"/>
            </a:br>
            <a:r>
              <a:rPr lang="en-IN" dirty="0" smtClean="0"/>
              <a:t/>
            </a:r>
            <a:br>
              <a:rPr lang="en-IN" dirty="0" smtClean="0"/>
            </a:br>
            <a:endParaRPr lang="en-IN" dirty="0"/>
          </a:p>
        </p:txBody>
      </p:sp>
    </p:spTree>
    <p:extLst>
      <p:ext uri="{BB962C8B-B14F-4D97-AF65-F5344CB8AC3E}">
        <p14:creationId xmlns:p14="http://schemas.microsoft.com/office/powerpoint/2010/main" val="2890336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mtClean="0"/>
              <a:t>What likelihood ratios were associated with the range of possible test results?</a:t>
            </a:r>
            <a:endParaRPr lang="en-IN" dirty="0" smtClean="0"/>
          </a:p>
        </p:txBody>
      </p:sp>
      <p:pic>
        <p:nvPicPr>
          <p:cNvPr id="4" name="Content Placeholder 3"/>
          <p:cNvPicPr>
            <a:picLocks noGrp="1" noChangeAspect="1"/>
          </p:cNvPicPr>
          <p:nvPr>
            <p:ph idx="1"/>
          </p:nvPr>
        </p:nvPicPr>
        <p:blipFill>
          <a:blip r:embed="rId2"/>
          <a:stretch>
            <a:fillRect/>
          </a:stretch>
        </p:blipFill>
        <p:spPr>
          <a:xfrm>
            <a:off x="1877633" y="1941010"/>
            <a:ext cx="8153400" cy="1647825"/>
          </a:xfrm>
          <a:prstGeom prst="rect">
            <a:avLst/>
          </a:prstGeom>
        </p:spPr>
      </p:pic>
    </p:spTree>
    <p:extLst>
      <p:ext uri="{BB962C8B-B14F-4D97-AF65-F5344CB8AC3E}">
        <p14:creationId xmlns:p14="http://schemas.microsoft.com/office/powerpoint/2010/main" val="1341276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How can I apply the results to patient care?</a:t>
            </a:r>
            <a:br>
              <a:rPr lang="en-IN" dirty="0" smtClean="0"/>
            </a:br>
            <a:endParaRPr lang="en-IN" dirty="0"/>
          </a:p>
        </p:txBody>
      </p:sp>
      <p:sp>
        <p:nvSpPr>
          <p:cNvPr id="3" name="Content Placeholder 2"/>
          <p:cNvSpPr>
            <a:spLocks noGrp="1"/>
          </p:cNvSpPr>
          <p:nvPr>
            <p:ph idx="1"/>
          </p:nvPr>
        </p:nvSpPr>
        <p:spPr/>
        <p:txBody>
          <a:bodyPr/>
          <a:lstStyle/>
          <a:p>
            <a:r>
              <a:rPr lang="en-IN" dirty="0" smtClean="0"/>
              <a:t>Will the reproducibility of the test results and its interpretation be satisfactory in my clinical setting?</a:t>
            </a:r>
          </a:p>
          <a:p>
            <a:pPr lvl="1"/>
            <a:r>
              <a:rPr lang="en-IN" dirty="0" smtClean="0"/>
              <a:t>yes</a:t>
            </a:r>
            <a:endParaRPr lang="en-IN" dirty="0"/>
          </a:p>
          <a:p>
            <a:r>
              <a:rPr lang="en-IN" dirty="0" smtClean="0"/>
              <a:t>Are the study results applicable to patients in my practice?</a:t>
            </a:r>
          </a:p>
          <a:p>
            <a:pPr lvl="1"/>
            <a:r>
              <a:rPr lang="en-IN" dirty="0" smtClean="0"/>
              <a:t>yes</a:t>
            </a:r>
            <a:endParaRPr lang="en-IN" dirty="0"/>
          </a:p>
        </p:txBody>
      </p:sp>
    </p:spTree>
    <p:extLst>
      <p:ext uri="{BB962C8B-B14F-4D97-AF65-F5344CB8AC3E}">
        <p14:creationId xmlns:p14="http://schemas.microsoft.com/office/powerpoint/2010/main" val="792017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Will the test results change my management strategy?</a:t>
            </a:r>
          </a:p>
          <a:p>
            <a:pPr lvl="1"/>
            <a:r>
              <a:rPr lang="en-IN" dirty="0" smtClean="0"/>
              <a:t>no</a:t>
            </a:r>
          </a:p>
          <a:p>
            <a:endParaRPr lang="en-IN" dirty="0"/>
          </a:p>
          <a:p>
            <a:r>
              <a:rPr lang="en-IN" dirty="0" smtClean="0"/>
              <a:t>Will patients be better off as a results of the test?</a:t>
            </a:r>
          </a:p>
          <a:p>
            <a:pPr lvl="1"/>
            <a:r>
              <a:rPr lang="en-IN" dirty="0" smtClean="0"/>
              <a:t>Not necessarily</a:t>
            </a:r>
            <a:endParaRPr lang="en-IN" dirty="0"/>
          </a:p>
        </p:txBody>
      </p:sp>
    </p:spTree>
    <p:extLst>
      <p:ext uri="{BB962C8B-B14F-4D97-AF65-F5344CB8AC3E}">
        <p14:creationId xmlns:p14="http://schemas.microsoft.com/office/powerpoint/2010/main" val="228491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https://meds.queensu.ca/central/assets/modules/LR-module/Fagan_Nomogram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00023" y="365125"/>
            <a:ext cx="6413678"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390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2724150" y="3153569"/>
            <a:ext cx="6743700" cy="1695450"/>
          </a:xfrm>
          <a:prstGeom prst="rect">
            <a:avLst/>
          </a:prstGeom>
        </p:spPr>
      </p:pic>
    </p:spTree>
    <p:extLst>
      <p:ext uri="{BB962C8B-B14F-4D97-AF65-F5344CB8AC3E}">
        <p14:creationId xmlns:p14="http://schemas.microsoft.com/office/powerpoint/2010/main" val="3130765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TotalTime>
  <Words>638</Words>
  <Application>Microsoft Office PowerPoint</Application>
  <PresentationFormat>Widescreen</PresentationFormat>
  <Paragraphs>71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Background</vt:lpstr>
      <vt:lpstr>AIM</vt:lpstr>
      <vt:lpstr>Methods</vt:lpstr>
      <vt:lpstr>PowerPoint Presentation</vt:lpstr>
      <vt:lpstr>PowerPoint Presentation</vt:lpstr>
      <vt:lpstr>PowerPoint Presentation</vt:lpstr>
      <vt:lpstr>How serious is the risk of bias?</vt:lpstr>
      <vt:lpstr>PowerPoint Presentation</vt:lpstr>
      <vt:lpstr>What are the results? </vt:lpstr>
      <vt:lpstr>PowerPoint Presentation</vt:lpstr>
      <vt:lpstr>What likelihood ratios were associated with the range of possible test results?</vt:lpstr>
      <vt:lpstr>How can I apply the results to patient care? </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Newbigging</dc:creator>
  <cp:lastModifiedBy>Philip Newbigging</cp:lastModifiedBy>
  <cp:revision>24</cp:revision>
  <dcterms:created xsi:type="dcterms:W3CDTF">2018-12-28T03:13:08Z</dcterms:created>
  <dcterms:modified xsi:type="dcterms:W3CDTF">2018-12-28T09:52:16Z</dcterms:modified>
</cp:coreProperties>
</file>