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6" r:id="rId11"/>
    <p:sldId id="267" r:id="rId12"/>
    <p:sldId id="268" r:id="rId13"/>
    <p:sldId id="269" r:id="rId14"/>
    <p:sldId id="276" r:id="rId15"/>
    <p:sldId id="278" r:id="rId16"/>
    <p:sldId id="279" r:id="rId17"/>
    <p:sldId id="277" r:id="rId18"/>
    <p:sldId id="270" r:id="rId19"/>
    <p:sldId id="271" r:id="rId20"/>
    <p:sldId id="272" r:id="rId21"/>
    <p:sldId id="288" r:id="rId22"/>
    <p:sldId id="287" r:id="rId23"/>
    <p:sldId id="273" r:id="rId24"/>
    <p:sldId id="274" r:id="rId25"/>
    <p:sldId id="275" r:id="rId26"/>
    <p:sldId id="280" r:id="rId27"/>
    <p:sldId id="281" r:id="rId28"/>
    <p:sldId id="286" r:id="rId29"/>
    <p:sldId id="282" r:id="rId30"/>
    <p:sldId id="284" r:id="rId31"/>
    <p:sldId id="28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71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957C-5723-4799-8B08-B3D51434A824}" type="datetimeFigureOut">
              <a:rPr lang="en-IN" smtClean="0"/>
              <a:t>11-01-2019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74AB-6C26-4D45-B13A-0EC1C76C62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4559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957C-5723-4799-8B08-B3D51434A824}" type="datetimeFigureOut">
              <a:rPr lang="en-IN" smtClean="0"/>
              <a:t>11-01-2019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74AB-6C26-4D45-B13A-0EC1C76C62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4569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957C-5723-4799-8B08-B3D51434A824}" type="datetimeFigureOut">
              <a:rPr lang="en-IN" smtClean="0"/>
              <a:t>11-01-2019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74AB-6C26-4D45-B13A-0EC1C76C62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6386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957C-5723-4799-8B08-B3D51434A824}" type="datetimeFigureOut">
              <a:rPr lang="en-IN" smtClean="0"/>
              <a:t>11-01-2019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74AB-6C26-4D45-B13A-0EC1C76C62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6865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957C-5723-4799-8B08-B3D51434A824}" type="datetimeFigureOut">
              <a:rPr lang="en-IN" smtClean="0"/>
              <a:t>11-01-2019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74AB-6C26-4D45-B13A-0EC1C76C62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221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957C-5723-4799-8B08-B3D51434A824}" type="datetimeFigureOut">
              <a:rPr lang="en-IN" smtClean="0"/>
              <a:t>11-01-2019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74AB-6C26-4D45-B13A-0EC1C76C62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8157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957C-5723-4799-8B08-B3D51434A824}" type="datetimeFigureOut">
              <a:rPr lang="en-IN" smtClean="0"/>
              <a:t>11-01-2019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74AB-6C26-4D45-B13A-0EC1C76C62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7030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957C-5723-4799-8B08-B3D51434A824}" type="datetimeFigureOut">
              <a:rPr lang="en-IN" smtClean="0"/>
              <a:t>11-01-2019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74AB-6C26-4D45-B13A-0EC1C76C62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4705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957C-5723-4799-8B08-B3D51434A824}" type="datetimeFigureOut">
              <a:rPr lang="en-IN" smtClean="0"/>
              <a:t>11-01-2019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74AB-6C26-4D45-B13A-0EC1C76C62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1747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957C-5723-4799-8B08-B3D51434A824}" type="datetimeFigureOut">
              <a:rPr lang="en-IN" smtClean="0"/>
              <a:t>11-01-2019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74AB-6C26-4D45-B13A-0EC1C76C62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15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957C-5723-4799-8B08-B3D51434A824}" type="datetimeFigureOut">
              <a:rPr lang="en-IN" smtClean="0"/>
              <a:t>11-01-2019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74AB-6C26-4D45-B13A-0EC1C76C62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5994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2957C-5723-4799-8B08-B3D51434A824}" type="datetimeFigureOut">
              <a:rPr lang="en-IN" smtClean="0"/>
              <a:t>11-01-2019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174AB-6C26-4D45-B13A-0EC1C76C62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6677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366" y="304799"/>
            <a:ext cx="11667723" cy="549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03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High incidence of oral cancer in Indian subcontinent.</a:t>
            </a:r>
          </a:p>
          <a:p>
            <a:r>
              <a:rPr lang="en-IN" dirty="0" smtClean="0"/>
              <a:t>Due to high prevalence of pan/tobacco chewing in the population and smoking.</a:t>
            </a:r>
          </a:p>
          <a:p>
            <a:r>
              <a:rPr lang="en-IN" dirty="0"/>
              <a:t>5-year survival </a:t>
            </a:r>
            <a:r>
              <a:rPr lang="en-IN" dirty="0" smtClean="0"/>
              <a:t>exceeds 80</a:t>
            </a:r>
            <a:r>
              <a:rPr lang="en-IN" dirty="0"/>
              <a:t>% following diagnosis and treatment of early, localized (</a:t>
            </a:r>
            <a:r>
              <a:rPr lang="en-IN" dirty="0" smtClean="0"/>
              <a:t>stages I </a:t>
            </a:r>
            <a:r>
              <a:rPr lang="en-IN" dirty="0"/>
              <a:t>and II) oral </a:t>
            </a:r>
            <a:r>
              <a:rPr lang="en-IN" dirty="0" smtClean="0"/>
              <a:t>cancer.</a:t>
            </a:r>
          </a:p>
          <a:p>
            <a:r>
              <a:rPr lang="en-IN" dirty="0" smtClean="0"/>
              <a:t>Drops </a:t>
            </a:r>
            <a:r>
              <a:rPr lang="en-IN" dirty="0"/>
              <a:t>to less than 20% with advanced </a:t>
            </a:r>
            <a:r>
              <a:rPr lang="en-IN" dirty="0" smtClean="0"/>
              <a:t>clinical stages </a:t>
            </a:r>
            <a:r>
              <a:rPr lang="en-IN" dirty="0"/>
              <a:t>(III and IV</a:t>
            </a:r>
            <a:r>
              <a:rPr lang="en-IN" dirty="0" smtClean="0"/>
              <a:t>).</a:t>
            </a:r>
          </a:p>
          <a:p>
            <a:endParaRPr lang="en-IN" dirty="0" smtClean="0"/>
          </a:p>
          <a:p>
            <a:pPr marL="0" indent="0">
              <a:buNone/>
            </a:pP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2825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 </a:t>
            </a:r>
            <a:r>
              <a:rPr lang="en-IN" dirty="0" smtClean="0"/>
              <a:t>2005, this group reported </a:t>
            </a:r>
            <a:r>
              <a:rPr lang="en-IN" dirty="0"/>
              <a:t>a 34% reduction in oral cancer mortality in high-risk individuals with tobacco chewing or smoking or alcohol drinking habits following three rounds of oral visual screening at </a:t>
            </a:r>
            <a:r>
              <a:rPr lang="en-IN" dirty="0" smtClean="0"/>
              <a:t>3-year intervals </a:t>
            </a:r>
            <a:r>
              <a:rPr lang="en-IN" dirty="0"/>
              <a:t>in a cluster-randomized controlled </a:t>
            </a:r>
            <a:r>
              <a:rPr lang="en-IN" dirty="0" smtClean="0"/>
              <a:t>trial.</a:t>
            </a:r>
          </a:p>
          <a:p>
            <a:endParaRPr lang="en-IN" dirty="0"/>
          </a:p>
          <a:p>
            <a:r>
              <a:rPr lang="en-IN" dirty="0" smtClean="0"/>
              <a:t>Current study- data from 15 years of follow up.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2314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PICOT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P=Apparently healthy </a:t>
            </a:r>
            <a:r>
              <a:rPr lang="en-IN" dirty="0"/>
              <a:t>a</a:t>
            </a:r>
            <a:r>
              <a:rPr lang="en-IN" dirty="0" smtClean="0"/>
              <a:t>dults &gt;/= 35 years of age with no past history of oral cancer.</a:t>
            </a:r>
          </a:p>
          <a:p>
            <a:r>
              <a:rPr lang="en-IN" dirty="0" smtClean="0"/>
              <a:t>I= 3 rounds of screening consisting of oral visual inspection by trained health workers at 3 year intervals.</a:t>
            </a:r>
          </a:p>
          <a:p>
            <a:r>
              <a:rPr lang="en-IN" dirty="0" smtClean="0"/>
              <a:t>C= Standard care</a:t>
            </a:r>
          </a:p>
          <a:p>
            <a:r>
              <a:rPr lang="en-IN" dirty="0" smtClean="0"/>
              <a:t>O= Oral </a:t>
            </a:r>
            <a:r>
              <a:rPr lang="en-IN" dirty="0"/>
              <a:t>cancer incidence </a:t>
            </a:r>
            <a:r>
              <a:rPr lang="en-IN" dirty="0" smtClean="0"/>
              <a:t>and mortality </a:t>
            </a:r>
            <a:r>
              <a:rPr lang="en-IN" dirty="0"/>
              <a:t>in the study </a:t>
            </a:r>
            <a:r>
              <a:rPr lang="en-IN" dirty="0" smtClean="0"/>
              <a:t>groups.</a:t>
            </a:r>
          </a:p>
          <a:p>
            <a:r>
              <a:rPr lang="en-IN" dirty="0" smtClean="0"/>
              <a:t>T= 1996 to 2010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97806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048" y="0"/>
            <a:ext cx="10515600" cy="1325563"/>
          </a:xfrm>
        </p:spPr>
        <p:txBody>
          <a:bodyPr/>
          <a:lstStyle/>
          <a:p>
            <a:r>
              <a:rPr lang="en-IN" dirty="0" smtClean="0"/>
              <a:t>Methodology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1079" y="1325563"/>
            <a:ext cx="10515600" cy="4922905"/>
          </a:xfrm>
        </p:spPr>
        <p:txBody>
          <a:bodyPr>
            <a:normAutofit fontScale="92500" lnSpcReduction="10000"/>
          </a:bodyPr>
          <a:lstStyle/>
          <a:p>
            <a:r>
              <a:rPr lang="en-IN" dirty="0" smtClean="0"/>
              <a:t>HWs</a:t>
            </a:r>
          </a:p>
          <a:p>
            <a:pPr lvl="1"/>
            <a:r>
              <a:rPr lang="en-IN" dirty="0" smtClean="0"/>
              <a:t>Non-medical </a:t>
            </a:r>
            <a:r>
              <a:rPr lang="en-IN" dirty="0"/>
              <a:t>university </a:t>
            </a:r>
            <a:r>
              <a:rPr lang="en-IN" dirty="0" smtClean="0"/>
              <a:t>graduates</a:t>
            </a:r>
          </a:p>
          <a:p>
            <a:pPr lvl="1"/>
            <a:r>
              <a:rPr lang="en-IN" dirty="0"/>
              <a:t>T</a:t>
            </a:r>
            <a:r>
              <a:rPr lang="en-IN" dirty="0" smtClean="0"/>
              <a:t>rained for </a:t>
            </a:r>
            <a:r>
              <a:rPr lang="en-IN" dirty="0"/>
              <a:t>visual inspection of the </a:t>
            </a:r>
            <a:r>
              <a:rPr lang="en-IN" dirty="0" smtClean="0"/>
              <a:t>oral mucosa </a:t>
            </a:r>
            <a:r>
              <a:rPr lang="en-IN" dirty="0"/>
              <a:t>and identify potential precancerous </a:t>
            </a:r>
            <a:r>
              <a:rPr lang="en-IN" dirty="0" smtClean="0"/>
              <a:t>lesions and oral </a:t>
            </a:r>
            <a:r>
              <a:rPr lang="en-IN" dirty="0"/>
              <a:t>cancer. </a:t>
            </a:r>
            <a:endParaRPr lang="en-IN" dirty="0" smtClean="0"/>
          </a:p>
          <a:p>
            <a:r>
              <a:rPr lang="en-IN" dirty="0" smtClean="0"/>
              <a:t>Two </a:t>
            </a:r>
            <a:r>
              <a:rPr lang="en-IN" dirty="0"/>
              <a:t>HWs were assigned to each cluster to </a:t>
            </a:r>
            <a:r>
              <a:rPr lang="en-IN" dirty="0" smtClean="0"/>
              <a:t>visit households </a:t>
            </a:r>
            <a:r>
              <a:rPr lang="en-IN" dirty="0"/>
              <a:t>to identify and interview the eligible subjects </a:t>
            </a:r>
            <a:r>
              <a:rPr lang="en-IN" dirty="0" smtClean="0"/>
              <a:t>during each round.</a:t>
            </a:r>
          </a:p>
          <a:p>
            <a:r>
              <a:rPr lang="en-IN" dirty="0" smtClean="0"/>
              <a:t>Screening </a:t>
            </a:r>
            <a:r>
              <a:rPr lang="en-IN" dirty="0"/>
              <a:t>was repeated every 3 years for four </a:t>
            </a:r>
            <a:r>
              <a:rPr lang="en-IN" dirty="0" smtClean="0"/>
              <a:t>rounds</a:t>
            </a:r>
          </a:p>
          <a:p>
            <a:r>
              <a:rPr lang="en-IN" dirty="0"/>
              <a:t>A</a:t>
            </a:r>
            <a:r>
              <a:rPr lang="en-IN" dirty="0" smtClean="0"/>
              <a:t>ll rounds were </a:t>
            </a:r>
            <a:r>
              <a:rPr lang="en-IN" dirty="0"/>
              <a:t>completed </a:t>
            </a:r>
            <a:r>
              <a:rPr lang="en-IN" dirty="0" smtClean="0"/>
              <a:t>in 2008</a:t>
            </a:r>
            <a:r>
              <a:rPr lang="en-IN" dirty="0"/>
              <a:t>. </a:t>
            </a:r>
            <a:endParaRPr lang="en-IN" dirty="0" smtClean="0"/>
          </a:p>
          <a:p>
            <a:r>
              <a:rPr lang="en-IN" dirty="0"/>
              <a:t>F</a:t>
            </a:r>
            <a:r>
              <a:rPr lang="en-IN" dirty="0" smtClean="0"/>
              <a:t>indings were </a:t>
            </a:r>
            <a:r>
              <a:rPr lang="en-IN" dirty="0"/>
              <a:t>recorded as </a:t>
            </a:r>
            <a:endParaRPr lang="en-IN" dirty="0" smtClean="0"/>
          </a:p>
          <a:p>
            <a:pPr lvl="1"/>
            <a:r>
              <a:rPr lang="en-IN" dirty="0" smtClean="0"/>
              <a:t>Normal</a:t>
            </a:r>
          </a:p>
          <a:p>
            <a:pPr lvl="1"/>
            <a:r>
              <a:rPr lang="en-IN" dirty="0" smtClean="0"/>
              <a:t>Referable </a:t>
            </a:r>
            <a:r>
              <a:rPr lang="en-IN" dirty="0"/>
              <a:t>lesions suggestive of potentially malignant disorders, or suspicious </a:t>
            </a:r>
            <a:r>
              <a:rPr lang="en-IN" dirty="0" smtClean="0"/>
              <a:t>ulcer</a:t>
            </a:r>
            <a:endParaRPr lang="en-IN" dirty="0"/>
          </a:p>
          <a:p>
            <a:pPr lvl="1"/>
            <a:r>
              <a:rPr lang="en-IN" dirty="0" smtClean="0"/>
              <a:t>Growth </a:t>
            </a:r>
            <a:r>
              <a:rPr lang="en-IN" dirty="0"/>
              <a:t>suggestive of cancer. </a:t>
            </a:r>
            <a:endParaRPr lang="en-IN" dirty="0" smtClean="0"/>
          </a:p>
          <a:p>
            <a:r>
              <a:rPr lang="en-IN" dirty="0" smtClean="0"/>
              <a:t>Screen-positivity </a:t>
            </a:r>
            <a:r>
              <a:rPr lang="en-IN" dirty="0"/>
              <a:t>was defined as the presence </a:t>
            </a:r>
            <a:r>
              <a:rPr lang="en-IN" dirty="0" smtClean="0"/>
              <a:t>of referable lesions.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6946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/>
              <a:t>All screen-positive subjects were referred to a weekly clinic </a:t>
            </a:r>
            <a:r>
              <a:rPr lang="en-IN" dirty="0" smtClean="0"/>
              <a:t>in the </a:t>
            </a:r>
            <a:r>
              <a:rPr lang="en-IN" dirty="0"/>
              <a:t>study project </a:t>
            </a:r>
            <a:r>
              <a:rPr lang="en-IN" dirty="0" smtClean="0"/>
              <a:t>office.</a:t>
            </a:r>
          </a:p>
          <a:p>
            <a:r>
              <a:rPr lang="en-IN" dirty="0" smtClean="0"/>
              <a:t>Dentists </a:t>
            </a:r>
            <a:r>
              <a:rPr lang="en-IN" dirty="0"/>
              <a:t>and oncologists, with special training and several years of experience in the diagnosis of </a:t>
            </a:r>
            <a:r>
              <a:rPr lang="en-IN" dirty="0" smtClean="0"/>
              <a:t>oral lesions</a:t>
            </a:r>
            <a:r>
              <a:rPr lang="en-IN" dirty="0"/>
              <a:t>, clinically examined them using standardized </a:t>
            </a:r>
            <a:r>
              <a:rPr lang="en-IN" dirty="0" smtClean="0"/>
              <a:t>criteria.</a:t>
            </a:r>
          </a:p>
          <a:p>
            <a:r>
              <a:rPr lang="en-IN" dirty="0" smtClean="0"/>
              <a:t>Assessed </a:t>
            </a:r>
            <a:r>
              <a:rPr lang="en-IN" dirty="0"/>
              <a:t>the oral cavity </a:t>
            </a:r>
            <a:r>
              <a:rPr lang="en-IN" dirty="0" smtClean="0"/>
              <a:t>and documented </a:t>
            </a:r>
            <a:r>
              <a:rPr lang="en-IN" dirty="0"/>
              <a:t>the findings as </a:t>
            </a:r>
            <a:endParaRPr lang="en-IN" dirty="0" smtClean="0"/>
          </a:p>
          <a:p>
            <a:pPr lvl="1"/>
            <a:r>
              <a:rPr lang="en-IN" dirty="0" smtClean="0"/>
              <a:t>Normal</a:t>
            </a:r>
          </a:p>
          <a:p>
            <a:pPr lvl="1"/>
            <a:r>
              <a:rPr lang="en-IN" dirty="0" smtClean="0"/>
              <a:t>Benign lesions</a:t>
            </a:r>
          </a:p>
          <a:p>
            <a:pPr lvl="1"/>
            <a:r>
              <a:rPr lang="en-IN" dirty="0"/>
              <a:t>O</a:t>
            </a:r>
            <a:r>
              <a:rPr lang="en-IN" dirty="0" smtClean="0"/>
              <a:t>ral </a:t>
            </a:r>
            <a:r>
              <a:rPr lang="en-IN" dirty="0"/>
              <a:t>precancerous </a:t>
            </a:r>
            <a:r>
              <a:rPr lang="en-IN" dirty="0" smtClean="0"/>
              <a:t>lesions</a:t>
            </a:r>
          </a:p>
          <a:p>
            <a:pPr lvl="1"/>
            <a:r>
              <a:rPr lang="en-IN" dirty="0"/>
              <a:t>I</a:t>
            </a:r>
            <a:r>
              <a:rPr lang="en-IN" dirty="0" smtClean="0"/>
              <a:t>nvasive cancer.</a:t>
            </a:r>
          </a:p>
          <a:p>
            <a:r>
              <a:rPr lang="en-IN" dirty="0" smtClean="0"/>
              <a:t>Punch </a:t>
            </a:r>
            <a:r>
              <a:rPr lang="en-IN" dirty="0"/>
              <a:t>or incision or excision biopsies were directed </a:t>
            </a:r>
            <a:r>
              <a:rPr lang="en-IN" dirty="0" smtClean="0"/>
              <a:t>from </a:t>
            </a:r>
            <a:r>
              <a:rPr lang="en-IN" dirty="0"/>
              <a:t>oral </a:t>
            </a:r>
            <a:r>
              <a:rPr lang="en-IN" dirty="0">
                <a:solidFill>
                  <a:srgbClr val="FF0000"/>
                </a:solidFill>
              </a:rPr>
              <a:t>precancerous lesions </a:t>
            </a:r>
            <a:r>
              <a:rPr lang="en-IN" dirty="0"/>
              <a:t>with a high degree of clinical suspicion </a:t>
            </a:r>
            <a:r>
              <a:rPr lang="en-IN" dirty="0" smtClean="0"/>
              <a:t>of cancer </a:t>
            </a:r>
            <a:r>
              <a:rPr lang="en-IN" dirty="0"/>
              <a:t>and </a:t>
            </a:r>
            <a:r>
              <a:rPr lang="en-IN" dirty="0">
                <a:solidFill>
                  <a:srgbClr val="FF0000"/>
                </a:solidFill>
              </a:rPr>
              <a:t>all </a:t>
            </a:r>
            <a:r>
              <a:rPr lang="en-IN" dirty="0" smtClean="0">
                <a:solidFill>
                  <a:srgbClr val="FF0000"/>
                </a:solidFill>
              </a:rPr>
              <a:t>growths.</a:t>
            </a:r>
          </a:p>
          <a:p>
            <a:r>
              <a:rPr lang="en-IN" dirty="0" smtClean="0"/>
              <a:t>Biopsy </a:t>
            </a:r>
            <a:r>
              <a:rPr lang="en-IN" dirty="0"/>
              <a:t>specimens were processed </a:t>
            </a:r>
            <a:r>
              <a:rPr lang="en-IN" dirty="0" smtClean="0"/>
              <a:t>at the </a:t>
            </a:r>
            <a:r>
              <a:rPr lang="en-IN" dirty="0"/>
              <a:t>RCC and histological findings were reported by one </a:t>
            </a:r>
            <a:r>
              <a:rPr lang="en-IN" dirty="0" smtClean="0"/>
              <a:t>pathologist (ST</a:t>
            </a:r>
            <a:r>
              <a:rPr lang="en-IN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534146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Reference standard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Reference </a:t>
            </a:r>
            <a:r>
              <a:rPr lang="en-IN" dirty="0"/>
              <a:t>investigation for final </a:t>
            </a:r>
            <a:r>
              <a:rPr lang="en-IN" dirty="0" smtClean="0"/>
              <a:t>diagnosis of</a:t>
            </a:r>
          </a:p>
          <a:p>
            <a:pPr lvl="1"/>
            <a:r>
              <a:rPr lang="en-IN" dirty="0" smtClean="0"/>
              <a:t>Oral </a:t>
            </a:r>
            <a:r>
              <a:rPr lang="en-IN" dirty="0"/>
              <a:t>precancerous lesions was clinical examination by </a:t>
            </a:r>
            <a:r>
              <a:rPr lang="en-IN" dirty="0" smtClean="0"/>
              <a:t>doctors</a:t>
            </a:r>
          </a:p>
          <a:p>
            <a:pPr lvl="1"/>
            <a:r>
              <a:rPr lang="en-IN" dirty="0" smtClean="0"/>
              <a:t>Invasive </a:t>
            </a:r>
            <a:r>
              <a:rPr lang="en-IN" dirty="0"/>
              <a:t>oral </a:t>
            </a:r>
            <a:r>
              <a:rPr lang="en-IN" dirty="0" smtClean="0"/>
              <a:t>cancers- Biopsy.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07616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Control arm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Eligible subjects in the control clusters were not screened but</a:t>
            </a:r>
            <a:br>
              <a:rPr lang="en-IN" dirty="0"/>
            </a:br>
            <a:r>
              <a:rPr lang="en-IN" dirty="0"/>
              <a:t>continued to receive routine health-care during the years 1996–</a:t>
            </a:r>
            <a:br>
              <a:rPr lang="en-IN" dirty="0"/>
            </a:br>
            <a:r>
              <a:rPr lang="en-IN" dirty="0"/>
              <a:t>2005. </a:t>
            </a:r>
            <a:endParaRPr lang="en-IN" dirty="0" smtClean="0"/>
          </a:p>
          <a:p>
            <a:r>
              <a:rPr lang="en-IN" dirty="0" smtClean="0"/>
              <a:t>Once </a:t>
            </a:r>
            <a:r>
              <a:rPr lang="en-IN" dirty="0"/>
              <a:t>significant oral cancer mortality reduction following</a:t>
            </a:r>
            <a:br>
              <a:rPr lang="en-IN" dirty="0"/>
            </a:br>
            <a:r>
              <a:rPr lang="en-IN" dirty="0"/>
              <a:t>three rounds of screening among the high-risk subjects in the</a:t>
            </a:r>
            <a:br>
              <a:rPr lang="en-IN" dirty="0"/>
            </a:br>
            <a:r>
              <a:rPr lang="en-IN" dirty="0"/>
              <a:t>intervention arm was confirmed, the control subjects were offered</a:t>
            </a:r>
            <a:br>
              <a:rPr lang="en-IN" dirty="0"/>
            </a:br>
            <a:r>
              <a:rPr lang="en-IN" dirty="0"/>
              <a:t>screening during the years 2006–2008.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13330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IN" dirty="0" smtClean="0"/>
              <a:t>Collection of data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5563"/>
            <a:ext cx="10984606" cy="4781237"/>
          </a:xfrm>
        </p:spPr>
        <p:txBody>
          <a:bodyPr>
            <a:normAutofit lnSpcReduction="10000"/>
          </a:bodyPr>
          <a:lstStyle/>
          <a:p>
            <a:r>
              <a:rPr lang="en-IN" dirty="0" smtClean="0"/>
              <a:t>Obtained </a:t>
            </a:r>
            <a:r>
              <a:rPr lang="en-IN" dirty="0"/>
              <a:t>information on </a:t>
            </a:r>
            <a:r>
              <a:rPr lang="en-IN" dirty="0" smtClean="0"/>
              <a:t>the incident </a:t>
            </a:r>
            <a:r>
              <a:rPr lang="en-IN" dirty="0"/>
              <a:t>oral cancer cases in the study clusters from </a:t>
            </a:r>
          </a:p>
          <a:p>
            <a:pPr lvl="1"/>
            <a:r>
              <a:rPr lang="en-IN" dirty="0" smtClean="0"/>
              <a:t>Trivandrum </a:t>
            </a:r>
            <a:r>
              <a:rPr lang="en-IN" dirty="0"/>
              <a:t>population-based cancer </a:t>
            </a:r>
            <a:r>
              <a:rPr lang="en-IN" dirty="0" smtClean="0"/>
              <a:t>registry</a:t>
            </a:r>
          </a:p>
          <a:p>
            <a:pPr lvl="1"/>
            <a:r>
              <a:rPr lang="en-IN" dirty="0"/>
              <a:t>H</a:t>
            </a:r>
            <a:r>
              <a:rPr lang="en-IN" dirty="0" smtClean="0"/>
              <a:t>ospital </a:t>
            </a:r>
            <a:r>
              <a:rPr lang="en-IN" dirty="0"/>
              <a:t>cancer </a:t>
            </a:r>
            <a:r>
              <a:rPr lang="en-IN" dirty="0" smtClean="0"/>
              <a:t>registry of </a:t>
            </a:r>
            <a:r>
              <a:rPr lang="en-IN" dirty="0"/>
              <a:t>the RCC </a:t>
            </a:r>
          </a:p>
          <a:p>
            <a:pPr lvl="1"/>
            <a:r>
              <a:rPr lang="en-IN" dirty="0" smtClean="0"/>
              <a:t>Medical </a:t>
            </a:r>
            <a:r>
              <a:rPr lang="en-IN" dirty="0"/>
              <a:t>records departments of other </a:t>
            </a:r>
            <a:r>
              <a:rPr lang="en-IN" dirty="0" smtClean="0"/>
              <a:t>hospitals treating </a:t>
            </a:r>
            <a:r>
              <a:rPr lang="en-IN" dirty="0"/>
              <a:t>oral cancer </a:t>
            </a:r>
            <a:r>
              <a:rPr lang="en-IN" dirty="0" smtClean="0"/>
              <a:t>patients</a:t>
            </a:r>
          </a:p>
          <a:p>
            <a:r>
              <a:rPr lang="en-IN" dirty="0" smtClean="0"/>
              <a:t>This </a:t>
            </a:r>
            <a:r>
              <a:rPr lang="en-IN" dirty="0"/>
              <a:t>information was collected without being aware of study group assignment of cases</a:t>
            </a:r>
            <a:r>
              <a:rPr lang="en-IN" dirty="0" smtClean="0"/>
              <a:t>.</a:t>
            </a:r>
          </a:p>
          <a:p>
            <a:r>
              <a:rPr lang="en-IN" dirty="0" smtClean="0"/>
              <a:t>Information on all deaths among the subjects was collected from </a:t>
            </a:r>
          </a:p>
          <a:p>
            <a:pPr lvl="1"/>
            <a:r>
              <a:rPr lang="en-IN" dirty="0" smtClean="0"/>
              <a:t>Municipal and district death registers</a:t>
            </a:r>
          </a:p>
          <a:p>
            <a:pPr lvl="1"/>
            <a:r>
              <a:rPr lang="en-IN" dirty="0" smtClean="0"/>
              <a:t>Hospital medical records</a:t>
            </a:r>
          </a:p>
          <a:p>
            <a:pPr lvl="1"/>
            <a:r>
              <a:rPr lang="en-IN" dirty="0" smtClean="0"/>
              <a:t>Death records of churches and mosques</a:t>
            </a:r>
          </a:p>
          <a:p>
            <a:pPr lvl="1"/>
            <a:r>
              <a:rPr lang="en-IN" dirty="0" smtClean="0"/>
              <a:t>House visits by the population cancer registry staff and by project HWs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24330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C</a:t>
            </a:r>
            <a:r>
              <a:rPr lang="en-IN" dirty="0" smtClean="0"/>
              <a:t>ause </a:t>
            </a:r>
            <a:r>
              <a:rPr lang="en-IN" dirty="0"/>
              <a:t>of death in </a:t>
            </a:r>
            <a:r>
              <a:rPr lang="en-IN" dirty="0" smtClean="0"/>
              <a:t>each oral </a:t>
            </a:r>
            <a:r>
              <a:rPr lang="en-IN" dirty="0"/>
              <a:t>cancer case was assessed on a case-by-case basis by three physicians (KR, GT, ST) </a:t>
            </a:r>
            <a:endParaRPr lang="en-IN" dirty="0" smtClean="0"/>
          </a:p>
          <a:p>
            <a:pPr lvl="1"/>
            <a:r>
              <a:rPr lang="en-IN" dirty="0" smtClean="0"/>
              <a:t>Blinded </a:t>
            </a:r>
            <a:r>
              <a:rPr lang="en-IN" dirty="0"/>
              <a:t>to the study group allocation </a:t>
            </a:r>
            <a:endParaRPr lang="en-IN" dirty="0" smtClean="0"/>
          </a:p>
          <a:p>
            <a:r>
              <a:rPr lang="en-IN" dirty="0" smtClean="0"/>
              <a:t>Deaths </a:t>
            </a:r>
            <a:r>
              <a:rPr lang="en-IN" dirty="0"/>
              <a:t>were attributed to oral cancer if </a:t>
            </a:r>
            <a:endParaRPr lang="en-IN" dirty="0" smtClean="0"/>
          </a:p>
          <a:p>
            <a:pPr lvl="1"/>
            <a:r>
              <a:rPr lang="en-IN" dirty="0" smtClean="0"/>
              <a:t>Patient </a:t>
            </a:r>
            <a:r>
              <a:rPr lang="en-IN" dirty="0"/>
              <a:t>had histologically or clinically confirmed oral cancer, lymph nodes or </a:t>
            </a:r>
            <a:r>
              <a:rPr lang="en-IN" dirty="0" smtClean="0"/>
              <a:t>distant metastasis </a:t>
            </a:r>
            <a:r>
              <a:rPr lang="en-IN" dirty="0"/>
              <a:t>at the time of death </a:t>
            </a:r>
          </a:p>
          <a:p>
            <a:pPr lvl="1"/>
            <a:r>
              <a:rPr lang="en-IN" dirty="0" smtClean="0"/>
              <a:t>Or had </a:t>
            </a:r>
            <a:r>
              <a:rPr lang="en-IN" dirty="0"/>
              <a:t>died due to </a:t>
            </a:r>
            <a:r>
              <a:rPr lang="en-IN" dirty="0" smtClean="0"/>
              <a:t>complications of </a:t>
            </a:r>
            <a:r>
              <a:rPr lang="en-IN" dirty="0"/>
              <a:t>oral cancer treatment. </a:t>
            </a:r>
            <a:endParaRPr lang="en-IN" dirty="0" smtClean="0"/>
          </a:p>
          <a:p>
            <a:pPr marL="0" indent="0">
              <a:buNone/>
            </a:pP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5476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Sample size calculation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797540" cy="4803775"/>
          </a:xfrm>
        </p:spPr>
        <p:txBody>
          <a:bodyPr>
            <a:normAutofit/>
          </a:bodyPr>
          <a:lstStyle/>
          <a:p>
            <a:r>
              <a:rPr lang="en-IN" dirty="0" smtClean="0"/>
              <a:t>Power- 80%</a:t>
            </a:r>
          </a:p>
          <a:p>
            <a:r>
              <a:rPr lang="en-IN" dirty="0" smtClean="0"/>
              <a:t>5 % significance level.</a:t>
            </a:r>
          </a:p>
          <a:p>
            <a:r>
              <a:rPr lang="en-IN" dirty="0" smtClean="0"/>
              <a:t>Assuming 35% reduction in cumulative mortality rate of oral cancer between intervention and control groups.</a:t>
            </a:r>
          </a:p>
          <a:p>
            <a:r>
              <a:rPr lang="en-IN" dirty="0" smtClean="0"/>
              <a:t>Death rate </a:t>
            </a:r>
            <a:r>
              <a:rPr lang="en-IN" dirty="0"/>
              <a:t>from oral cancer in those </a:t>
            </a:r>
            <a:r>
              <a:rPr lang="en-IN" dirty="0" smtClean="0"/>
              <a:t>aged 35 </a:t>
            </a:r>
            <a:r>
              <a:rPr lang="en-IN" dirty="0"/>
              <a:t>years or older has been estimated at about 20 </a:t>
            </a:r>
            <a:r>
              <a:rPr lang="en-IN" dirty="0" smtClean="0"/>
              <a:t>per 100 </a:t>
            </a:r>
            <a:r>
              <a:rPr lang="en-IN" dirty="0"/>
              <a:t>000</a:t>
            </a:r>
            <a:r>
              <a:rPr lang="en-IN" dirty="0" smtClean="0"/>
              <a:t>.</a:t>
            </a:r>
          </a:p>
          <a:p>
            <a:r>
              <a:rPr lang="en-IN" dirty="0" smtClean="0"/>
              <a:t>Yearly dropout of 5%.</a:t>
            </a:r>
          </a:p>
          <a:p>
            <a:r>
              <a:rPr lang="en-IN" dirty="0" smtClean="0"/>
              <a:t>Sample size of 15,000.</a:t>
            </a:r>
            <a:r>
              <a:rPr lang="en-IN" dirty="0"/>
              <a:t/>
            </a:r>
            <a:br>
              <a:rPr lang="en-IN" dirty="0"/>
            </a:b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2460789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83" y="0"/>
            <a:ext cx="9313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730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100957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17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794" y="-1"/>
            <a:ext cx="7719116" cy="688422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44710" y="5190186"/>
            <a:ext cx="7122017" cy="4378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377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Are the recommendations valid</a:t>
            </a:r>
            <a:r>
              <a:rPr lang="en-IN" b="1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Is there randomized controlled trial evidence that the intervention benefits people with asymptomatic disease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Yes</a:t>
            </a:r>
          </a:p>
          <a:p>
            <a:pPr lvl="1"/>
            <a:endParaRPr lang="en-IN" dirty="0"/>
          </a:p>
          <a:p>
            <a:r>
              <a:rPr lang="en-IN" dirty="0"/>
              <a:t>Were the data identified, selected, and combined in an unbiased fashion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RCT</a:t>
            </a:r>
          </a:p>
          <a:p>
            <a:pPr lvl="1"/>
            <a:r>
              <a:rPr lang="en-IN" dirty="0" smtClean="0"/>
              <a:t>Data analysis team were blinded to the randomisation.</a:t>
            </a:r>
          </a:p>
          <a:p>
            <a:pPr lvl="1"/>
            <a:endParaRPr lang="en-IN" dirty="0"/>
          </a:p>
          <a:p>
            <a:pPr lvl="1"/>
            <a:r>
              <a:rPr lang="en-IN" dirty="0" smtClean="0"/>
              <a:t>Chance of migration of study population??</a:t>
            </a:r>
          </a:p>
          <a:p>
            <a:pPr lvl="1"/>
            <a:r>
              <a:rPr lang="en-IN" dirty="0" smtClean="0"/>
              <a:t>Participants are not blinded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0363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What are the recommendations and will they help you in caring for </a:t>
            </a:r>
            <a:r>
              <a:rPr lang="en-IN" b="1" dirty="0" smtClean="0"/>
              <a:t>your patients? 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What are the benefits?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12749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N" dirty="0" smtClean="0"/>
              <a:t>Screen-positivity </a:t>
            </a:r>
            <a:r>
              <a:rPr lang="en-IN" dirty="0"/>
              <a:t>rate was </a:t>
            </a:r>
            <a:endParaRPr lang="en-IN" dirty="0" smtClean="0"/>
          </a:p>
          <a:p>
            <a:pPr lvl="1"/>
            <a:r>
              <a:rPr lang="en-IN" dirty="0" smtClean="0"/>
              <a:t>7.3</a:t>
            </a:r>
            <a:r>
              <a:rPr lang="en-IN" dirty="0"/>
              <a:t>% (3589/49,179) in the </a:t>
            </a:r>
            <a:r>
              <a:rPr lang="en-IN" dirty="0" smtClean="0"/>
              <a:t>first.</a:t>
            </a:r>
          </a:p>
          <a:p>
            <a:pPr lvl="1"/>
            <a:r>
              <a:rPr lang="en-IN" dirty="0" smtClean="0"/>
              <a:t>2.6% (</a:t>
            </a:r>
            <a:r>
              <a:rPr lang="en-IN" dirty="0"/>
              <a:t>1475/55,993) in the </a:t>
            </a:r>
            <a:r>
              <a:rPr lang="en-IN" dirty="0" smtClean="0"/>
              <a:t>second.</a:t>
            </a:r>
          </a:p>
          <a:p>
            <a:pPr lvl="1"/>
            <a:r>
              <a:rPr lang="en-IN" dirty="0" smtClean="0"/>
              <a:t>2.1</a:t>
            </a:r>
            <a:r>
              <a:rPr lang="en-IN" dirty="0"/>
              <a:t>% (1395/64,898) in the </a:t>
            </a:r>
            <a:r>
              <a:rPr lang="en-IN" dirty="0" smtClean="0"/>
              <a:t>third.</a:t>
            </a:r>
          </a:p>
          <a:p>
            <a:pPr lvl="1"/>
            <a:r>
              <a:rPr lang="en-IN" dirty="0" smtClean="0"/>
              <a:t>2.2</a:t>
            </a:r>
            <a:r>
              <a:rPr lang="en-IN" dirty="0"/>
              <a:t>% (932/43,014) in the fourth rounds</a:t>
            </a:r>
            <a:r>
              <a:rPr lang="en-IN" dirty="0" smtClean="0"/>
              <a:t>.</a:t>
            </a:r>
          </a:p>
          <a:p>
            <a:pPr lvl="1"/>
            <a:endParaRPr lang="en-IN" dirty="0"/>
          </a:p>
          <a:p>
            <a:r>
              <a:rPr lang="en-IN" dirty="0"/>
              <a:t>The detection rate of oral </a:t>
            </a:r>
            <a:r>
              <a:rPr lang="en-IN" dirty="0" smtClean="0"/>
              <a:t>precancerous lesions </a:t>
            </a:r>
            <a:r>
              <a:rPr lang="en-IN" dirty="0"/>
              <a:t>and oral cancer in </a:t>
            </a:r>
            <a:r>
              <a:rPr lang="en-IN" dirty="0" smtClean="0"/>
              <a:t>the</a:t>
            </a:r>
          </a:p>
          <a:p>
            <a:pPr lvl="1"/>
            <a:r>
              <a:rPr lang="en-IN" dirty="0" smtClean="0"/>
              <a:t>1</a:t>
            </a:r>
            <a:r>
              <a:rPr lang="en-IN" baseline="30000" dirty="0" smtClean="0"/>
              <a:t>st</a:t>
            </a:r>
            <a:r>
              <a:rPr lang="en-IN" dirty="0"/>
              <a:t> </a:t>
            </a:r>
            <a:r>
              <a:rPr lang="en-IN" dirty="0" smtClean="0"/>
              <a:t>round- 2.83%</a:t>
            </a:r>
          </a:p>
          <a:p>
            <a:pPr lvl="1"/>
            <a:r>
              <a:rPr lang="en-IN" dirty="0" smtClean="0"/>
              <a:t>2</a:t>
            </a:r>
            <a:r>
              <a:rPr lang="en-IN" baseline="30000" dirty="0" smtClean="0"/>
              <a:t>nd</a:t>
            </a:r>
            <a:r>
              <a:rPr lang="en-IN" dirty="0" smtClean="0"/>
              <a:t> round- 1.19%</a:t>
            </a:r>
          </a:p>
          <a:p>
            <a:pPr lvl="1"/>
            <a:r>
              <a:rPr lang="en-IN" dirty="0" smtClean="0"/>
              <a:t>3</a:t>
            </a:r>
            <a:r>
              <a:rPr lang="en-IN" baseline="30000" dirty="0" smtClean="0"/>
              <a:t>rd</a:t>
            </a:r>
            <a:r>
              <a:rPr lang="en-IN" dirty="0" smtClean="0"/>
              <a:t> round- 1.16%</a:t>
            </a:r>
          </a:p>
          <a:p>
            <a:pPr lvl="1"/>
            <a:r>
              <a:rPr lang="en-IN" dirty="0" smtClean="0"/>
              <a:t>4</a:t>
            </a:r>
            <a:r>
              <a:rPr lang="en-IN" baseline="30000" dirty="0" smtClean="0"/>
              <a:t>th</a:t>
            </a:r>
            <a:r>
              <a:rPr lang="en-IN" dirty="0" smtClean="0"/>
              <a:t> round- 0.39%</a:t>
            </a:r>
          </a:p>
          <a:p>
            <a:pPr lvl="1"/>
            <a:endParaRPr lang="en-IN" dirty="0"/>
          </a:p>
          <a:p>
            <a:r>
              <a:rPr lang="en-IN" dirty="0"/>
              <a:t>I</a:t>
            </a:r>
            <a:r>
              <a:rPr lang="en-IN" dirty="0" smtClean="0"/>
              <a:t>n </a:t>
            </a:r>
            <a:r>
              <a:rPr lang="en-IN" dirty="0"/>
              <a:t>the control arm, </a:t>
            </a:r>
            <a:r>
              <a:rPr lang="en-IN" dirty="0" smtClean="0"/>
              <a:t>43,992 (46.1</a:t>
            </a:r>
            <a:r>
              <a:rPr lang="en-IN" dirty="0"/>
              <a:t>%) had one round of screening during 2006–2008 and </a:t>
            </a:r>
            <a:r>
              <a:rPr lang="en-IN" dirty="0" smtClean="0"/>
              <a:t>1163 (2.6</a:t>
            </a:r>
            <a:r>
              <a:rPr lang="en-IN" dirty="0"/>
              <a:t>%) were positive.</a:t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948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" y="1181894"/>
            <a:ext cx="1114425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4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826223"/>
            <a:ext cx="10515600" cy="1350740"/>
          </a:xfrm>
        </p:spPr>
        <p:txBody>
          <a:bodyPr>
            <a:normAutofit/>
          </a:bodyPr>
          <a:lstStyle/>
          <a:p>
            <a:r>
              <a:rPr lang="en-IN" dirty="0" smtClean="0"/>
              <a:t>39.4</a:t>
            </a:r>
            <a:r>
              <a:rPr lang="en-IN" dirty="0"/>
              <a:t>% of the cases in the intervention arm </a:t>
            </a:r>
            <a:r>
              <a:rPr lang="en-IN" dirty="0" smtClean="0"/>
              <a:t>were in </a:t>
            </a:r>
            <a:r>
              <a:rPr lang="en-IN" dirty="0"/>
              <a:t>stages I or II compared with 27.0% cases in the control </a:t>
            </a:r>
            <a:r>
              <a:rPr lang="en-IN" dirty="0" smtClean="0"/>
              <a:t>arm (p </a:t>
            </a:r>
            <a:r>
              <a:rPr lang="en-IN" dirty="0"/>
              <a:t>= 0.002).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52" y="176990"/>
            <a:ext cx="11115296" cy="45913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310647" y="2593507"/>
            <a:ext cx="2820473" cy="2318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6310647" y="3470018"/>
            <a:ext cx="2820473" cy="7115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974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59" y="87312"/>
            <a:ext cx="11612047" cy="60896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3792" y="1455313"/>
            <a:ext cx="11075829" cy="3703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553792" y="2176530"/>
            <a:ext cx="11075829" cy="4250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553792" y="3039414"/>
            <a:ext cx="11075831" cy="3734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553789" y="3446016"/>
            <a:ext cx="11075831" cy="73860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553790" y="4642790"/>
            <a:ext cx="11075831" cy="37348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553789" y="5366890"/>
            <a:ext cx="11075831" cy="3734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172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 the tobacco or alcohol or both arm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</a:t>
            </a:r>
            <a:r>
              <a:rPr lang="en-IN" dirty="0" smtClean="0"/>
              <a:t>ignificant </a:t>
            </a:r>
            <a:r>
              <a:rPr lang="en-IN" dirty="0"/>
              <a:t>21% reduction in the incidence of advanced oral </a:t>
            </a:r>
            <a:r>
              <a:rPr lang="en-IN" dirty="0" smtClean="0"/>
              <a:t>cancers</a:t>
            </a:r>
          </a:p>
          <a:p>
            <a:r>
              <a:rPr lang="en-IN" dirty="0" smtClean="0"/>
              <a:t>NNT= 100/21= 4</a:t>
            </a:r>
          </a:p>
          <a:p>
            <a:endParaRPr lang="en-IN" dirty="0" smtClean="0"/>
          </a:p>
          <a:p>
            <a:r>
              <a:rPr lang="en-IN" dirty="0" smtClean="0"/>
              <a:t>Significant </a:t>
            </a:r>
            <a:r>
              <a:rPr lang="en-IN" dirty="0"/>
              <a:t>24% reduction in oral cancer </a:t>
            </a:r>
            <a:r>
              <a:rPr lang="en-IN" dirty="0" smtClean="0"/>
              <a:t>mortality</a:t>
            </a:r>
          </a:p>
          <a:p>
            <a:r>
              <a:rPr lang="en-IN" dirty="0" smtClean="0"/>
              <a:t>NNT= 100/24= 4.16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400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5 year and 10 year survival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r>
              <a:rPr lang="en-IN" dirty="0" smtClean="0"/>
              <a:t>5-year survival- 55.5</a:t>
            </a:r>
            <a:r>
              <a:rPr lang="en-IN" dirty="0"/>
              <a:t>% </a:t>
            </a:r>
            <a:r>
              <a:rPr lang="en-IN" dirty="0" smtClean="0"/>
              <a:t>vs.43.4%</a:t>
            </a:r>
          </a:p>
          <a:p>
            <a:r>
              <a:rPr lang="en-IN" dirty="0" smtClean="0"/>
              <a:t>10-year survival- 48.3</a:t>
            </a:r>
            <a:r>
              <a:rPr lang="en-IN" dirty="0"/>
              <a:t>% vs. </a:t>
            </a:r>
            <a:r>
              <a:rPr lang="en-IN" dirty="0" smtClean="0"/>
              <a:t>30.6%</a:t>
            </a:r>
          </a:p>
          <a:p>
            <a:r>
              <a:rPr lang="en-IN" dirty="0" smtClean="0"/>
              <a:t>P </a:t>
            </a:r>
            <a:r>
              <a:rPr lang="en-IN" dirty="0"/>
              <a:t>= </a:t>
            </a:r>
            <a:r>
              <a:rPr lang="en-IN" dirty="0" smtClean="0"/>
              <a:t>0.003.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6061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78" y="0"/>
            <a:ext cx="9980696" cy="681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56079" y="365125"/>
            <a:ext cx="1223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Overall 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6555345" y="365125"/>
            <a:ext cx="2189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Stage 2 or worse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2756079" y="3773510"/>
            <a:ext cx="2640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Stage 3 or worse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6259130" y="3631962"/>
            <a:ext cx="5636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Mortality from oral cancer among individuals with habits.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92552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8033"/>
            <a:ext cx="12023077" cy="576973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8923" y="2485623"/>
            <a:ext cx="11075831" cy="2318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168923" y="4488290"/>
            <a:ext cx="11075831" cy="1867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168922" y="5112915"/>
            <a:ext cx="11075831" cy="2189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9797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94260"/>
            <a:ext cx="11708177" cy="452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13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What are the harms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No major adverse effects.</a:t>
            </a:r>
          </a:p>
          <a:p>
            <a:pPr lvl="1"/>
            <a:r>
              <a:rPr lang="en-IN" dirty="0" smtClean="0"/>
              <a:t>One episode of bleeding following biopsy which required sutures.</a:t>
            </a:r>
          </a:p>
          <a:p>
            <a:pPr lvl="1"/>
            <a:r>
              <a:rPr lang="en-IN" dirty="0" smtClean="0"/>
              <a:t>8 patients complained of pain following biopsy.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99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How do these compare in different people and with different screening strategies</a:t>
            </a:r>
            <a:r>
              <a:rPr lang="en-IN" dirty="0" smtClean="0"/>
              <a:t>?</a:t>
            </a:r>
          </a:p>
          <a:p>
            <a:endParaRPr lang="en-IN" dirty="0"/>
          </a:p>
          <a:p>
            <a:pPr lvl="1"/>
            <a:r>
              <a:rPr lang="en-IN" dirty="0" smtClean="0"/>
              <a:t>Subgroup analysis done.</a:t>
            </a:r>
          </a:p>
          <a:p>
            <a:pPr lvl="1"/>
            <a:endParaRPr lang="en-IN" dirty="0"/>
          </a:p>
          <a:p>
            <a:pPr lvl="1"/>
            <a:r>
              <a:rPr lang="en-IN" dirty="0" smtClean="0"/>
              <a:t>No other screening strategies assessed.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96013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59" y="87312"/>
            <a:ext cx="11612047" cy="60896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3792" y="1455313"/>
            <a:ext cx="11075829" cy="3703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553792" y="2176530"/>
            <a:ext cx="11075829" cy="4250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553792" y="3039414"/>
            <a:ext cx="11075831" cy="3734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553791" y="3412902"/>
            <a:ext cx="11075831" cy="76917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553790" y="4642790"/>
            <a:ext cx="11075831" cy="37348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553790" y="5360159"/>
            <a:ext cx="11075831" cy="3734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09228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What is the impact of people’s values and preferences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Not mentioned.</a:t>
            </a:r>
          </a:p>
          <a:p>
            <a:pPr lvl="1"/>
            <a:endParaRPr lang="en-IN" dirty="0"/>
          </a:p>
          <a:p>
            <a:pPr marL="0" indent="0">
              <a:buNone/>
            </a:pP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438767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What is the cost-effectiveness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Oral visual screening cost- US $6/ person (</a:t>
            </a:r>
            <a:r>
              <a:rPr lang="en-IN" dirty="0" err="1" smtClean="0"/>
              <a:t>Rs</a:t>
            </a:r>
            <a:r>
              <a:rPr lang="en-IN" dirty="0" smtClean="0"/>
              <a:t> 423)</a:t>
            </a:r>
          </a:p>
          <a:p>
            <a:pPr lvl="1"/>
            <a:r>
              <a:rPr lang="en-IN" dirty="0" smtClean="0"/>
              <a:t>Incremental </a:t>
            </a:r>
            <a:r>
              <a:rPr lang="en-IN" dirty="0"/>
              <a:t>cost per life-year saved was </a:t>
            </a:r>
            <a:endParaRPr lang="en-IN" dirty="0" smtClean="0"/>
          </a:p>
          <a:p>
            <a:pPr lvl="2"/>
            <a:r>
              <a:rPr lang="en-IN" dirty="0" smtClean="0"/>
              <a:t>US$ 835 for all </a:t>
            </a:r>
            <a:r>
              <a:rPr lang="en-IN" dirty="0"/>
              <a:t>eligible </a:t>
            </a:r>
            <a:r>
              <a:rPr lang="en-IN" dirty="0" smtClean="0"/>
              <a:t>individuals. (</a:t>
            </a:r>
            <a:r>
              <a:rPr lang="en-IN" dirty="0" err="1" smtClean="0"/>
              <a:t>Rs</a:t>
            </a:r>
            <a:r>
              <a:rPr lang="en-IN" dirty="0" smtClean="0"/>
              <a:t>. 58,896)</a:t>
            </a:r>
          </a:p>
          <a:p>
            <a:pPr lvl="2"/>
            <a:r>
              <a:rPr lang="en-IN" dirty="0" smtClean="0"/>
              <a:t>US$ 156 </a:t>
            </a:r>
            <a:r>
              <a:rPr lang="en-IN" dirty="0"/>
              <a:t>for tobacco and/or </a:t>
            </a:r>
            <a:r>
              <a:rPr lang="en-IN" dirty="0" smtClean="0"/>
              <a:t>alcohol users. (</a:t>
            </a:r>
            <a:r>
              <a:rPr lang="en-IN" dirty="0" err="1" smtClean="0"/>
              <a:t>Rs</a:t>
            </a:r>
            <a:r>
              <a:rPr lang="en-IN" dirty="0" smtClean="0"/>
              <a:t>. 11,003)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24223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Conclusion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Routine </a:t>
            </a:r>
            <a:r>
              <a:rPr lang="en-IN" dirty="0"/>
              <a:t>use of oral </a:t>
            </a:r>
            <a:r>
              <a:rPr lang="en-IN" dirty="0" smtClean="0"/>
              <a:t>visual screening can </a:t>
            </a:r>
            <a:r>
              <a:rPr lang="en-IN" dirty="0"/>
              <a:t>reduce oral cancer mortality among the high-risk </a:t>
            </a:r>
            <a:r>
              <a:rPr lang="en-IN" dirty="0" smtClean="0"/>
              <a:t>group </a:t>
            </a:r>
            <a:r>
              <a:rPr lang="en-IN" dirty="0"/>
              <a:t>of users of tobacco or alcohol or both in the general population, in addition to primary prevention efforts to reduce and prevent tobacco and alcohol </a:t>
            </a:r>
            <a:r>
              <a:rPr lang="en-IN" dirty="0" smtClean="0"/>
              <a:t>use.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2050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1043</Words>
  <Application>Microsoft Office PowerPoint</Application>
  <PresentationFormat>Widescreen</PresentationFormat>
  <Paragraphs>129</Paragraphs>
  <Slides>31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PowerPoint Presentation</vt:lpstr>
      <vt:lpstr>Background</vt:lpstr>
      <vt:lpstr>PowerPoint Presentation</vt:lpstr>
      <vt:lpstr>PICOT</vt:lpstr>
      <vt:lpstr>Methodology</vt:lpstr>
      <vt:lpstr>PowerPoint Presentation</vt:lpstr>
      <vt:lpstr>Reference standard</vt:lpstr>
      <vt:lpstr>Control arm</vt:lpstr>
      <vt:lpstr>Collection of data</vt:lpstr>
      <vt:lpstr>PowerPoint Presentation</vt:lpstr>
      <vt:lpstr>Sample size calculation</vt:lpstr>
      <vt:lpstr>PowerPoint Presentation</vt:lpstr>
      <vt:lpstr>PowerPoint Presentation</vt:lpstr>
      <vt:lpstr>PowerPoint Presentation</vt:lpstr>
      <vt:lpstr>Are the recommendations valid?</vt:lpstr>
      <vt:lpstr>What are the recommendations and will they help you in caring for your patients?  </vt:lpstr>
      <vt:lpstr>PowerPoint Presentation</vt:lpstr>
      <vt:lpstr>PowerPoint Presentation</vt:lpstr>
      <vt:lpstr>PowerPoint Presentation</vt:lpstr>
      <vt:lpstr>PowerPoint Presentation</vt:lpstr>
      <vt:lpstr>In the tobacco or alcohol or both arm</vt:lpstr>
      <vt:lpstr>5 year and 10 year survival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Goutham Sunny</dc:creator>
  <cp:lastModifiedBy>Goutham Sunny</cp:lastModifiedBy>
  <cp:revision>19</cp:revision>
  <dcterms:created xsi:type="dcterms:W3CDTF">2019-01-11T06:49:00Z</dcterms:created>
  <dcterms:modified xsi:type="dcterms:W3CDTF">2019-01-11T10:01:05Z</dcterms:modified>
</cp:coreProperties>
</file>