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2" r:id="rId25"/>
    <p:sldId id="283" r:id="rId26"/>
    <p:sldId id="279" r:id="rId27"/>
    <p:sldId id="280" r:id="rId28"/>
    <p:sldId id="281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E412B-24C9-4A0E-8720-5F3BF557B79B}" type="datetimeFigureOut">
              <a:rPr lang="en-US" smtClean="0"/>
              <a:t>19/12/2018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31466-9039-41C0-9059-307A67A2A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456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E412B-24C9-4A0E-8720-5F3BF557B79B}" type="datetimeFigureOut">
              <a:rPr lang="en-US" smtClean="0"/>
              <a:t>19/12/2018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31466-9039-41C0-9059-307A67A2A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184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E412B-24C9-4A0E-8720-5F3BF557B79B}" type="datetimeFigureOut">
              <a:rPr lang="en-US" smtClean="0"/>
              <a:t>19/12/2018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31466-9039-41C0-9059-307A67A2A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0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E412B-24C9-4A0E-8720-5F3BF557B79B}" type="datetimeFigureOut">
              <a:rPr lang="en-US" smtClean="0"/>
              <a:t>19/12/2018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31466-9039-41C0-9059-307A67A2A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704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E412B-24C9-4A0E-8720-5F3BF557B79B}" type="datetimeFigureOut">
              <a:rPr lang="en-US" smtClean="0"/>
              <a:t>19/12/2018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31466-9039-41C0-9059-307A67A2A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878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E412B-24C9-4A0E-8720-5F3BF557B79B}" type="datetimeFigureOut">
              <a:rPr lang="en-US" smtClean="0"/>
              <a:t>19/12/2018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31466-9039-41C0-9059-307A67A2A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265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E412B-24C9-4A0E-8720-5F3BF557B79B}" type="datetimeFigureOut">
              <a:rPr lang="en-US" smtClean="0"/>
              <a:t>19/12/2018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31466-9039-41C0-9059-307A67A2A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805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E412B-24C9-4A0E-8720-5F3BF557B79B}" type="datetimeFigureOut">
              <a:rPr lang="en-US" smtClean="0"/>
              <a:t>19/12/2018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31466-9039-41C0-9059-307A67A2A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42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E412B-24C9-4A0E-8720-5F3BF557B79B}" type="datetimeFigureOut">
              <a:rPr lang="en-US" smtClean="0"/>
              <a:t>19/12/2018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31466-9039-41C0-9059-307A67A2A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049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E412B-24C9-4A0E-8720-5F3BF557B79B}" type="datetimeFigureOut">
              <a:rPr lang="en-US" smtClean="0"/>
              <a:t>19/12/2018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31466-9039-41C0-9059-307A67A2A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5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E412B-24C9-4A0E-8720-5F3BF557B79B}" type="datetimeFigureOut">
              <a:rPr lang="en-US" smtClean="0"/>
              <a:t>19/12/2018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31466-9039-41C0-9059-307A67A2A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011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E412B-24C9-4A0E-8720-5F3BF557B79B}" type="datetimeFigureOut">
              <a:rPr lang="en-US" smtClean="0"/>
              <a:t>19/12/2018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31466-9039-41C0-9059-307A67A2A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394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0960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You are an intern rotating on a rehab service and are caring for a 68 year old woman who </a:t>
            </a:r>
            <a:r>
              <a:rPr lang="en-US" dirty="0" smtClean="0"/>
              <a:t>has been </a:t>
            </a:r>
            <a:r>
              <a:rPr lang="en-US" dirty="0"/>
              <a:t>admitted status post reduction </a:t>
            </a:r>
            <a:r>
              <a:rPr lang="en-US" dirty="0" smtClean="0"/>
              <a:t>and internal </a:t>
            </a:r>
            <a:r>
              <a:rPr lang="en-US" dirty="0"/>
              <a:t>fixation of a proximal femoral </a:t>
            </a:r>
            <a:r>
              <a:rPr lang="en-US" dirty="0" smtClean="0"/>
              <a:t>fracture secondary </a:t>
            </a:r>
            <a:r>
              <a:rPr lang="en-US" dirty="0"/>
              <a:t>to recently diagnosed metastatic breast cancer initially staged as localized. </a:t>
            </a:r>
            <a:r>
              <a:rPr lang="en-US" dirty="0" smtClean="0"/>
              <a:t> </a:t>
            </a:r>
          </a:p>
          <a:p>
            <a:r>
              <a:rPr lang="en-US" dirty="0" smtClean="0"/>
              <a:t>She </a:t>
            </a:r>
            <a:r>
              <a:rPr lang="en-US" dirty="0"/>
              <a:t>has </a:t>
            </a:r>
            <a:r>
              <a:rPr lang="en-US" dirty="0" smtClean="0"/>
              <a:t>a past </a:t>
            </a:r>
            <a:r>
              <a:rPr lang="en-US" dirty="0"/>
              <a:t>history of mild hypertension. Her daughter is concerned about her mother </a:t>
            </a:r>
            <a:r>
              <a:rPr lang="en-US" dirty="0" smtClean="0"/>
              <a:t>prognosis  considering </a:t>
            </a:r>
            <a:r>
              <a:rPr lang="en-US" dirty="0"/>
              <a:t>the diagnosis of breast cancer with bone metastases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You </a:t>
            </a:r>
            <a:r>
              <a:rPr lang="en-US" dirty="0"/>
              <a:t>ask your student to use the PICO format to identify </a:t>
            </a:r>
            <a:r>
              <a:rPr lang="en-US" dirty="0" smtClean="0"/>
              <a:t>key components </a:t>
            </a:r>
            <a:r>
              <a:rPr lang="en-US" dirty="0"/>
              <a:t>of the clinical </a:t>
            </a:r>
            <a:r>
              <a:rPr lang="en-US" dirty="0" smtClean="0"/>
              <a:t>question that </a:t>
            </a:r>
            <a:r>
              <a:rPr lang="en-US" dirty="0"/>
              <a:t>will guide a search, noting that for questions of prognosis the “I” (for intervention) may </a:t>
            </a:r>
            <a:r>
              <a:rPr lang="en-US" dirty="0" smtClean="0"/>
              <a:t>be replaced </a:t>
            </a:r>
            <a:r>
              <a:rPr lang="en-US" dirty="0"/>
              <a:t>with a prognostic factor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Patient </a:t>
            </a:r>
            <a:r>
              <a:rPr lang="en-US" b="1" dirty="0"/>
              <a:t>/ population / problem: </a:t>
            </a:r>
            <a:r>
              <a:rPr lang="en-US" dirty="0"/>
              <a:t>outpatient with breast cancer</a:t>
            </a:r>
            <a:br>
              <a:rPr lang="en-US" dirty="0"/>
            </a:br>
            <a:r>
              <a:rPr lang="en-US" b="1" dirty="0"/>
              <a:t>Intervention / exposure / prognostic factor: </a:t>
            </a:r>
            <a:r>
              <a:rPr lang="en-US" dirty="0"/>
              <a:t>femoral fracture due to bone metastasis</a:t>
            </a:r>
            <a:br>
              <a:rPr lang="en-US" dirty="0"/>
            </a:br>
            <a:r>
              <a:rPr lang="en-US" b="1" dirty="0"/>
              <a:t>Comparison: </a:t>
            </a:r>
            <a:r>
              <a:rPr lang="en-US" dirty="0"/>
              <a:t>NA (specification of a comparison adds no useful information to the PICO</a:t>
            </a:r>
            <a:br>
              <a:rPr lang="en-US" dirty="0"/>
            </a:br>
            <a:r>
              <a:rPr lang="en-US" dirty="0"/>
              <a:t>framework)</a:t>
            </a:r>
            <a:br>
              <a:rPr lang="en-US" dirty="0"/>
            </a:br>
            <a:r>
              <a:rPr lang="en-US" b="1" dirty="0"/>
              <a:t>Outcome: </a:t>
            </a:r>
            <a:r>
              <a:rPr lang="en-US" dirty="0"/>
              <a:t>survival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490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229600" cy="5821363"/>
          </a:xfrm>
        </p:spPr>
        <p:txBody>
          <a:bodyPr>
            <a:noAutofit/>
          </a:bodyPr>
          <a:lstStyle/>
          <a:p>
            <a:r>
              <a:rPr lang="en-US" sz="2400" dirty="0"/>
              <a:t>Ultimately, you and your medical student formulate the following clinical question: In </a:t>
            </a:r>
            <a:r>
              <a:rPr lang="en-US" sz="2400" dirty="0" smtClean="0"/>
              <a:t>patients with </a:t>
            </a:r>
            <a:r>
              <a:rPr lang="en-US" sz="2400" dirty="0"/>
              <a:t>breast cancer and bone metastasis, is skeletal involvement associated with </a:t>
            </a:r>
            <a:r>
              <a:rPr lang="en-US" sz="2400" dirty="0" smtClean="0"/>
              <a:t>decreased survival</a:t>
            </a:r>
            <a:r>
              <a:rPr lang="en-US" sz="2400" dirty="0"/>
              <a:t>? You elect to search for a cohort study to answer this question. You search </a:t>
            </a:r>
            <a:r>
              <a:rPr lang="en-US" sz="2400" dirty="0" smtClean="0"/>
              <a:t>clinical queries </a:t>
            </a:r>
            <a:r>
              <a:rPr lang="en-US" sz="2400" dirty="0"/>
              <a:t>in PubMed filtering for prognosis (narrow). You type in the most important </a:t>
            </a:r>
            <a:r>
              <a:rPr lang="en-US" sz="2400" dirty="0" smtClean="0"/>
              <a:t>components of </a:t>
            </a:r>
            <a:r>
              <a:rPr lang="en-US" sz="2400" dirty="0"/>
              <a:t>your question: “survival”, “bone metastases” and “breast cancer”. 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You </a:t>
            </a:r>
            <a:r>
              <a:rPr lang="en-US" sz="2400" dirty="0"/>
              <a:t>identify an </a:t>
            </a:r>
            <a:r>
              <a:rPr lang="en-US" sz="2400" dirty="0" smtClean="0"/>
              <a:t>article published </a:t>
            </a:r>
            <a:r>
              <a:rPr lang="en-US" sz="2400" dirty="0"/>
              <a:t>in 2011 that provides the answer to your question. The team plans to discuss the </a:t>
            </a:r>
            <a:r>
              <a:rPr lang="en-US" sz="2400" dirty="0" smtClean="0"/>
              <a:t>paper in </a:t>
            </a:r>
            <a:r>
              <a:rPr lang="en-US" sz="2400" dirty="0"/>
              <a:t>the next day’s morning report.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56066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00600"/>
            <a:ext cx="8229600" cy="1325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 err="1" smtClean="0"/>
              <a:t>Rachana</a:t>
            </a:r>
            <a:r>
              <a:rPr lang="en-US" sz="2400" dirty="0" smtClean="0"/>
              <a:t> </a:t>
            </a:r>
            <a:r>
              <a:rPr lang="en-US" sz="2400" dirty="0" err="1" smtClean="0"/>
              <a:t>Shenoy</a:t>
            </a:r>
            <a:r>
              <a:rPr lang="en-US" sz="2400" dirty="0" smtClean="0"/>
              <a:t> </a:t>
            </a:r>
          </a:p>
          <a:p>
            <a:pPr marL="0" indent="0" algn="ctr">
              <a:buNone/>
            </a:pPr>
            <a:r>
              <a:rPr lang="en-US" sz="2400" dirty="0" smtClean="0"/>
              <a:t>19/12/2018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4038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8589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Breast cancer is the most common cancer in women in the world.</a:t>
            </a:r>
          </a:p>
          <a:p>
            <a:r>
              <a:rPr lang="en-US" dirty="0" smtClean="0"/>
              <a:t>Bone is the most common site of metastasis.</a:t>
            </a:r>
          </a:p>
          <a:p>
            <a:r>
              <a:rPr lang="en-US" dirty="0" smtClean="0"/>
              <a:t>Bisphosphonates are used to reduce skeletal-related events like pathological fractures in malignant bone disease.</a:t>
            </a:r>
          </a:p>
          <a:p>
            <a:r>
              <a:rPr lang="en-US" dirty="0" smtClean="0"/>
              <a:t>How does presence of skeletal metastasis affect survival in patients with breast cancer?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616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are the </a:t>
            </a:r>
            <a:r>
              <a:rPr lang="en-US" dirty="0"/>
              <a:t>estimates of survival </a:t>
            </a:r>
            <a:r>
              <a:rPr lang="en-US" dirty="0" smtClean="0"/>
              <a:t>in breast cancer patients </a:t>
            </a:r>
            <a:r>
              <a:rPr lang="en-US" dirty="0"/>
              <a:t>who develop bone metastases and </a:t>
            </a:r>
            <a:r>
              <a:rPr lang="en-US" dirty="0" smtClean="0"/>
              <a:t>SREs? 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(SRE- Pathological fractures</a:t>
            </a:r>
            <a:r>
              <a:rPr lang="en-US" sz="2800" dirty="0"/>
              <a:t>, spinal cord compression, bone pain </a:t>
            </a:r>
            <a:r>
              <a:rPr lang="en-US" sz="2800" dirty="0" smtClean="0"/>
              <a:t>requiring palliative </a:t>
            </a:r>
            <a:r>
              <a:rPr lang="en-US" sz="2800" dirty="0"/>
              <a:t>radiotherapy, and orthopedic </a:t>
            </a:r>
            <a:r>
              <a:rPr lang="en-US" sz="2800" dirty="0" smtClean="0"/>
              <a:t>surgery)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261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1000"/>
            <a:ext cx="8305800" cy="57451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Nationwide population-based cohort study in Denmark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Population- </a:t>
            </a:r>
            <a:r>
              <a:rPr lang="en-US" dirty="0"/>
              <a:t>all the patients with a recorded first primary</a:t>
            </a:r>
            <a:br>
              <a:rPr lang="en-US" dirty="0"/>
            </a:br>
            <a:r>
              <a:rPr lang="en-US" dirty="0"/>
              <a:t>diagnosis of breast </a:t>
            </a:r>
            <a:r>
              <a:rPr lang="en-US" dirty="0" smtClean="0"/>
              <a:t>cancer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Exposure- </a:t>
            </a:r>
            <a:r>
              <a:rPr lang="en-US" dirty="0" smtClean="0"/>
              <a:t>Skeletal metastasis in patients with breast cancer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Outcome- </a:t>
            </a:r>
            <a:r>
              <a:rPr lang="en-US" dirty="0" smtClean="0"/>
              <a:t>Survival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Time period- </a:t>
            </a:r>
            <a:r>
              <a:rPr lang="en-US" dirty="0"/>
              <a:t>1999 and 2007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657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Electronic </a:t>
            </a:r>
            <a:r>
              <a:rPr lang="en-US" dirty="0"/>
              <a:t>data on all inpatient, outpatient, and </a:t>
            </a:r>
            <a:r>
              <a:rPr lang="en-US" dirty="0" smtClean="0"/>
              <a:t>emergency room </a:t>
            </a:r>
            <a:r>
              <a:rPr lang="en-US" dirty="0"/>
              <a:t>visit</a:t>
            </a:r>
            <a:r>
              <a:rPr lang="en-US" dirty="0" smtClean="0"/>
              <a:t> from the Danish National Patient Registry (DNPR).</a:t>
            </a:r>
          </a:p>
          <a:p>
            <a:endParaRPr lang="en-US" dirty="0" smtClean="0"/>
          </a:p>
          <a:p>
            <a:r>
              <a:rPr lang="en-US" dirty="0"/>
              <a:t>Breast cancer patients were identified using ICD-10 code C50.x.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Information </a:t>
            </a:r>
            <a:r>
              <a:rPr lang="en-US" dirty="0"/>
              <a:t>on the diagnosis of bone </a:t>
            </a:r>
            <a:r>
              <a:rPr lang="en-US" dirty="0" smtClean="0"/>
              <a:t>metastases was obtained through ICD-10 </a:t>
            </a:r>
            <a:r>
              <a:rPr lang="en-US" dirty="0"/>
              <a:t>code: </a:t>
            </a:r>
            <a:r>
              <a:rPr lang="en-US" dirty="0" smtClean="0"/>
              <a:t>C79.5</a:t>
            </a:r>
            <a:r>
              <a:rPr lang="en-US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449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57200"/>
            <a:ext cx="8610600" cy="61722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For each patient, the following were recorded-</a:t>
            </a:r>
          </a:p>
          <a:p>
            <a:pPr marL="0" indent="0">
              <a:buNone/>
            </a:pPr>
            <a:endParaRPr lang="en-US" dirty="0" smtClean="0"/>
          </a:p>
          <a:p>
            <a:pPr marL="514350" indent="-514350">
              <a:buAutoNum type="arabicParenBoth"/>
            </a:pPr>
            <a:r>
              <a:rPr lang="en-US" dirty="0" smtClean="0"/>
              <a:t>radiation </a:t>
            </a:r>
            <a:r>
              <a:rPr lang="en-US" dirty="0"/>
              <a:t>to the </a:t>
            </a:r>
            <a:r>
              <a:rPr lang="en-US" dirty="0" smtClean="0"/>
              <a:t>bone given </a:t>
            </a:r>
            <a:r>
              <a:rPr lang="en-US" dirty="0"/>
              <a:t>within 90 days after a bone metastasis </a:t>
            </a:r>
            <a:r>
              <a:rPr lang="en-US" dirty="0" smtClean="0"/>
              <a:t>diagnosis</a:t>
            </a:r>
          </a:p>
          <a:p>
            <a:pPr marL="514350" indent="-514350">
              <a:buAutoNum type="arabicParenBoth"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(2) pathological </a:t>
            </a:r>
            <a:r>
              <a:rPr lang="en-US" dirty="0"/>
              <a:t>or osteoporotic fractures in relation with </a:t>
            </a:r>
            <a:r>
              <a:rPr lang="en-US" dirty="0" smtClean="0"/>
              <a:t>a bone </a:t>
            </a:r>
            <a:r>
              <a:rPr lang="en-US" dirty="0"/>
              <a:t>metastasis diagnosis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(3) surgery </a:t>
            </a:r>
            <a:r>
              <a:rPr lang="en-US" dirty="0"/>
              <a:t>to the bone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/>
              <a:t>4) </a:t>
            </a:r>
            <a:r>
              <a:rPr lang="en-US" dirty="0" err="1"/>
              <a:t>hypercalcaemia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/>
              <a:t>5) spinal </a:t>
            </a:r>
            <a:r>
              <a:rPr lang="en-US" dirty="0" smtClean="0"/>
              <a:t>cord compression </a:t>
            </a:r>
            <a:r>
              <a:rPr lang="en-US" dirty="0"/>
              <a:t>in conjunction with a bone metastasis diagnosis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183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1000"/>
            <a:ext cx="8305800" cy="5745163"/>
          </a:xfrm>
        </p:spPr>
        <p:txBody>
          <a:bodyPr>
            <a:normAutofit/>
          </a:bodyPr>
          <a:lstStyle/>
          <a:p>
            <a:r>
              <a:rPr lang="en-US" dirty="0" smtClean="0"/>
              <a:t>Linking of DNPR with Danish Cancer Registry to obtain data on treatment at diagnosis- endocrine therapy or chemotherapy. </a:t>
            </a:r>
          </a:p>
          <a:p>
            <a:r>
              <a:rPr lang="en-US" dirty="0" smtClean="0"/>
              <a:t>Receptor status was obtained from the Danish Pathology Registry.</a:t>
            </a:r>
          </a:p>
          <a:p>
            <a:r>
              <a:rPr lang="en-US" dirty="0" smtClean="0"/>
              <a:t>Addressing comorbidities- defined by the </a:t>
            </a:r>
            <a:r>
              <a:rPr lang="en-US" dirty="0" err="1" smtClean="0"/>
              <a:t>Charlson</a:t>
            </a:r>
            <a:r>
              <a:rPr lang="en-US" dirty="0" smtClean="0"/>
              <a:t> Index</a:t>
            </a:r>
          </a:p>
          <a:p>
            <a:pPr marL="400050" lvl="1" indent="0">
              <a:buNone/>
            </a:pPr>
            <a:r>
              <a:rPr lang="en-US" dirty="0" smtClean="0"/>
              <a:t>0</a:t>
            </a:r>
            <a:r>
              <a:rPr lang="en-US" dirty="0"/>
              <a:t>—‘‘low’’ or no </a:t>
            </a:r>
            <a:r>
              <a:rPr lang="en-US" dirty="0" smtClean="0"/>
              <a:t>recorded underlying disease</a:t>
            </a:r>
          </a:p>
          <a:p>
            <a:pPr marL="400050" lvl="1" indent="0">
              <a:buNone/>
            </a:pPr>
            <a:r>
              <a:rPr lang="en-US" dirty="0" smtClean="0"/>
              <a:t>1–2—‘‘</a:t>
            </a:r>
            <a:r>
              <a:rPr lang="en-US" dirty="0"/>
              <a:t>medium</a:t>
            </a:r>
            <a:r>
              <a:rPr lang="en-US" dirty="0" smtClean="0"/>
              <a:t>’’ </a:t>
            </a:r>
          </a:p>
          <a:p>
            <a:pPr marL="400050" lvl="1" indent="0">
              <a:buNone/>
            </a:pPr>
            <a:r>
              <a:rPr lang="en-US" dirty="0" smtClean="0"/>
              <a:t>and &gt;2</a:t>
            </a:r>
            <a:r>
              <a:rPr lang="en-US" dirty="0"/>
              <a:t>—‘‘high’’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04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Follow-up began </a:t>
            </a:r>
            <a:r>
              <a:rPr lang="en-US" dirty="0"/>
              <a:t>at date of breast cancer diagnosis with </a:t>
            </a:r>
            <a:r>
              <a:rPr lang="en-US" dirty="0" smtClean="0"/>
              <a:t>patients contributing </a:t>
            </a:r>
            <a:r>
              <a:rPr lang="en-US" dirty="0"/>
              <a:t>time-at-risk within each cohort.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If patients developed </a:t>
            </a:r>
            <a:r>
              <a:rPr lang="en-US" dirty="0"/>
              <a:t>a bone metastasis or an SRE, then they </a:t>
            </a:r>
            <a:r>
              <a:rPr lang="en-US" dirty="0" smtClean="0"/>
              <a:t>stopped contributing </a:t>
            </a:r>
            <a:r>
              <a:rPr lang="en-US" dirty="0"/>
              <a:t>time-at-risk for their respective cohort.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/>
              <a:t>1- and </a:t>
            </a:r>
            <a:r>
              <a:rPr lang="en-US" dirty="0" smtClean="0"/>
              <a:t>5-year survival </a:t>
            </a:r>
            <a:r>
              <a:rPr lang="en-US" dirty="0"/>
              <a:t>rates for each cohort and computed crude mortality rates (deaths per 1,000 person-years</a:t>
            </a:r>
            <a:r>
              <a:rPr lang="en-US" dirty="0" smtClean="0"/>
              <a:t> were calculated.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32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 </a:t>
            </a:r>
            <a:r>
              <a:rPr lang="en-US" dirty="0" smtClean="0"/>
              <a:t>Cox’s proportional </a:t>
            </a:r>
            <a:r>
              <a:rPr lang="en-US" dirty="0"/>
              <a:t>regression analysis was used to </a:t>
            </a:r>
            <a:r>
              <a:rPr lang="en-US" dirty="0" smtClean="0"/>
              <a:t>compute mortality </a:t>
            </a:r>
            <a:r>
              <a:rPr lang="en-US" dirty="0"/>
              <a:t>rate ratios (MRRs) and associated 95% confidence intervals (CIs), comparing mortality rates </a:t>
            </a:r>
            <a:r>
              <a:rPr lang="en-US" dirty="0" smtClean="0"/>
              <a:t>between patients </a:t>
            </a:r>
            <a:r>
              <a:rPr lang="en-US" dirty="0"/>
              <a:t>by the presence of bone metastases with and</a:t>
            </a:r>
            <a:br>
              <a:rPr lang="en-US" dirty="0"/>
            </a:br>
            <a:r>
              <a:rPr lang="en-US" dirty="0"/>
              <a:t>without SREs as time-varying </a:t>
            </a:r>
            <a:r>
              <a:rPr lang="en-US" dirty="0" smtClean="0"/>
              <a:t>covariates, adjusting </a:t>
            </a:r>
            <a:r>
              <a:rPr lang="en-US" dirty="0"/>
              <a:t>for </a:t>
            </a:r>
            <a:r>
              <a:rPr lang="en-US" dirty="0" smtClean="0"/>
              <a:t>age and </a:t>
            </a:r>
            <a:r>
              <a:rPr lang="en-US" dirty="0"/>
              <a:t>level of comorbidity.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Stratification according to stage, therapy received, receptor status and corresponding subset analysis was also done. 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5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serious is the risk of bias?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Were the sample of patients representative?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Yes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93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7374638"/>
              </p:ext>
            </p:extLst>
          </p:nvPr>
        </p:nvGraphicFramePr>
        <p:xfrm>
          <a:off x="381000" y="685800"/>
          <a:ext cx="8534400" cy="55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29400"/>
                <a:gridCol w="1905000"/>
              </a:tblGrid>
              <a:tr h="100727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Cohort (n)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Median age (range) in years</a:t>
                      </a:r>
                      <a:endParaRPr lang="en-US" sz="2400" dirty="0"/>
                    </a:p>
                  </a:txBody>
                  <a:tcPr/>
                </a:tc>
              </a:tr>
              <a:tr h="14422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All patients with breast</a:t>
                      </a:r>
                      <a:r>
                        <a:rPr lang="en-US" sz="2400" baseline="0" dirty="0" smtClean="0"/>
                        <a:t> cancer (n=</a:t>
                      </a:r>
                      <a:r>
                        <a:rPr lang="en-US" sz="2400" dirty="0" smtClean="0"/>
                        <a:t>35,912)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 (18–104)</a:t>
                      </a:r>
                      <a:r>
                        <a:rPr lang="en-US" sz="2400" dirty="0" smtClean="0"/>
                        <a:t/>
                      </a:r>
                      <a:br>
                        <a:rPr lang="en-US" sz="2400" dirty="0" smtClean="0"/>
                      </a:br>
                      <a:endParaRPr lang="en-US" sz="2400" dirty="0"/>
                    </a:p>
                  </a:txBody>
                  <a:tcPr/>
                </a:tc>
              </a:tr>
              <a:tr h="14422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Breast cancer</a:t>
                      </a:r>
                      <a:r>
                        <a:rPr lang="en-US" sz="2400" baseline="0" dirty="0" smtClean="0"/>
                        <a:t> with bone metastasis(n=</a:t>
                      </a:r>
                      <a:r>
                        <a:rPr lang="en-US" sz="2400" dirty="0" smtClean="0"/>
                        <a:t>1,494 )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 (25–95)</a:t>
                      </a:r>
                      <a:r>
                        <a:rPr lang="en-US" sz="2400" dirty="0" smtClean="0"/>
                        <a:t> </a:t>
                      </a:r>
                      <a:br>
                        <a:rPr lang="en-US" sz="2400" dirty="0" smtClean="0"/>
                      </a:br>
                      <a:endParaRPr lang="en-US" sz="2400" dirty="0"/>
                    </a:p>
                  </a:txBody>
                  <a:tcPr/>
                </a:tc>
              </a:tr>
              <a:tr h="14422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Breast cancer</a:t>
                      </a:r>
                      <a:r>
                        <a:rPr lang="en-US" sz="2400" baseline="0" dirty="0" smtClean="0"/>
                        <a:t> with bone metastasis and SRE(n=722)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 (25–95)</a:t>
                      </a:r>
                      <a:r>
                        <a:rPr lang="en-US" sz="2400" dirty="0" smtClean="0"/>
                        <a:t> </a:t>
                      </a:r>
                      <a:br>
                        <a:rPr lang="en-US" sz="2400" dirty="0" smtClean="0"/>
                      </a:b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405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Were patients classified into</a:t>
            </a:r>
            <a:br>
              <a:rPr lang="en-US" dirty="0" smtClean="0"/>
            </a:br>
            <a:r>
              <a:rPr lang="en-US" dirty="0" err="1" smtClean="0"/>
              <a:t>prognostically</a:t>
            </a:r>
            <a:r>
              <a:rPr lang="en-US" dirty="0" smtClean="0"/>
              <a:t> homogeneous groups?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Yes, </a:t>
            </a:r>
            <a:r>
              <a:rPr lang="en-US" dirty="0" smtClean="0"/>
              <a:t>they were stratified according to age, comorbid condition, therapy received, receptor status and stage.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550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Was follow-up sufficiently complete?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Yes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89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Were outcome criteria objective and</a:t>
            </a:r>
            <a:br>
              <a:rPr lang="en-US" dirty="0" smtClean="0"/>
            </a:br>
            <a:r>
              <a:rPr lang="en-US" dirty="0" smtClean="0"/>
              <a:t>unbiased?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Yes, </a:t>
            </a:r>
            <a:r>
              <a:rPr lang="en-US" dirty="0" smtClean="0"/>
              <a:t>defined clearly.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58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results?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Both 1- and 5-year survivals were low </a:t>
            </a:r>
            <a:r>
              <a:rPr lang="en-US" dirty="0" smtClean="0"/>
              <a:t>for breast cancer patients </a:t>
            </a:r>
            <a:r>
              <a:rPr lang="en-US" dirty="0"/>
              <a:t>with both bone metastases and SREs [1-year survival = </a:t>
            </a:r>
            <a:r>
              <a:rPr lang="en-US" dirty="0" smtClean="0"/>
              <a:t>40.2 (32.8–47.4</a:t>
            </a:r>
            <a:r>
              <a:rPr lang="en-US" dirty="0"/>
              <a:t>%); 5-year survival = 2.5 (95% </a:t>
            </a:r>
            <a:r>
              <a:rPr lang="en-US" dirty="0" smtClean="0"/>
              <a:t>CI 1.8–3.5%)]. </a:t>
            </a:r>
          </a:p>
          <a:p>
            <a:endParaRPr lang="en-US" dirty="0" smtClean="0"/>
          </a:p>
          <a:p>
            <a:r>
              <a:rPr lang="en-US" dirty="0"/>
              <a:t>The median survival for breast cancer patients</a:t>
            </a:r>
            <a:br>
              <a:rPr lang="en-US" dirty="0"/>
            </a:br>
            <a:r>
              <a:rPr lang="en-US" dirty="0"/>
              <a:t>with bone metastases was </a:t>
            </a:r>
            <a:r>
              <a:rPr lang="en-US" dirty="0">
                <a:solidFill>
                  <a:srgbClr val="FF0000"/>
                </a:solidFill>
              </a:rPr>
              <a:t>16 months</a:t>
            </a:r>
            <a:r>
              <a:rPr lang="en-US" dirty="0"/>
              <a:t>, and the </a:t>
            </a:r>
            <a:r>
              <a:rPr lang="en-US" dirty="0" smtClean="0"/>
              <a:t>median survival </a:t>
            </a:r>
            <a:r>
              <a:rPr lang="en-US" dirty="0"/>
              <a:t>for breast cancer patients with bone </a:t>
            </a:r>
            <a:r>
              <a:rPr lang="en-US" dirty="0" smtClean="0"/>
              <a:t>metastases and </a:t>
            </a:r>
            <a:r>
              <a:rPr lang="en-US" dirty="0"/>
              <a:t>a subsequent SRE was </a:t>
            </a:r>
            <a:r>
              <a:rPr lang="en-US" dirty="0">
                <a:solidFill>
                  <a:srgbClr val="FF0000"/>
                </a:solidFill>
              </a:rPr>
              <a:t>7 months.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79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likely are the outcomes over time?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9144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4789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95400"/>
            <a:ext cx="91440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317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precise are the estimates of</a:t>
            </a:r>
            <a:br>
              <a:rPr lang="en-US" dirty="0" smtClean="0"/>
            </a:br>
            <a:r>
              <a:rPr lang="en-US" dirty="0" smtClean="0"/>
              <a:t>likelihood?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4" y="152400"/>
            <a:ext cx="8916636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7286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Did the presence of comorbidities affect survival?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6" y="304800"/>
            <a:ext cx="9116291" cy="567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1008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Did age affect survival?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" y="1517073"/>
            <a:ext cx="9119870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23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Did receptor status affect survival?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HER 2 positivity increased mortality- data not shown.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412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Patients with Breast cancer and skeletal metastasis had a poorer prognosis compared to those with no bone disease.</a:t>
            </a:r>
          </a:p>
          <a:p>
            <a:r>
              <a:rPr lang="en-US" dirty="0" smtClean="0"/>
              <a:t>Among these patients, </a:t>
            </a:r>
            <a:r>
              <a:rPr lang="en-US" dirty="0" smtClean="0">
                <a:solidFill>
                  <a:srgbClr val="FF0000"/>
                </a:solidFill>
              </a:rPr>
              <a:t>presence of SRE</a:t>
            </a:r>
            <a:r>
              <a:rPr lang="en-US" dirty="0" smtClean="0"/>
              <a:t> was associated with higher mortality. </a:t>
            </a:r>
          </a:p>
          <a:p>
            <a:r>
              <a:rPr lang="en-US" dirty="0" smtClean="0"/>
              <a:t>So is there a role for aggressive interventions to prevent SRE?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602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Role of bisphosphonate use not assessed.</a:t>
            </a:r>
          </a:p>
          <a:p>
            <a:r>
              <a:rPr lang="en-US" dirty="0" smtClean="0"/>
              <a:t>Potential for under-coding, especially in very sick patients with multiple other problems.</a:t>
            </a:r>
          </a:p>
          <a:p>
            <a:r>
              <a:rPr lang="en-US" dirty="0" smtClean="0"/>
              <a:t>Assessment of comorbidity based on an index and not clinical. </a:t>
            </a:r>
          </a:p>
          <a:p>
            <a:r>
              <a:rPr lang="en-US" dirty="0" smtClean="0"/>
              <a:t>? Role of other metastasis in addition to skeletal metastasis </a:t>
            </a:r>
          </a:p>
          <a:p>
            <a:r>
              <a:rPr lang="en-US" dirty="0" smtClean="0"/>
              <a:t>No comment on response to therapy.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305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can I apply the results to patient care?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Were the study patients and their management similar to those in my practice?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Yes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12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Was the follow-up sufficiently long?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Yes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843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Can I use the results in the management</a:t>
            </a:r>
            <a:r>
              <a:rPr lang="en-US" dirty="0"/>
              <a:t> </a:t>
            </a:r>
            <a:r>
              <a:rPr lang="en-US" dirty="0" smtClean="0"/>
              <a:t>patients in my practice?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Yes, </a:t>
            </a:r>
            <a:r>
              <a:rPr lang="en-US" dirty="0" smtClean="0"/>
              <a:t>it is a nation-wide study including the entire population of breast cancer patients, followed up for a long period and all patients received standard of care, free NHS-based treatment.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78203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963</Words>
  <Application>Microsoft Office PowerPoint</Application>
  <PresentationFormat>On-screen Show (4:3)</PresentationFormat>
  <Paragraphs>108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PowerPoint Presentation</vt:lpstr>
      <vt:lpstr>PowerPoint Presentation</vt:lpstr>
      <vt:lpstr>Background</vt:lpstr>
      <vt:lpstr>Study question</vt:lpstr>
      <vt:lpstr>PowerPoint Presentation</vt:lpstr>
      <vt:lpstr>Methods</vt:lpstr>
      <vt:lpstr>PowerPoint Presentation</vt:lpstr>
      <vt:lpstr>PowerPoint Presentation</vt:lpstr>
      <vt:lpstr>Statistical analysis</vt:lpstr>
      <vt:lpstr>PowerPoint Presentation</vt:lpstr>
      <vt:lpstr>How serious is the risk of bias?</vt:lpstr>
      <vt:lpstr>PowerPoint Presentation</vt:lpstr>
      <vt:lpstr>Were patients classified into prognostically homogeneous groups?</vt:lpstr>
      <vt:lpstr>Was follow-up sufficiently complete?</vt:lpstr>
      <vt:lpstr>Were outcome criteria objective and unbiased?</vt:lpstr>
      <vt:lpstr>What are the results?</vt:lpstr>
      <vt:lpstr>How likely are the outcomes over time?</vt:lpstr>
      <vt:lpstr>PowerPoint Presentation</vt:lpstr>
      <vt:lpstr>How precise are the estimates of likelihood?</vt:lpstr>
      <vt:lpstr>Did the presence of comorbidities affect survival?</vt:lpstr>
      <vt:lpstr>Did age affect survival?</vt:lpstr>
      <vt:lpstr>Did receptor status affect survival?</vt:lpstr>
      <vt:lpstr>Conclusion </vt:lpstr>
      <vt:lpstr>Limitations</vt:lpstr>
      <vt:lpstr>How can I apply the results to patient care?</vt:lpstr>
      <vt:lpstr>Was the follow-up sufficiently long?</vt:lpstr>
      <vt:lpstr>Can I use the results in the management patients in my practice?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Rachna</dc:creator>
  <cp:lastModifiedBy>Rachna</cp:lastModifiedBy>
  <cp:revision>89</cp:revision>
  <dcterms:created xsi:type="dcterms:W3CDTF">2018-12-19T03:28:26Z</dcterms:created>
  <dcterms:modified xsi:type="dcterms:W3CDTF">2018-12-19T10:23:34Z</dcterms:modified>
</cp:coreProperties>
</file>