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7" r:id="rId8"/>
    <p:sldId id="263" r:id="rId9"/>
    <p:sldId id="264" r:id="rId10"/>
    <p:sldId id="280" r:id="rId11"/>
    <p:sldId id="266" r:id="rId12"/>
    <p:sldId id="269" r:id="rId13"/>
    <p:sldId id="268" r:id="rId14"/>
    <p:sldId id="270" r:id="rId15"/>
    <p:sldId id="275" r:id="rId16"/>
    <p:sldId id="276" r:id="rId17"/>
    <p:sldId id="282" r:id="rId18"/>
    <p:sldId id="278" r:id="rId19"/>
    <p:sldId id="279" r:id="rId20"/>
    <p:sldId id="273" r:id="rId21"/>
    <p:sldId id="277" r:id="rId22"/>
    <p:sldId id="271" r:id="rId23"/>
    <p:sldId id="272" r:id="rId24"/>
    <p:sldId id="274" r:id="rId25"/>
    <p:sldId id="281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1/9/2019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1/9/2019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1/9/2019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1/9/2019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1/9/2019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4639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3230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INTRODUCTION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N" dirty="0"/>
              <a:t>Migraine is a common and disabling health </a:t>
            </a:r>
            <a:r>
              <a:rPr lang="en-IN" dirty="0" smtClean="0"/>
              <a:t>problem among </a:t>
            </a:r>
            <a:r>
              <a:rPr lang="en-IN" dirty="0"/>
              <a:t>adults. </a:t>
            </a:r>
            <a:endParaRPr lang="en-IN" dirty="0" smtClean="0"/>
          </a:p>
          <a:p>
            <a:r>
              <a:rPr lang="en-IN" dirty="0" smtClean="0"/>
              <a:t>Surveys </a:t>
            </a:r>
            <a:r>
              <a:rPr lang="en-IN" dirty="0"/>
              <a:t>from around the world </a:t>
            </a:r>
            <a:r>
              <a:rPr lang="en-IN" dirty="0" smtClean="0"/>
              <a:t>suggest that </a:t>
            </a:r>
            <a:r>
              <a:rPr lang="en-IN" dirty="0"/>
              <a:t>6% of men and 15-17% of women </a:t>
            </a:r>
            <a:r>
              <a:rPr lang="en-IN" dirty="0" smtClean="0"/>
              <a:t>experience migraine headaches.</a:t>
            </a:r>
          </a:p>
          <a:p>
            <a:r>
              <a:rPr lang="en-IN" dirty="0" smtClean="0"/>
              <a:t>These </a:t>
            </a:r>
            <a:r>
              <a:rPr lang="en-IN" dirty="0"/>
              <a:t>headaches cause </a:t>
            </a:r>
            <a:r>
              <a:rPr lang="en-IN" dirty="0" smtClean="0"/>
              <a:t>major disability.</a:t>
            </a:r>
          </a:p>
          <a:p>
            <a:r>
              <a:rPr lang="en-IN" dirty="0" smtClean="0"/>
              <a:t>49</a:t>
            </a:r>
            <a:r>
              <a:rPr lang="en-IN" dirty="0"/>
              <a:t>% </a:t>
            </a:r>
            <a:r>
              <a:rPr lang="en-IN" dirty="0" smtClean="0"/>
              <a:t>of people treated for migraine headache in the emergency</a:t>
            </a:r>
            <a:r>
              <a:rPr lang="en-IN" dirty="0"/>
              <a:t> </a:t>
            </a:r>
            <a:r>
              <a:rPr lang="en-IN" dirty="0" smtClean="0"/>
              <a:t>department had a recurrent headache within 24 hours. </a:t>
            </a:r>
            <a:r>
              <a:rPr lang="en-IN" dirty="0"/>
              <a:t/>
            </a:r>
            <a:br>
              <a:rPr lang="en-IN" dirty="0"/>
            </a:br>
            <a:r>
              <a:rPr lang="en-IN" dirty="0"/>
              <a:t/>
            </a:r>
            <a:br>
              <a:rPr lang="en-IN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010907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CLINICAL QUESTION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To assess the </a:t>
            </a:r>
            <a:r>
              <a:rPr lang="en-IN" dirty="0"/>
              <a:t>effectiveness and tolerability of parenteral corticosteroids for the relief of acute migraine headache </a:t>
            </a:r>
            <a:r>
              <a:rPr lang="en-IN" dirty="0" smtClean="0"/>
              <a:t>in adults </a:t>
            </a:r>
            <a:r>
              <a:rPr lang="en-IN" dirty="0"/>
              <a:t>and the prevention of </a:t>
            </a:r>
            <a:r>
              <a:rPr lang="en-IN" dirty="0" smtClean="0"/>
              <a:t>recurrence.</a:t>
            </a:r>
            <a:r>
              <a:rPr lang="en-IN" dirty="0"/>
              <a:t/>
            </a:r>
            <a:br>
              <a:rPr lang="en-IN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10536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PICOT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2556932"/>
            <a:ext cx="10591800" cy="4301068"/>
          </a:xfrm>
        </p:spPr>
        <p:txBody>
          <a:bodyPr>
            <a:normAutofit fontScale="92500" lnSpcReduction="10000"/>
          </a:bodyPr>
          <a:lstStyle/>
          <a:p>
            <a:r>
              <a:rPr lang="en-IN" dirty="0" smtClean="0"/>
              <a:t>P= Patients &gt;/= 18 years of age with acute severe migraine</a:t>
            </a:r>
          </a:p>
          <a:p>
            <a:r>
              <a:rPr lang="en-IN" dirty="0" smtClean="0"/>
              <a:t>I= Parenteral corticosteroids (IM or IV ) + </a:t>
            </a:r>
            <a:r>
              <a:rPr lang="en-IN" dirty="0" err="1" smtClean="0"/>
              <a:t>standared</a:t>
            </a:r>
            <a:r>
              <a:rPr lang="en-IN" dirty="0" smtClean="0"/>
              <a:t> migraine abortive care</a:t>
            </a:r>
          </a:p>
          <a:p>
            <a:r>
              <a:rPr lang="en-IN" dirty="0" smtClean="0"/>
              <a:t>C= Placebo + </a:t>
            </a:r>
            <a:r>
              <a:rPr lang="en-IN" dirty="0" err="1"/>
              <a:t>standared</a:t>
            </a:r>
            <a:r>
              <a:rPr lang="en-IN" dirty="0"/>
              <a:t> migraine abortive care</a:t>
            </a:r>
            <a:r>
              <a:rPr lang="en-IN" dirty="0" smtClean="0"/>
              <a:t> </a:t>
            </a:r>
          </a:p>
          <a:p>
            <a:r>
              <a:rPr lang="en-IN" dirty="0" smtClean="0"/>
              <a:t>O=</a:t>
            </a:r>
          </a:p>
          <a:p>
            <a:pPr lvl="1"/>
            <a:r>
              <a:rPr lang="en-IN" dirty="0" smtClean="0"/>
              <a:t>Primary- Recurrence of migraine </a:t>
            </a:r>
            <a:r>
              <a:rPr lang="en-IN" dirty="0"/>
              <a:t>headache within 24 to 72 hours of </a:t>
            </a:r>
            <a:r>
              <a:rPr lang="en-IN" dirty="0" smtClean="0"/>
              <a:t>treatment.</a:t>
            </a:r>
          </a:p>
          <a:p>
            <a:pPr lvl="1"/>
            <a:r>
              <a:rPr lang="en-IN" dirty="0" err="1" smtClean="0"/>
              <a:t>Secoondary</a:t>
            </a:r>
            <a:r>
              <a:rPr lang="en-IN" dirty="0" smtClean="0"/>
              <a:t>- </a:t>
            </a:r>
          </a:p>
          <a:p>
            <a:pPr lvl="2"/>
            <a:r>
              <a:rPr lang="en-IN" dirty="0" smtClean="0"/>
              <a:t>Reduction </a:t>
            </a:r>
            <a:r>
              <a:rPr lang="en-IN" dirty="0"/>
              <a:t>in </a:t>
            </a:r>
            <a:r>
              <a:rPr lang="en-IN" dirty="0" smtClean="0"/>
              <a:t>headache pain </a:t>
            </a:r>
            <a:r>
              <a:rPr lang="en-IN" dirty="0"/>
              <a:t>after treatment on a 10 cm visual analogue </a:t>
            </a:r>
            <a:r>
              <a:rPr lang="en-IN" dirty="0" smtClean="0"/>
              <a:t>scale.</a:t>
            </a:r>
          </a:p>
          <a:p>
            <a:pPr lvl="2"/>
            <a:r>
              <a:rPr lang="en-IN" dirty="0" smtClean="0"/>
              <a:t>Adverse </a:t>
            </a:r>
            <a:r>
              <a:rPr lang="en-IN" dirty="0"/>
              <a:t>events associated with the </a:t>
            </a:r>
            <a:r>
              <a:rPr lang="en-IN" dirty="0" smtClean="0"/>
              <a:t>treatment</a:t>
            </a:r>
          </a:p>
          <a:p>
            <a:r>
              <a:rPr lang="en-IN" dirty="0" smtClean="0"/>
              <a:t>Design- RCT</a:t>
            </a:r>
            <a:r>
              <a:rPr lang="en-IN" dirty="0"/>
              <a:t/>
            </a:r>
            <a:br>
              <a:rPr lang="en-IN" dirty="0"/>
            </a:br>
            <a:r>
              <a:rPr lang="en-IN" dirty="0"/>
              <a:t/>
            </a:r>
            <a:br>
              <a:rPr lang="en-IN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16442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Are the results valid?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Did the review </a:t>
            </a:r>
            <a:r>
              <a:rPr lang="en-IN" dirty="0"/>
              <a:t>explicitly address a sensible question</a:t>
            </a:r>
            <a:r>
              <a:rPr lang="en-IN" dirty="0" smtClean="0"/>
              <a:t>?</a:t>
            </a:r>
          </a:p>
          <a:p>
            <a:pPr lvl="1"/>
            <a:r>
              <a:rPr lang="en-IN" dirty="0" smtClean="0"/>
              <a:t>Role of steroids in migraine.</a:t>
            </a:r>
          </a:p>
          <a:p>
            <a:pPr lvl="2"/>
            <a:endParaRPr lang="en-IN" dirty="0" smtClean="0"/>
          </a:p>
          <a:p>
            <a:pPr lvl="2"/>
            <a:r>
              <a:rPr lang="en-IN" dirty="0" smtClean="0"/>
              <a:t>Similar treatment effects across range of population.</a:t>
            </a:r>
          </a:p>
          <a:p>
            <a:pPr lvl="2"/>
            <a:r>
              <a:rPr lang="en-IN" dirty="0" smtClean="0"/>
              <a:t>Focussed question.</a:t>
            </a:r>
          </a:p>
          <a:p>
            <a:pPr marL="457200" lvl="1" indent="0">
              <a:buNone/>
            </a:pPr>
            <a:r>
              <a:rPr lang="en-IN" dirty="0"/>
              <a:t/>
            </a:r>
            <a:br>
              <a:rPr lang="en-IN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87114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/>
              <a:t>Was the search for relevant studies detailed and exhaustive?</a:t>
            </a:r>
            <a:br>
              <a:rPr lang="en-IN" dirty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2556932"/>
            <a:ext cx="9973961" cy="4301068"/>
          </a:xfrm>
        </p:spPr>
        <p:txBody>
          <a:bodyPr>
            <a:normAutofit fontScale="92500" lnSpcReduction="20000"/>
          </a:bodyPr>
          <a:lstStyle/>
          <a:p>
            <a:r>
              <a:rPr lang="en-IN" dirty="0"/>
              <a:t>S</a:t>
            </a:r>
            <a:r>
              <a:rPr lang="en-IN" dirty="0" smtClean="0"/>
              <a:t>earched </a:t>
            </a:r>
            <a:r>
              <a:rPr lang="en-IN" dirty="0"/>
              <a:t>Cochrane Central Register </a:t>
            </a:r>
            <a:r>
              <a:rPr lang="en-IN" dirty="0" smtClean="0"/>
              <a:t>of Controlled </a:t>
            </a:r>
            <a:r>
              <a:rPr lang="en-IN" dirty="0"/>
              <a:t>Trials, Medline, </a:t>
            </a:r>
            <a:r>
              <a:rPr lang="en-IN" dirty="0" err="1"/>
              <a:t>Embase</a:t>
            </a:r>
            <a:r>
              <a:rPr lang="en-IN" dirty="0"/>
              <a:t>, LILACS, </a:t>
            </a:r>
            <a:r>
              <a:rPr lang="en-IN" dirty="0" smtClean="0"/>
              <a:t>and CINAHL</a:t>
            </a:r>
          </a:p>
          <a:p>
            <a:r>
              <a:rPr lang="en-IN" dirty="0"/>
              <a:t>S</a:t>
            </a:r>
            <a:r>
              <a:rPr lang="en-IN" dirty="0" smtClean="0"/>
              <a:t>earched </a:t>
            </a:r>
            <a:r>
              <a:rPr lang="en-IN" dirty="0"/>
              <a:t>conference proceedings from </a:t>
            </a:r>
            <a:r>
              <a:rPr lang="en-IN" dirty="0" smtClean="0"/>
              <a:t>major meetings </a:t>
            </a:r>
            <a:r>
              <a:rPr lang="en-IN" dirty="0"/>
              <a:t>on neurology, headache, and </a:t>
            </a:r>
            <a:r>
              <a:rPr lang="en-IN" dirty="0" smtClean="0"/>
              <a:t>emergency medicine </a:t>
            </a:r>
            <a:r>
              <a:rPr lang="en-IN" dirty="0"/>
              <a:t>for the past 10 </a:t>
            </a:r>
            <a:r>
              <a:rPr lang="en-IN" dirty="0" smtClean="0"/>
              <a:t>years</a:t>
            </a:r>
          </a:p>
          <a:p>
            <a:r>
              <a:rPr lang="en-IN" dirty="0"/>
              <a:t>R</a:t>
            </a:r>
            <a:r>
              <a:rPr lang="en-IN" dirty="0" smtClean="0"/>
              <a:t>eviewed clinical practice </a:t>
            </a:r>
            <a:r>
              <a:rPr lang="en-IN" dirty="0"/>
              <a:t>guidelines for the management of </a:t>
            </a:r>
            <a:r>
              <a:rPr lang="en-IN" dirty="0" smtClean="0"/>
              <a:t>acute migraine</a:t>
            </a:r>
          </a:p>
          <a:p>
            <a:r>
              <a:rPr lang="en-IN" dirty="0"/>
              <a:t>S</a:t>
            </a:r>
            <a:r>
              <a:rPr lang="en-IN" dirty="0" smtClean="0"/>
              <a:t>earched </a:t>
            </a:r>
            <a:r>
              <a:rPr lang="en-IN" dirty="0"/>
              <a:t>websites housing clinical </a:t>
            </a:r>
            <a:r>
              <a:rPr lang="en-IN" dirty="0" smtClean="0"/>
              <a:t>trial details</a:t>
            </a:r>
            <a:r>
              <a:rPr lang="en-IN" dirty="0"/>
              <a:t>, theses, or dissertations; and contacted pharmaceutical companies, authors of previously </a:t>
            </a:r>
            <a:r>
              <a:rPr lang="en-IN" dirty="0" smtClean="0"/>
              <a:t>identified studies</a:t>
            </a:r>
            <a:r>
              <a:rPr lang="en-IN" dirty="0"/>
              <a:t>, and experts in </a:t>
            </a:r>
            <a:r>
              <a:rPr lang="en-IN" dirty="0" smtClean="0"/>
              <a:t>headache</a:t>
            </a:r>
          </a:p>
          <a:p>
            <a:r>
              <a:rPr lang="en-IN" dirty="0" smtClean="0"/>
              <a:t>Searched the </a:t>
            </a:r>
            <a:r>
              <a:rPr lang="en-IN" dirty="0"/>
              <a:t>reference lists of potentially relevant studies </a:t>
            </a:r>
            <a:r>
              <a:rPr lang="en-IN" dirty="0" smtClean="0"/>
              <a:t>to identify </a:t>
            </a:r>
            <a:r>
              <a:rPr lang="en-IN" dirty="0"/>
              <a:t>additional studies. </a:t>
            </a:r>
            <a:endParaRPr lang="en-IN" dirty="0" smtClean="0"/>
          </a:p>
          <a:p>
            <a:r>
              <a:rPr lang="en-IN" dirty="0" smtClean="0"/>
              <a:t>Language </a:t>
            </a:r>
            <a:r>
              <a:rPr lang="en-IN" dirty="0"/>
              <a:t>of </a:t>
            </a:r>
            <a:r>
              <a:rPr lang="en-IN" dirty="0" smtClean="0"/>
              <a:t>publication and </a:t>
            </a:r>
            <a:r>
              <a:rPr lang="en-IN" dirty="0"/>
              <a:t>non-publication were not reasons for exclusion.</a:t>
            </a:r>
            <a:br>
              <a:rPr lang="en-IN" dirty="0"/>
            </a:br>
            <a:r>
              <a:rPr lang="en-IN" dirty="0"/>
              <a:t/>
            </a:r>
            <a:br>
              <a:rPr lang="en-IN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40849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231152" cy="6659042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6672648" y="469557"/>
            <a:ext cx="4893275" cy="659850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IN" sz="2800" dirty="0" smtClean="0"/>
              <a:t>2 independent reviewers reviewed the full manuscripts for possible inclusion.</a:t>
            </a:r>
          </a:p>
          <a:p>
            <a:pPr marL="0" indent="0">
              <a:buNone/>
            </a:pPr>
            <a:r>
              <a:rPr lang="en-IN" sz="2800" dirty="0" smtClean="0"/>
              <a:t/>
            </a:r>
            <a:br>
              <a:rPr lang="en-IN" sz="2800" dirty="0" smtClean="0"/>
            </a:br>
            <a:endParaRPr lang="en-IN" sz="2800" dirty="0" smtClean="0"/>
          </a:p>
          <a:p>
            <a:r>
              <a:rPr lang="en-IN" sz="2800" dirty="0" smtClean="0"/>
              <a:t>Unpublished studies- included</a:t>
            </a:r>
          </a:p>
          <a:p>
            <a:r>
              <a:rPr lang="en-IN" sz="2800" dirty="0" smtClean="0"/>
              <a:t>2 RCTs were abstracts whose study data were acquired through correspondence with the main author.</a:t>
            </a:r>
            <a:br>
              <a:rPr lang="en-IN" sz="2800" dirty="0" smtClean="0"/>
            </a:br>
            <a:r>
              <a:rPr lang="en-IN" dirty="0" smtClean="0"/>
              <a:t/>
            </a:r>
            <a:br>
              <a:rPr lang="en-IN" dirty="0" smtClean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4446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/>
              <a:t>Were the primary studies of high </a:t>
            </a:r>
            <a:r>
              <a:rPr lang="en-IN" dirty="0" err="1"/>
              <a:t>methodologic</a:t>
            </a:r>
            <a:r>
              <a:rPr lang="en-IN" dirty="0"/>
              <a:t> quality?</a:t>
            </a:r>
            <a:br>
              <a:rPr lang="en-IN" dirty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5452" y="2482792"/>
            <a:ext cx="10221096" cy="3621446"/>
          </a:xfrm>
        </p:spPr>
        <p:txBody>
          <a:bodyPr/>
          <a:lstStyle/>
          <a:p>
            <a:r>
              <a:rPr lang="en-IN" dirty="0" smtClean="0"/>
              <a:t>Internal </a:t>
            </a:r>
            <a:r>
              <a:rPr lang="en-IN" dirty="0"/>
              <a:t>validity of individual </a:t>
            </a:r>
            <a:r>
              <a:rPr lang="en-IN" dirty="0" smtClean="0"/>
              <a:t>trials assessed using </a:t>
            </a:r>
            <a:r>
              <a:rPr lang="en-IN" dirty="0" err="1"/>
              <a:t>Jadad’s</a:t>
            </a:r>
            <a:r>
              <a:rPr lang="en-IN" dirty="0"/>
              <a:t> </a:t>
            </a:r>
            <a:r>
              <a:rPr lang="en-IN" dirty="0" smtClean="0"/>
              <a:t>scale.</a:t>
            </a:r>
          </a:p>
          <a:p>
            <a:r>
              <a:rPr lang="en-IN" dirty="0" smtClean="0"/>
              <a:t>Evaluates </a:t>
            </a:r>
            <a:r>
              <a:rPr lang="en-IN" dirty="0"/>
              <a:t>the </a:t>
            </a:r>
            <a:r>
              <a:rPr lang="en-IN" dirty="0" smtClean="0"/>
              <a:t>reported randomisation</a:t>
            </a:r>
            <a:r>
              <a:rPr lang="en-IN" dirty="0"/>
              <a:t>, blinding, and withdrawals in a clinical</a:t>
            </a:r>
            <a:br>
              <a:rPr lang="en-IN" dirty="0"/>
            </a:br>
            <a:r>
              <a:rPr lang="en-IN" dirty="0" smtClean="0"/>
              <a:t>trial</a:t>
            </a:r>
          </a:p>
          <a:p>
            <a:r>
              <a:rPr lang="en-IN" dirty="0"/>
              <a:t>A</a:t>
            </a:r>
            <a:r>
              <a:rPr lang="en-IN" dirty="0" smtClean="0"/>
              <a:t>ssigns </a:t>
            </a:r>
            <a:r>
              <a:rPr lang="en-IN" dirty="0"/>
              <a:t>a score from 0 to 5, with higher </a:t>
            </a:r>
            <a:r>
              <a:rPr lang="en-IN" dirty="0" smtClean="0"/>
              <a:t>scores indicating </a:t>
            </a:r>
            <a:r>
              <a:rPr lang="en-IN" dirty="0"/>
              <a:t>higher quality in the conduct or reporting </a:t>
            </a:r>
            <a:r>
              <a:rPr lang="en-IN" dirty="0" smtClean="0"/>
              <a:t>of the </a:t>
            </a:r>
            <a:r>
              <a:rPr lang="en-IN" dirty="0"/>
              <a:t>trial.</a:t>
            </a:r>
            <a:br>
              <a:rPr lang="en-IN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87669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2" y="36153"/>
            <a:ext cx="12109079" cy="5839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640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82132"/>
            <a:ext cx="12220191" cy="361458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982132"/>
            <a:ext cx="12192000" cy="15748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66711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/>
              <a:t>Were the assessments of the included studies reproducible</a:t>
            </a:r>
            <a:r>
              <a:rPr lang="en-IN" dirty="0" smtClean="0"/>
              <a:t>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4125" y="2556932"/>
            <a:ext cx="10319951" cy="3318936"/>
          </a:xfrm>
        </p:spPr>
        <p:txBody>
          <a:bodyPr>
            <a:normAutofit/>
          </a:bodyPr>
          <a:lstStyle/>
          <a:p>
            <a:r>
              <a:rPr lang="en-IN" dirty="0" smtClean="0"/>
              <a:t>2 </a:t>
            </a:r>
            <a:r>
              <a:rPr lang="en-IN" dirty="0"/>
              <a:t>independent </a:t>
            </a:r>
            <a:r>
              <a:rPr lang="en-IN" dirty="0" smtClean="0"/>
              <a:t>reviewers screened the </a:t>
            </a:r>
            <a:r>
              <a:rPr lang="en-IN" dirty="0"/>
              <a:t>titles and abstracts of eligible studies. </a:t>
            </a:r>
            <a:endParaRPr lang="en-IN" dirty="0" smtClean="0"/>
          </a:p>
          <a:p>
            <a:endParaRPr lang="en-IN" dirty="0" smtClean="0"/>
          </a:p>
          <a:p>
            <a:r>
              <a:rPr lang="en-IN" dirty="0" err="1" smtClean="0"/>
              <a:t>Atleast</a:t>
            </a:r>
            <a:r>
              <a:rPr lang="en-IN" dirty="0" smtClean="0"/>
              <a:t> 2 independent reviewers reviewed </a:t>
            </a:r>
            <a:r>
              <a:rPr lang="en-IN" dirty="0"/>
              <a:t>the full </a:t>
            </a:r>
            <a:r>
              <a:rPr lang="en-IN" dirty="0" smtClean="0"/>
              <a:t>manuscripts for possible inclusion.</a:t>
            </a:r>
          </a:p>
          <a:p>
            <a:r>
              <a:rPr lang="en-IN" dirty="0" smtClean="0"/>
              <a:t>Disagreements were resolved </a:t>
            </a:r>
            <a:r>
              <a:rPr lang="en-IN" dirty="0"/>
              <a:t>through discussion.</a:t>
            </a:r>
            <a:br>
              <a:rPr lang="en-IN" dirty="0"/>
            </a:br>
            <a:endParaRPr lang="en-IN" dirty="0" smtClean="0"/>
          </a:p>
        </p:txBody>
      </p:sp>
    </p:spTree>
    <p:extLst>
      <p:ext uri="{BB962C8B-B14F-4D97-AF65-F5344CB8AC3E}">
        <p14:creationId xmlns:p14="http://schemas.microsoft.com/office/powerpoint/2010/main" val="1868067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/>
              <a:t>Credibility of the systematic review</a:t>
            </a:r>
            <a:br>
              <a:rPr lang="en-IN" dirty="0"/>
            </a:br>
            <a:r>
              <a:rPr lang="en-IN" dirty="0"/>
              <a:t>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556932"/>
            <a:ext cx="9601196" cy="3547306"/>
          </a:xfrm>
        </p:spPr>
        <p:txBody>
          <a:bodyPr>
            <a:normAutofit/>
          </a:bodyPr>
          <a:lstStyle/>
          <a:p>
            <a:r>
              <a:rPr lang="en-IN" dirty="0"/>
              <a:t>Did the review explicitly address a sensible </a:t>
            </a:r>
            <a:r>
              <a:rPr lang="en-IN" dirty="0" smtClean="0"/>
              <a:t>clinical question</a:t>
            </a:r>
            <a:r>
              <a:rPr lang="en-IN" dirty="0"/>
              <a:t>? Yes</a:t>
            </a:r>
          </a:p>
          <a:p>
            <a:r>
              <a:rPr lang="en-IN" dirty="0" smtClean="0"/>
              <a:t>Was </a:t>
            </a:r>
            <a:r>
              <a:rPr lang="en-IN" dirty="0"/>
              <a:t>the search for relevant studies exhaustive? Yes</a:t>
            </a:r>
          </a:p>
          <a:p>
            <a:r>
              <a:rPr lang="en-IN" dirty="0" smtClean="0"/>
              <a:t>Was </a:t>
            </a:r>
            <a:r>
              <a:rPr lang="en-IN" dirty="0"/>
              <a:t>the risk of bias of the primary studies </a:t>
            </a:r>
            <a:r>
              <a:rPr lang="en-IN" dirty="0" smtClean="0"/>
              <a:t>assessed? Yes</a:t>
            </a:r>
            <a:endParaRPr lang="en-IN" dirty="0"/>
          </a:p>
          <a:p>
            <a:r>
              <a:rPr lang="en-IN" dirty="0" smtClean="0"/>
              <a:t>Did </a:t>
            </a:r>
            <a:r>
              <a:rPr lang="en-IN" dirty="0"/>
              <a:t>the review address possible explanations </a:t>
            </a:r>
            <a:r>
              <a:rPr lang="en-IN" dirty="0" smtClean="0"/>
              <a:t>of between-study </a:t>
            </a:r>
            <a:r>
              <a:rPr lang="en-IN" dirty="0"/>
              <a:t>differences in results? Yes</a:t>
            </a:r>
          </a:p>
          <a:p>
            <a:r>
              <a:rPr lang="en-IN" dirty="0" smtClean="0"/>
              <a:t>Did </a:t>
            </a:r>
            <a:r>
              <a:rPr lang="en-IN" dirty="0"/>
              <a:t>the review present results that are ready </a:t>
            </a:r>
            <a:r>
              <a:rPr lang="en-IN" dirty="0" smtClean="0"/>
              <a:t>for clinical </a:t>
            </a:r>
            <a:r>
              <a:rPr lang="en-IN" dirty="0"/>
              <a:t>application? Yes</a:t>
            </a:r>
          </a:p>
          <a:p>
            <a:r>
              <a:rPr lang="en-IN" dirty="0" smtClean="0"/>
              <a:t>Were </a:t>
            </a:r>
            <a:r>
              <a:rPr lang="en-IN" dirty="0"/>
              <a:t>selection and assessments of </a:t>
            </a:r>
            <a:r>
              <a:rPr lang="en-IN" dirty="0" smtClean="0"/>
              <a:t>studies reproducible</a:t>
            </a:r>
            <a:r>
              <a:rPr lang="en-IN" dirty="0"/>
              <a:t>? Yes</a:t>
            </a:r>
          </a:p>
        </p:txBody>
      </p:sp>
    </p:spTree>
    <p:extLst>
      <p:ext uri="{BB962C8B-B14F-4D97-AF65-F5344CB8AC3E}">
        <p14:creationId xmlns:p14="http://schemas.microsoft.com/office/powerpoint/2010/main" val="33522598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What are the results?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556932"/>
            <a:ext cx="9601196" cy="3942722"/>
          </a:xfrm>
        </p:spPr>
        <p:txBody>
          <a:bodyPr>
            <a:normAutofit/>
          </a:bodyPr>
          <a:lstStyle/>
          <a:p>
            <a:r>
              <a:rPr lang="en-IN" dirty="0"/>
              <a:t>What are the overall results of the study</a:t>
            </a:r>
            <a:r>
              <a:rPr lang="en-IN" dirty="0" smtClean="0"/>
              <a:t>?</a:t>
            </a:r>
          </a:p>
          <a:p>
            <a:endParaRPr lang="en-IN" dirty="0"/>
          </a:p>
          <a:p>
            <a:pPr marL="0" indent="0">
              <a:buNone/>
            </a:pPr>
            <a:r>
              <a:rPr lang="en-IN" dirty="0"/>
              <a:t/>
            </a:r>
            <a:br>
              <a:rPr lang="en-IN" dirty="0"/>
            </a:br>
            <a:r>
              <a:rPr lang="en-IN" dirty="0"/>
              <a:t/>
            </a:r>
            <a:br>
              <a:rPr lang="en-IN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51205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1275"/>
            <a:ext cx="12192000" cy="61944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071279" y="4572000"/>
            <a:ext cx="15197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 smtClean="0">
                <a:solidFill>
                  <a:srgbClr val="FF0000"/>
                </a:solidFill>
              </a:rPr>
              <a:t>RRR= 26%</a:t>
            </a:r>
            <a:endParaRPr lang="en-IN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6297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556932"/>
            <a:ext cx="3943864" cy="3318936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IN" b="1" dirty="0" smtClean="0">
                <a:solidFill>
                  <a:srgbClr val="FF0000"/>
                </a:solidFill>
              </a:rPr>
              <a:t>Dexamethasone arm</a:t>
            </a:r>
          </a:p>
          <a:p>
            <a:pPr>
              <a:lnSpc>
                <a:spcPct val="120000"/>
              </a:lnSpc>
            </a:pPr>
            <a:r>
              <a:rPr lang="en-IN" dirty="0" smtClean="0"/>
              <a:t>Total patients with recurrent headache- 114</a:t>
            </a:r>
          </a:p>
          <a:p>
            <a:pPr>
              <a:lnSpc>
                <a:spcPct val="120000"/>
              </a:lnSpc>
            </a:pPr>
            <a:r>
              <a:rPr lang="en-IN" dirty="0" smtClean="0"/>
              <a:t>Total- 385</a:t>
            </a:r>
          </a:p>
          <a:p>
            <a:pPr>
              <a:lnSpc>
                <a:spcPct val="120000"/>
              </a:lnSpc>
            </a:pPr>
            <a:r>
              <a:rPr lang="en-IN" dirty="0" smtClean="0"/>
              <a:t>Event rate of recurrent headache= 114/385= 0.296</a:t>
            </a:r>
          </a:p>
          <a:p>
            <a:pPr lvl="1"/>
            <a:endParaRPr lang="en-IN" dirty="0"/>
          </a:p>
        </p:txBody>
      </p:sp>
      <p:sp>
        <p:nvSpPr>
          <p:cNvPr id="4" name="TextBox 3"/>
          <p:cNvSpPr txBox="1"/>
          <p:nvPr/>
        </p:nvSpPr>
        <p:spPr>
          <a:xfrm>
            <a:off x="5700583" y="2556932"/>
            <a:ext cx="491798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lnSpc>
                <a:spcPct val="150000"/>
              </a:lnSpc>
            </a:pPr>
            <a:r>
              <a:rPr lang="en-IN" sz="2400" b="1" dirty="0" smtClean="0">
                <a:solidFill>
                  <a:srgbClr val="FF0000"/>
                </a:solidFill>
              </a:rPr>
              <a:t>Placebo arm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400" dirty="0" smtClean="0"/>
              <a:t>Total </a:t>
            </a:r>
            <a:r>
              <a:rPr lang="en-IN" sz="2400" dirty="0"/>
              <a:t>patients with recurrent headache- </a:t>
            </a:r>
            <a:r>
              <a:rPr lang="en-IN" sz="2400" dirty="0" smtClean="0"/>
              <a:t>141</a:t>
            </a:r>
            <a:endParaRPr lang="en-IN" sz="2400" dirty="0"/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400" dirty="0"/>
              <a:t>Total- </a:t>
            </a:r>
            <a:r>
              <a:rPr lang="en-IN" sz="2400" dirty="0" smtClean="0"/>
              <a:t>353</a:t>
            </a:r>
            <a:endParaRPr lang="en-IN" sz="2400" dirty="0"/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400" dirty="0" smtClean="0"/>
              <a:t>Event rate </a:t>
            </a:r>
            <a:r>
              <a:rPr lang="en-IN" sz="2400" dirty="0"/>
              <a:t>of recurrent headache= </a:t>
            </a:r>
            <a:r>
              <a:rPr lang="en-IN" sz="2400" dirty="0" smtClean="0"/>
              <a:t>141/353= 0.399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3761974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ARR= 0.296- 0.399 =0.103</a:t>
            </a:r>
          </a:p>
          <a:p>
            <a:r>
              <a:rPr lang="en-IN" dirty="0" smtClean="0"/>
              <a:t>NNT= 1/0.103= 9.7 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70231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Headache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No benefit in </a:t>
            </a:r>
            <a:r>
              <a:rPr lang="en-IN" dirty="0"/>
              <a:t>initial pain reduction for those treatments </a:t>
            </a:r>
            <a:r>
              <a:rPr lang="en-IN" dirty="0" smtClean="0"/>
              <a:t>that included </a:t>
            </a:r>
            <a:r>
              <a:rPr lang="en-IN" dirty="0"/>
              <a:t>dexamethasone compared with </a:t>
            </a:r>
            <a:r>
              <a:rPr lang="en-IN" dirty="0" smtClean="0"/>
              <a:t>placebo </a:t>
            </a:r>
          </a:p>
          <a:p>
            <a:r>
              <a:rPr lang="en-IN" dirty="0" smtClean="0"/>
              <a:t>Weighted </a:t>
            </a:r>
            <a:r>
              <a:rPr lang="en-IN" dirty="0"/>
              <a:t>mean difference </a:t>
            </a:r>
            <a:r>
              <a:rPr lang="en-IN" dirty="0" smtClean="0"/>
              <a:t>0.37</a:t>
            </a:r>
          </a:p>
          <a:p>
            <a:r>
              <a:rPr lang="en-IN" dirty="0" smtClean="0"/>
              <a:t>95</a:t>
            </a:r>
            <a:r>
              <a:rPr lang="en-IN" dirty="0"/>
              <a:t>% </a:t>
            </a:r>
            <a:r>
              <a:rPr lang="en-IN" dirty="0" smtClean="0"/>
              <a:t>confidence interval (−</a:t>
            </a:r>
            <a:r>
              <a:rPr lang="en-IN" dirty="0"/>
              <a:t>0.20 to </a:t>
            </a:r>
            <a:r>
              <a:rPr lang="en-IN" dirty="0" smtClean="0"/>
              <a:t>0.94)</a:t>
            </a:r>
          </a:p>
          <a:p>
            <a:r>
              <a:rPr lang="en-IN" dirty="0"/>
              <a:t>T</a:t>
            </a:r>
            <a:r>
              <a:rPr lang="en-IN" dirty="0" smtClean="0"/>
              <a:t>his </a:t>
            </a:r>
            <a:r>
              <a:rPr lang="en-IN" dirty="0"/>
              <a:t>study </a:t>
            </a:r>
            <a:r>
              <a:rPr lang="en-IN" dirty="0" smtClean="0"/>
              <a:t>pooling demonstrated </a:t>
            </a:r>
            <a:r>
              <a:rPr lang="en-IN" dirty="0"/>
              <a:t>moderate heterogeneity (I</a:t>
            </a:r>
            <a:r>
              <a:rPr lang="en-IN" baseline="30000" dirty="0"/>
              <a:t>2</a:t>
            </a:r>
            <a:r>
              <a:rPr lang="en-IN" dirty="0"/>
              <a:t>=46.2%)</a:t>
            </a:r>
            <a:br>
              <a:rPr lang="en-IN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647669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Subgroup analyses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N" dirty="0"/>
              <a:t>Forty seven patients in one </a:t>
            </a:r>
            <a:r>
              <a:rPr lang="en-IN" dirty="0" smtClean="0"/>
              <a:t>study </a:t>
            </a:r>
            <a:r>
              <a:rPr lang="en-IN" dirty="0"/>
              <a:t>received </a:t>
            </a:r>
            <a:r>
              <a:rPr lang="en-IN" dirty="0" smtClean="0"/>
              <a:t>treatment intramuscularly</a:t>
            </a:r>
            <a:r>
              <a:rPr lang="en-IN" dirty="0"/>
              <a:t>, </a:t>
            </a:r>
            <a:endParaRPr lang="en-IN" dirty="0"/>
          </a:p>
          <a:p>
            <a:r>
              <a:rPr lang="en-IN" dirty="0" smtClean="0"/>
              <a:t>Subgroup comparison </a:t>
            </a:r>
          </a:p>
          <a:p>
            <a:pPr lvl="1"/>
            <a:r>
              <a:rPr lang="en-IN" dirty="0" smtClean="0"/>
              <a:t>IM versus IV</a:t>
            </a:r>
          </a:p>
          <a:p>
            <a:pPr lvl="1"/>
            <a:r>
              <a:rPr lang="en-IN" dirty="0" smtClean="0"/>
              <a:t>47 versus 592</a:t>
            </a:r>
          </a:p>
          <a:p>
            <a:pPr lvl="1"/>
            <a:r>
              <a:rPr lang="en-IN" dirty="0"/>
              <a:t>N</a:t>
            </a:r>
            <a:r>
              <a:rPr lang="en-IN" dirty="0" smtClean="0"/>
              <a:t>o significant differences </a:t>
            </a:r>
            <a:r>
              <a:rPr lang="en-IN" dirty="0"/>
              <a:t>were found between </a:t>
            </a:r>
            <a:endParaRPr lang="en-IN" dirty="0" smtClean="0"/>
          </a:p>
          <a:p>
            <a:pPr lvl="2"/>
            <a:r>
              <a:rPr lang="en-IN" dirty="0"/>
              <a:t>I</a:t>
            </a:r>
            <a:r>
              <a:rPr lang="en-IN" dirty="0" smtClean="0"/>
              <a:t>ntramuscular </a:t>
            </a:r>
            <a:r>
              <a:rPr lang="en-IN" dirty="0"/>
              <a:t>administration (relative risk 0.59, 0.19 to </a:t>
            </a:r>
            <a:r>
              <a:rPr lang="en-IN" dirty="0" smtClean="0"/>
              <a:t>1.81)</a:t>
            </a:r>
          </a:p>
          <a:p>
            <a:pPr lvl="2"/>
            <a:r>
              <a:rPr lang="en-IN" dirty="0" smtClean="0"/>
              <a:t>Intravenous </a:t>
            </a:r>
            <a:r>
              <a:rPr lang="en-IN" dirty="0"/>
              <a:t>administration </a:t>
            </a:r>
            <a:r>
              <a:rPr lang="en-IN" dirty="0" smtClean="0"/>
              <a:t>(relative risk 0.75</a:t>
            </a:r>
            <a:r>
              <a:rPr lang="en-IN" dirty="0"/>
              <a:t>, 0.61 to 0.91).</a:t>
            </a:r>
            <a:br>
              <a:rPr lang="en-IN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099902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Sensitivity analysis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P</a:t>
            </a:r>
            <a:r>
              <a:rPr lang="en-IN" dirty="0" smtClean="0"/>
              <a:t>rimary </a:t>
            </a:r>
            <a:r>
              <a:rPr lang="en-IN" dirty="0"/>
              <a:t>results were not influenced by the use </a:t>
            </a:r>
            <a:r>
              <a:rPr lang="en-IN" dirty="0" smtClean="0"/>
              <a:t>of fixed </a:t>
            </a:r>
            <a:r>
              <a:rPr lang="en-IN" dirty="0"/>
              <a:t>effect models compared with random </a:t>
            </a:r>
            <a:r>
              <a:rPr lang="en-IN" dirty="0" smtClean="0"/>
              <a:t>effect models</a:t>
            </a:r>
            <a:r>
              <a:rPr lang="en-IN" dirty="0"/>
              <a:t>, high quality studies compared with low </a:t>
            </a:r>
            <a:r>
              <a:rPr lang="en-IN" dirty="0" smtClean="0"/>
              <a:t>quality studies</a:t>
            </a:r>
            <a:r>
              <a:rPr lang="en-IN" dirty="0"/>
              <a:t>, or odds ratios compared with relative risks.</a:t>
            </a:r>
            <a:br>
              <a:rPr lang="en-IN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85470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How precise are the results</a:t>
            </a:r>
            <a:r>
              <a:rPr lang="en-IN" dirty="0" smtClean="0"/>
              <a:t>?</a:t>
            </a:r>
          </a:p>
          <a:p>
            <a:pPr lvl="1"/>
            <a:r>
              <a:rPr lang="en-IN" dirty="0" smtClean="0"/>
              <a:t>Narrow confidence interval.</a:t>
            </a:r>
            <a:r>
              <a:rPr lang="en-IN" dirty="0"/>
              <a:t/>
            </a:r>
            <a:br>
              <a:rPr lang="en-IN" dirty="0"/>
            </a:br>
            <a:endParaRPr lang="en-IN" dirty="0"/>
          </a:p>
          <a:p>
            <a:endParaRPr lang="en-IN" dirty="0"/>
          </a:p>
          <a:p>
            <a:r>
              <a:rPr lang="en-IN" dirty="0"/>
              <a:t>Were the results similar from study to study</a:t>
            </a:r>
            <a:r>
              <a:rPr lang="en-IN" dirty="0" smtClean="0"/>
              <a:t>?</a:t>
            </a:r>
          </a:p>
          <a:p>
            <a:pPr lvl="1"/>
            <a:r>
              <a:rPr lang="en-IN" dirty="0" smtClean="0"/>
              <a:t>Yes.</a:t>
            </a:r>
          </a:p>
          <a:p>
            <a:pPr lvl="1"/>
            <a:r>
              <a:rPr lang="en-IN" dirty="0" smtClean="0"/>
              <a:t>I</a:t>
            </a:r>
            <a:r>
              <a:rPr lang="en-IN" baseline="30000" dirty="0" smtClean="0"/>
              <a:t>2</a:t>
            </a:r>
            <a:r>
              <a:rPr lang="en-IN" dirty="0" smtClean="0"/>
              <a:t> = 3.4%</a:t>
            </a:r>
            <a:endParaRPr lang="en-IN" baseline="30000" dirty="0" smtClean="0"/>
          </a:p>
        </p:txBody>
      </p:sp>
    </p:spTree>
    <p:extLst>
      <p:ext uri="{BB962C8B-B14F-4D97-AF65-F5344CB8AC3E}">
        <p14:creationId xmlns:p14="http://schemas.microsoft.com/office/powerpoint/2010/main" val="2819937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Adverse events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00929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3046" y="0"/>
            <a:ext cx="8945906" cy="679197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572000" y="2150532"/>
            <a:ext cx="716692" cy="27093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93431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1634" y="218375"/>
            <a:ext cx="8268729" cy="663962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224216" y="4151870"/>
            <a:ext cx="7710616" cy="192765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8870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b="1" dirty="0"/>
              <a:t>Will the results help me in caring for my patients</a:t>
            </a:r>
            <a:r>
              <a:rPr lang="en-IN" b="1" dirty="0" smtClean="0"/>
              <a:t>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2556932"/>
            <a:ext cx="9998675" cy="3720300"/>
          </a:xfrm>
        </p:spPr>
        <p:txBody>
          <a:bodyPr>
            <a:normAutofit fontScale="70000" lnSpcReduction="20000"/>
          </a:bodyPr>
          <a:lstStyle/>
          <a:p>
            <a:r>
              <a:rPr lang="en-IN" dirty="0"/>
              <a:t>How can I best interpret the results to apply them to the care of my patients</a:t>
            </a:r>
            <a:r>
              <a:rPr lang="en-IN" dirty="0" smtClean="0"/>
              <a:t>?</a:t>
            </a:r>
          </a:p>
          <a:p>
            <a:pPr lvl="1"/>
            <a:r>
              <a:rPr lang="en-IN" dirty="0" smtClean="0"/>
              <a:t>Study was done in ED.</a:t>
            </a:r>
          </a:p>
          <a:p>
            <a:pPr lvl="1"/>
            <a:r>
              <a:rPr lang="en-IN" dirty="0" smtClean="0"/>
              <a:t>Majority of headache and migraine patients come to OPD.</a:t>
            </a:r>
          </a:p>
          <a:p>
            <a:endParaRPr lang="en-IN" dirty="0" smtClean="0"/>
          </a:p>
          <a:p>
            <a:r>
              <a:rPr lang="en-IN" dirty="0" smtClean="0"/>
              <a:t>Were </a:t>
            </a:r>
            <a:r>
              <a:rPr lang="en-IN" dirty="0"/>
              <a:t>all </a:t>
            </a:r>
            <a:r>
              <a:rPr lang="en-IN" dirty="0" smtClean="0"/>
              <a:t>patient important </a:t>
            </a:r>
            <a:r>
              <a:rPr lang="en-IN" dirty="0"/>
              <a:t>outcomes considered? </a:t>
            </a:r>
            <a:endParaRPr lang="en-IN" dirty="0" smtClean="0"/>
          </a:p>
          <a:p>
            <a:pPr lvl="1"/>
            <a:r>
              <a:rPr lang="en-IN" dirty="0" smtClean="0"/>
              <a:t>Yes</a:t>
            </a:r>
          </a:p>
          <a:p>
            <a:pPr lvl="1"/>
            <a:r>
              <a:rPr lang="en-IN" dirty="0" smtClean="0"/>
              <a:t>Looked at adverse events.</a:t>
            </a:r>
            <a:endParaRPr lang="en-IN" dirty="0"/>
          </a:p>
          <a:p>
            <a:endParaRPr lang="en-IN" dirty="0" smtClean="0"/>
          </a:p>
          <a:p>
            <a:r>
              <a:rPr lang="en-IN" dirty="0" smtClean="0"/>
              <a:t>Are </a:t>
            </a:r>
            <a:r>
              <a:rPr lang="en-IN" dirty="0"/>
              <a:t>the benefits worth the costs and potential risks</a:t>
            </a:r>
            <a:r>
              <a:rPr lang="en-IN" dirty="0" smtClean="0"/>
              <a:t>?</a:t>
            </a:r>
          </a:p>
          <a:p>
            <a:pPr lvl="1"/>
            <a:r>
              <a:rPr lang="en-IN" dirty="0" smtClean="0"/>
              <a:t>Yes</a:t>
            </a:r>
          </a:p>
          <a:p>
            <a:pPr lvl="1"/>
            <a:r>
              <a:rPr lang="en-IN" dirty="0" smtClean="0"/>
              <a:t>NNT= 9</a:t>
            </a:r>
            <a:r>
              <a:rPr lang="en-IN" dirty="0"/>
              <a:t/>
            </a:r>
            <a:br>
              <a:rPr lang="en-IN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31351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Conclusion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When added to standard abortive migraine </a:t>
            </a:r>
            <a:r>
              <a:rPr lang="en-IN" dirty="0" smtClean="0"/>
              <a:t>therapy, single </a:t>
            </a:r>
            <a:r>
              <a:rPr lang="en-IN" dirty="0"/>
              <a:t>dose parenteral dexamethasone is </a:t>
            </a:r>
            <a:r>
              <a:rPr lang="en-IN" dirty="0" smtClean="0"/>
              <a:t>associated with </a:t>
            </a:r>
          </a:p>
          <a:p>
            <a:pPr lvl="1"/>
            <a:r>
              <a:rPr lang="en-IN" dirty="0" smtClean="0"/>
              <a:t>26</a:t>
            </a:r>
            <a:r>
              <a:rPr lang="en-IN" dirty="0"/>
              <a:t>% relative reduction in recurrent </a:t>
            </a:r>
            <a:r>
              <a:rPr lang="en-IN" dirty="0" smtClean="0"/>
              <a:t>headache </a:t>
            </a:r>
          </a:p>
          <a:p>
            <a:pPr lvl="1"/>
            <a:r>
              <a:rPr lang="en-IN" dirty="0" smtClean="0"/>
              <a:t>NNT=9 </a:t>
            </a:r>
            <a:r>
              <a:rPr lang="en-IN" dirty="0"/>
              <a:t>occurring within 72 hours</a:t>
            </a:r>
            <a:br>
              <a:rPr lang="en-IN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7023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300</TotalTime>
  <Words>749</Words>
  <Application>Microsoft Office PowerPoint</Application>
  <PresentationFormat>Widescreen</PresentationFormat>
  <Paragraphs>104</Paragraphs>
  <Slides>25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Garamond</vt:lpstr>
      <vt:lpstr>Organic</vt:lpstr>
      <vt:lpstr>PowerPoint Presentation</vt:lpstr>
      <vt:lpstr>INTRODUCTION</vt:lpstr>
      <vt:lpstr>CLINICAL QUESTION</vt:lpstr>
      <vt:lpstr>PICOT</vt:lpstr>
      <vt:lpstr>Are the results valid?</vt:lpstr>
      <vt:lpstr>Was the search for relevant studies detailed and exhaustive? </vt:lpstr>
      <vt:lpstr>PowerPoint Presentation</vt:lpstr>
      <vt:lpstr>Were the primary studies of high methodologic quality? </vt:lpstr>
      <vt:lpstr>PowerPoint Presentation</vt:lpstr>
      <vt:lpstr>PowerPoint Presentation</vt:lpstr>
      <vt:lpstr>Were the assessments of the included studies reproducible?</vt:lpstr>
      <vt:lpstr>Credibility of the systematic review process</vt:lpstr>
      <vt:lpstr>What are the results?</vt:lpstr>
      <vt:lpstr>PowerPoint Presentation</vt:lpstr>
      <vt:lpstr>PowerPoint Presentation</vt:lpstr>
      <vt:lpstr>PowerPoint Presentation</vt:lpstr>
      <vt:lpstr>Headache </vt:lpstr>
      <vt:lpstr>Subgroup analyses</vt:lpstr>
      <vt:lpstr>Sensitivity analysis</vt:lpstr>
      <vt:lpstr>PowerPoint Presentation</vt:lpstr>
      <vt:lpstr>Adverse events</vt:lpstr>
      <vt:lpstr>PowerPoint Presentation</vt:lpstr>
      <vt:lpstr>PowerPoint Presentation</vt:lpstr>
      <vt:lpstr>Will the results help me in caring for my patients?</vt:lpstr>
      <vt:lpstr>Conclusion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Goutham Sunny</dc:creator>
  <cp:lastModifiedBy>Goutham Sunny</cp:lastModifiedBy>
  <cp:revision>20</cp:revision>
  <dcterms:created xsi:type="dcterms:W3CDTF">2019-01-09T05:01:25Z</dcterms:created>
  <dcterms:modified xsi:type="dcterms:W3CDTF">2019-01-09T10:01:35Z</dcterms:modified>
</cp:coreProperties>
</file>