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57" r:id="rId3"/>
    <p:sldId id="265" r:id="rId4"/>
    <p:sldId id="324" r:id="rId5"/>
    <p:sldId id="264" r:id="rId6"/>
    <p:sldId id="314" r:id="rId7"/>
    <p:sldId id="301" r:id="rId8"/>
    <p:sldId id="270" r:id="rId9"/>
    <p:sldId id="271" r:id="rId10"/>
    <p:sldId id="272" r:id="rId11"/>
    <p:sldId id="275" r:id="rId12"/>
    <p:sldId id="277" r:id="rId13"/>
    <p:sldId id="278" r:id="rId14"/>
    <p:sldId id="325" r:id="rId15"/>
    <p:sldId id="279" r:id="rId16"/>
    <p:sldId id="281" r:id="rId17"/>
    <p:sldId id="282" r:id="rId18"/>
    <p:sldId id="305" r:id="rId19"/>
    <p:sldId id="284" r:id="rId20"/>
    <p:sldId id="283" r:id="rId21"/>
    <p:sldId id="285" r:id="rId22"/>
    <p:sldId id="286" r:id="rId23"/>
    <p:sldId id="288" r:id="rId24"/>
    <p:sldId id="320" r:id="rId25"/>
    <p:sldId id="318" r:id="rId26"/>
    <p:sldId id="319" r:id="rId27"/>
    <p:sldId id="321" r:id="rId28"/>
    <p:sldId id="322" r:id="rId29"/>
    <p:sldId id="323" r:id="rId30"/>
    <p:sldId id="303" r:id="rId31"/>
    <p:sldId id="326" r:id="rId32"/>
    <p:sldId id="327" r:id="rId33"/>
    <p:sldId id="291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>
        <p:scale>
          <a:sx n="75" d="100"/>
          <a:sy n="75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17/01/2019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900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17/01/2019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7127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17/01/2019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7091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17/01/2019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9424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17/01/2019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8311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17/01/2019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362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17/01/2019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077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17/01/2019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1877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17/01/2019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9879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17/01/2019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620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17/01/2019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287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A91CE-6BCA-4C19-97B2-8748AA85A3B3}" type="datetimeFigureOut">
              <a:rPr lang="en-IN" smtClean="0"/>
              <a:t>17/01/2019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228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1337" y="263719"/>
            <a:ext cx="9144000" cy="2387600"/>
          </a:xfrm>
        </p:spPr>
        <p:txBody>
          <a:bodyPr>
            <a:normAutofit/>
          </a:bodyPr>
          <a:lstStyle/>
          <a:p>
            <a:r>
              <a:rPr lang="en-IN" sz="3600" dirty="0" smtClean="0"/>
              <a:t>Critical Appraisal of an RCT</a:t>
            </a:r>
            <a:r>
              <a:rPr lang="en-IN" sz="3600" dirty="0"/>
              <a:t/>
            </a:r>
            <a:br>
              <a:rPr lang="en-IN" sz="3600" dirty="0"/>
            </a:br>
            <a:endParaRPr lang="en-IN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6150" y="2122408"/>
            <a:ext cx="9144000" cy="1655762"/>
          </a:xfrm>
        </p:spPr>
        <p:txBody>
          <a:bodyPr/>
          <a:lstStyle/>
          <a:p>
            <a:r>
              <a:rPr lang="en-IN" dirty="0" smtClean="0"/>
              <a:t>Jasper </a:t>
            </a:r>
            <a:r>
              <a:rPr lang="en-IN" dirty="0" err="1" smtClean="0"/>
              <a:t>Rathinam</a:t>
            </a:r>
            <a:r>
              <a:rPr lang="en-IN" dirty="0" smtClean="0"/>
              <a:t> J 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337" y="3058347"/>
            <a:ext cx="8688730" cy="257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75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AOSD – Systemic Inflammatory disorder of unknown </a:t>
            </a:r>
            <a:r>
              <a:rPr lang="en-IN" dirty="0" err="1" smtClean="0"/>
              <a:t>etiology</a:t>
            </a:r>
            <a:r>
              <a:rPr lang="en-IN" dirty="0" smtClean="0"/>
              <a:t>.</a:t>
            </a:r>
            <a:endParaRPr lang="en-IN" dirty="0" smtClean="0"/>
          </a:p>
          <a:p>
            <a:r>
              <a:rPr lang="en-IN" dirty="0" smtClean="0"/>
              <a:t>Steroid therapy – current standard – frequent poor response and complications</a:t>
            </a:r>
          </a:p>
          <a:p>
            <a:r>
              <a:rPr lang="en-IN" dirty="0" smtClean="0"/>
              <a:t>Upcoming biological therapies</a:t>
            </a:r>
          </a:p>
          <a:p>
            <a:r>
              <a:rPr lang="en-IN" dirty="0" smtClean="0"/>
              <a:t>Very good response in similar syndromes.</a:t>
            </a:r>
          </a:p>
          <a:p>
            <a:r>
              <a:rPr lang="en-IN" dirty="0" smtClean="0"/>
              <a:t>Lack of RCT in Still’s Disease</a:t>
            </a: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832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PICOT STATEMENT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P </a:t>
            </a:r>
            <a:r>
              <a:rPr lang="en-IN" dirty="0" smtClean="0"/>
              <a:t>–  </a:t>
            </a:r>
            <a:r>
              <a:rPr lang="en-IN" dirty="0" smtClean="0"/>
              <a:t>Patients &gt; 20 </a:t>
            </a:r>
            <a:r>
              <a:rPr lang="en-IN" dirty="0" err="1" smtClean="0"/>
              <a:t>yrs</a:t>
            </a:r>
            <a:r>
              <a:rPr lang="en-IN" dirty="0" smtClean="0"/>
              <a:t> of age with Stills Disease with inadequate response to steroids for 2 weeks</a:t>
            </a:r>
            <a:endParaRPr lang="en-IN" dirty="0" smtClean="0"/>
          </a:p>
          <a:p>
            <a:r>
              <a:rPr lang="en-IN" dirty="0" smtClean="0"/>
              <a:t>I </a:t>
            </a:r>
            <a:r>
              <a:rPr lang="en-IN" dirty="0" smtClean="0"/>
              <a:t>–</a:t>
            </a:r>
            <a:r>
              <a:rPr lang="en-IN" dirty="0"/>
              <a:t>receive intravenous </a:t>
            </a:r>
            <a:r>
              <a:rPr lang="en-IN" dirty="0" err="1"/>
              <a:t>tocilizumab</a:t>
            </a:r>
            <a:r>
              <a:rPr lang="en-IN" dirty="0"/>
              <a:t> at a dose of 8 mg/kg</a:t>
            </a:r>
            <a:endParaRPr lang="en-IN" dirty="0" smtClean="0"/>
          </a:p>
          <a:p>
            <a:r>
              <a:rPr lang="en-IN" dirty="0" smtClean="0"/>
              <a:t>C </a:t>
            </a:r>
            <a:r>
              <a:rPr lang="en-IN" dirty="0" smtClean="0"/>
              <a:t>–</a:t>
            </a:r>
            <a:r>
              <a:rPr lang="en-IN" dirty="0"/>
              <a:t> </a:t>
            </a:r>
            <a:r>
              <a:rPr lang="en-IN" dirty="0" smtClean="0"/>
              <a:t>Placebo in phase 1,2  and </a:t>
            </a:r>
            <a:r>
              <a:rPr lang="en-IN" dirty="0" err="1" smtClean="0"/>
              <a:t>Tocilizumab</a:t>
            </a:r>
            <a:r>
              <a:rPr lang="en-IN" dirty="0" smtClean="0"/>
              <a:t> in phase 3</a:t>
            </a:r>
            <a:endParaRPr lang="en-IN" dirty="0" smtClean="0"/>
          </a:p>
          <a:p>
            <a:r>
              <a:rPr lang="en-IN" dirty="0" smtClean="0"/>
              <a:t>O </a:t>
            </a:r>
            <a:r>
              <a:rPr lang="en-IN" dirty="0"/>
              <a:t>– </a:t>
            </a:r>
            <a:r>
              <a:rPr lang="en-IN" dirty="0" smtClean="0"/>
              <a:t>ACR 50 at 4 weeks and 12 weeks</a:t>
            </a:r>
            <a:endParaRPr lang="en-IN" dirty="0" smtClean="0"/>
          </a:p>
          <a:p>
            <a:r>
              <a:rPr lang="en-IN" dirty="0" smtClean="0"/>
              <a:t>T </a:t>
            </a:r>
            <a:r>
              <a:rPr lang="en-IN" dirty="0"/>
              <a:t>– </a:t>
            </a:r>
            <a:r>
              <a:rPr lang="en-IN" dirty="0" smtClean="0"/>
              <a:t> </a:t>
            </a:r>
            <a:r>
              <a:rPr lang="en-IN" dirty="0" err="1" smtClean="0"/>
              <a:t>Upto</a:t>
            </a:r>
            <a:r>
              <a:rPr lang="en-IN" dirty="0" smtClean="0"/>
              <a:t> </a:t>
            </a:r>
            <a:r>
              <a:rPr lang="en-IN" dirty="0" smtClean="0"/>
              <a:t>52 weeks</a:t>
            </a:r>
            <a:endParaRPr lang="en-IN" dirty="0" smtClean="0"/>
          </a:p>
          <a:p>
            <a:endParaRPr lang="en-IN" dirty="0"/>
          </a:p>
          <a:p>
            <a:r>
              <a:rPr lang="en-IN" dirty="0" smtClean="0"/>
              <a:t>Site : </a:t>
            </a:r>
            <a:r>
              <a:rPr lang="en-IN" dirty="0" err="1" smtClean="0"/>
              <a:t>Multicentric</a:t>
            </a:r>
            <a:r>
              <a:rPr lang="en-IN" dirty="0" smtClean="0"/>
              <a:t> study in Japan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929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This multicentre, randomised, double-blind, placebo-controlled phase III trial was conducted at eight centres in Japan as an investigator-initiated phase III trial and consisted of three parts: </a:t>
            </a:r>
            <a:endParaRPr lang="en-IN" dirty="0" smtClean="0"/>
          </a:p>
          <a:p>
            <a:r>
              <a:rPr lang="en-IN" dirty="0" smtClean="0"/>
              <a:t>part </a:t>
            </a:r>
            <a:r>
              <a:rPr lang="en-IN" dirty="0"/>
              <a:t>1, a randomised, double-blind, </a:t>
            </a:r>
            <a:r>
              <a:rPr lang="en-IN" dirty="0" smtClean="0"/>
              <a:t>placebo-controlled </a:t>
            </a:r>
            <a:r>
              <a:rPr lang="en-IN" dirty="0"/>
              <a:t>4-week phase with a fixed dose of </a:t>
            </a:r>
            <a:r>
              <a:rPr lang="en-IN" dirty="0" smtClean="0"/>
              <a:t>glucocorticoids</a:t>
            </a:r>
          </a:p>
          <a:p>
            <a:r>
              <a:rPr lang="en-IN" dirty="0" smtClean="0"/>
              <a:t> </a:t>
            </a:r>
            <a:r>
              <a:rPr lang="en-IN" dirty="0"/>
              <a:t>part 2, continued double-blind, placebo-controlled, 8-week phase with a conditional decrease in glucocorticoid </a:t>
            </a:r>
            <a:r>
              <a:rPr lang="en-IN" dirty="0" smtClean="0"/>
              <a:t>dose</a:t>
            </a:r>
            <a:endParaRPr lang="en-IN" dirty="0"/>
          </a:p>
          <a:p>
            <a:r>
              <a:rPr lang="en-IN" dirty="0" smtClean="0"/>
              <a:t> </a:t>
            </a:r>
            <a:r>
              <a:rPr lang="en-IN" dirty="0"/>
              <a:t>part 3, a single, </a:t>
            </a:r>
            <a:r>
              <a:rPr lang="en-IN" dirty="0" err="1"/>
              <a:t>openlabel</a:t>
            </a:r>
            <a:r>
              <a:rPr lang="en-IN" dirty="0"/>
              <a:t>, 40-week phase.</a:t>
            </a:r>
          </a:p>
        </p:txBody>
      </p:sp>
    </p:spTree>
    <p:extLst>
      <p:ext uri="{BB962C8B-B14F-4D97-AF65-F5344CB8AC3E}">
        <p14:creationId xmlns:p14="http://schemas.microsoft.com/office/powerpoint/2010/main" val="4253414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smtClean="0"/>
              <a:t>Was the study population clearly defined?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/>
              <a:t>INCLUSION </a:t>
            </a:r>
            <a:r>
              <a:rPr lang="en-IN" dirty="0" smtClean="0"/>
              <a:t>CRITERIA</a:t>
            </a:r>
          </a:p>
          <a:p>
            <a:r>
              <a:rPr lang="en-IN" dirty="0"/>
              <a:t>Eligible patients were 20 years or older with disease onset at more than 15 years old who had been diagnosed with </a:t>
            </a:r>
            <a:r>
              <a:rPr lang="en-IN" dirty="0" err="1"/>
              <a:t>adultonset</a:t>
            </a:r>
            <a:r>
              <a:rPr lang="en-IN" dirty="0"/>
              <a:t> Still’s disease with Yamaguchi </a:t>
            </a:r>
            <a:r>
              <a:rPr lang="en-IN" dirty="0" smtClean="0"/>
              <a:t>criteria</a:t>
            </a:r>
          </a:p>
          <a:p>
            <a:r>
              <a:rPr lang="en-IN" dirty="0" smtClean="0"/>
              <a:t>And </a:t>
            </a:r>
            <a:r>
              <a:rPr lang="en-IN" dirty="0"/>
              <a:t>had shown inadequate response to more than 2 weeks of glucocorticoids equivalent to at least 0.5 mg/kg/day of prednisolone, with a stable dose of current glucocorticoids equivalent to 10 mg/day of prednisolone for at least 2 weeks. </a:t>
            </a:r>
            <a:endParaRPr lang="en-IN" dirty="0" smtClean="0"/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65429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smtClean="0"/>
              <a:t>Was the study population clearly defined?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/>
              <a:t>INCLUSION CRITERIA</a:t>
            </a:r>
          </a:p>
          <a:p>
            <a:r>
              <a:rPr lang="en-IN" dirty="0" smtClean="0"/>
              <a:t> </a:t>
            </a:r>
            <a:r>
              <a:rPr lang="en-IN" dirty="0" smtClean="0"/>
              <a:t>They had </a:t>
            </a:r>
            <a:r>
              <a:rPr lang="en-IN" dirty="0" err="1" smtClean="0"/>
              <a:t>atleast</a:t>
            </a:r>
            <a:r>
              <a:rPr lang="en-IN" dirty="0" smtClean="0"/>
              <a:t> 2 swollen joints and </a:t>
            </a:r>
            <a:r>
              <a:rPr lang="en-IN" dirty="0" err="1" smtClean="0"/>
              <a:t>atleast</a:t>
            </a:r>
            <a:r>
              <a:rPr lang="en-IN" dirty="0" smtClean="0"/>
              <a:t> one systemic feature score.</a:t>
            </a:r>
          </a:p>
          <a:p>
            <a:r>
              <a:rPr lang="en-IN" dirty="0"/>
              <a:t>Patients’ blood tests showed erythrocyte sedimentation rate of at least 20 mm/hour or C reactive protein of at least 1.0 mg/</a:t>
            </a:r>
            <a:r>
              <a:rPr lang="en-IN" dirty="0" err="1"/>
              <a:t>dL</a:t>
            </a:r>
            <a:r>
              <a:rPr lang="en-IN" dirty="0"/>
              <a:t>.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20005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smtClean="0"/>
              <a:t>Was the study population clearly defined?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EXCLUSION CRITERIA</a:t>
            </a:r>
            <a:r>
              <a:rPr lang="en-IN" dirty="0" smtClean="0"/>
              <a:t>:</a:t>
            </a:r>
          </a:p>
          <a:p>
            <a:r>
              <a:rPr lang="en-IN" dirty="0" smtClean="0"/>
              <a:t>Received any other immunotherapy in the last 2 weeks</a:t>
            </a:r>
          </a:p>
          <a:p>
            <a:r>
              <a:rPr lang="en-IN" dirty="0" smtClean="0"/>
              <a:t>Received any biological therapy in the last 12 weeks.</a:t>
            </a:r>
          </a:p>
          <a:p>
            <a:r>
              <a:rPr lang="en-IN" dirty="0"/>
              <a:t>Patients were excluded if they had important concurrent medical or surgical disorders, including </a:t>
            </a:r>
            <a:r>
              <a:rPr lang="en-IN" dirty="0" err="1"/>
              <a:t>leucocytopaenia</a:t>
            </a:r>
            <a:r>
              <a:rPr lang="en-IN" dirty="0"/>
              <a:t> (5 times of an upper limit of each site), elevated total bilirubin (&gt;3 times of an upper limit of each site), serious disease assessed by investigators as inappropriate and a history of malignancy within 5 years</a:t>
            </a:r>
            <a:r>
              <a:rPr lang="en-IN" dirty="0" smtClean="0"/>
              <a:t>.</a:t>
            </a:r>
          </a:p>
          <a:p>
            <a:r>
              <a:rPr lang="en-IN" dirty="0" smtClean="0"/>
              <a:t> </a:t>
            </a:r>
            <a:r>
              <a:rPr lang="en-IN" dirty="0"/>
              <a:t>All patients were examined for active infections, especially viral hepatitis and tuberculosis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97795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smtClean="0"/>
              <a:t>Were the outcome measures clearly defined?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The </a:t>
            </a:r>
            <a:r>
              <a:rPr lang="en-IN" dirty="0" smtClean="0"/>
              <a:t>Co primary </a:t>
            </a:r>
            <a:r>
              <a:rPr lang="en-IN" dirty="0"/>
              <a:t>outcome </a:t>
            </a:r>
            <a:r>
              <a:rPr lang="en-IN" dirty="0" smtClean="0"/>
              <a:t>was ACR 50 at 4 weeks, 12 weeks</a:t>
            </a:r>
            <a:endParaRPr lang="en-IN" dirty="0" smtClean="0"/>
          </a:p>
          <a:p>
            <a:endParaRPr lang="en-IN" dirty="0"/>
          </a:p>
          <a:p>
            <a:r>
              <a:rPr lang="en-IN" dirty="0" smtClean="0"/>
              <a:t>Secondary Outcomes – </a:t>
            </a:r>
            <a:r>
              <a:rPr lang="en-IN" dirty="0" smtClean="0"/>
              <a:t>ACR 20 , ACR 70 , Safety and individual systemic features scores</a:t>
            </a:r>
            <a:endParaRPr lang="en-IN" dirty="0" smtClean="0"/>
          </a:p>
          <a:p>
            <a:endParaRPr lang="en-IN" dirty="0"/>
          </a:p>
          <a:p>
            <a:r>
              <a:rPr lang="en-IN" dirty="0" smtClean="0"/>
              <a:t>Safety Outcomes – </a:t>
            </a:r>
            <a:r>
              <a:rPr lang="en-IN" dirty="0" smtClean="0"/>
              <a:t>Monitored for 1 year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422049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the intervention and control groups start with the same prognosis?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Differences in </a:t>
            </a:r>
            <a:r>
              <a:rPr lang="en-IN" dirty="0" smtClean="0"/>
              <a:t>baseline </a:t>
            </a:r>
            <a:r>
              <a:rPr lang="en-IN" dirty="0" smtClean="0"/>
              <a:t>characters</a:t>
            </a:r>
          </a:p>
          <a:p>
            <a:r>
              <a:rPr lang="en-IN" dirty="0" smtClean="0"/>
              <a:t>Randomisation did not achieve </a:t>
            </a:r>
            <a:r>
              <a:rPr lang="en-IN" dirty="0" smtClean="0"/>
              <a:t>well matched characters</a:t>
            </a:r>
          </a:p>
        </p:txBody>
      </p:sp>
    </p:spTree>
    <p:extLst>
      <p:ext uri="{BB962C8B-B14F-4D97-AF65-F5344CB8AC3E}">
        <p14:creationId xmlns:p14="http://schemas.microsoft.com/office/powerpoint/2010/main" val="142027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320" y="262094"/>
            <a:ext cx="5617805" cy="679547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183488" y="2060620"/>
            <a:ext cx="1429554" cy="217438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972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672" y="611232"/>
            <a:ext cx="8911687" cy="1039590"/>
          </a:xfrm>
        </p:spPr>
        <p:txBody>
          <a:bodyPr/>
          <a:lstStyle/>
          <a:p>
            <a:r>
              <a:rPr lang="en" dirty="0"/>
              <a:t>Were the patients randomized?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2536" y="1650822"/>
            <a:ext cx="8915400" cy="4133222"/>
          </a:xfrm>
        </p:spPr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/>
              <a:t>Randomization </a:t>
            </a:r>
            <a:r>
              <a:rPr lang="en-IN" dirty="0" smtClean="0"/>
              <a:t>was 1:1 and was  </a:t>
            </a:r>
            <a:r>
              <a:rPr lang="en-IN" dirty="0"/>
              <a:t>performed with the </a:t>
            </a:r>
            <a:r>
              <a:rPr lang="en-IN" dirty="0" smtClean="0"/>
              <a:t>use </a:t>
            </a:r>
            <a:r>
              <a:rPr lang="en-IN" dirty="0" smtClean="0"/>
              <a:t>Central Automatic System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1796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Was the randomisation concealed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 smtClean="0"/>
              <a:t>Allocation was concealed</a:t>
            </a:r>
          </a:p>
        </p:txBody>
      </p:sp>
    </p:spTree>
    <p:extLst>
      <p:ext uri="{BB962C8B-B14F-4D97-AF65-F5344CB8AC3E}">
        <p14:creationId xmlns:p14="http://schemas.microsoft.com/office/powerpoint/2010/main" val="227050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Were t</a:t>
            </a:r>
            <a:r>
              <a:rPr lang="en-US" dirty="0"/>
              <a:t>h</a:t>
            </a:r>
            <a:r>
              <a:rPr lang="en" dirty="0"/>
              <a:t>e patients in the study groups similar in known prognostic variables?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 , </a:t>
            </a:r>
            <a:r>
              <a:rPr lang="en-IN" dirty="0" smtClean="0"/>
              <a:t> </a:t>
            </a:r>
            <a:r>
              <a:rPr lang="en-IN" dirty="0" smtClean="0"/>
              <a:t>all prognostic variables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161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Was the effect of the standard treatment</a:t>
            </a:r>
            <a:br>
              <a:rPr lang="en-IN" dirty="0"/>
            </a:br>
            <a:r>
              <a:rPr lang="en-IN" dirty="0"/>
              <a:t>preserved?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Steroids were continued</a:t>
            </a:r>
          </a:p>
          <a:p>
            <a:r>
              <a:rPr lang="en-IN" dirty="0" smtClean="0"/>
              <a:t>No other immunotherapy was allowed during the study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1888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To what extent was the study blinded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Lato" panose="020B0604020202020204" charset="0"/>
                <a:ea typeface="Lato"/>
                <a:cs typeface="Lato"/>
                <a:sym typeface="Lato"/>
              </a:rPr>
              <a:t>Investigators: </a:t>
            </a:r>
            <a:r>
              <a:rPr lang="en-US" dirty="0" smtClean="0">
                <a:latin typeface="Lato" panose="020B0604020202020204" charset="0"/>
                <a:ea typeface="Lato"/>
                <a:cs typeface="Lato"/>
                <a:sym typeface="Lato"/>
              </a:rPr>
              <a:t>Yes</a:t>
            </a:r>
            <a:endParaRPr lang="en-US" dirty="0">
              <a:solidFill>
                <a:schemeClr val="tx1"/>
              </a:solidFill>
              <a:latin typeface="Lato" panose="020B0604020202020204" charset="0"/>
              <a:ea typeface="Lato"/>
              <a:cs typeface="Lato"/>
              <a:sym typeface="Lato"/>
            </a:endParaRP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Lato" panose="020B0604020202020204" charset="0"/>
                <a:ea typeface="Lato"/>
                <a:cs typeface="Lato"/>
                <a:sym typeface="Lato"/>
              </a:rPr>
              <a:t>Treating Physicians: </a:t>
            </a:r>
            <a:r>
              <a:rPr lang="en-US" dirty="0" smtClean="0">
                <a:latin typeface="Lato" panose="020B0604020202020204" charset="0"/>
                <a:ea typeface="Lato"/>
                <a:cs typeface="Lato"/>
                <a:sym typeface="Lato"/>
              </a:rPr>
              <a:t>Yes</a:t>
            </a:r>
            <a:endParaRPr lang="en-US" dirty="0">
              <a:solidFill>
                <a:schemeClr val="tx1"/>
              </a:solidFill>
              <a:latin typeface="Lato" panose="020B0604020202020204" charset="0"/>
              <a:ea typeface="Lato"/>
              <a:cs typeface="Lato"/>
              <a:sym typeface="Lato"/>
            </a:endParaRP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Lato" panose="020B0604020202020204" charset="0"/>
                <a:ea typeface="Lato"/>
                <a:cs typeface="Lato"/>
                <a:sym typeface="Lato"/>
              </a:rPr>
              <a:t>Patients: </a:t>
            </a:r>
            <a:r>
              <a:rPr lang="en-US" dirty="0" smtClean="0">
                <a:latin typeface="Lato" panose="020B0604020202020204" charset="0"/>
                <a:ea typeface="Lato"/>
                <a:cs typeface="Lato"/>
                <a:sym typeface="Lato"/>
              </a:rPr>
              <a:t>Yes</a:t>
            </a:r>
            <a:endParaRPr lang="en-US" dirty="0">
              <a:solidFill>
                <a:schemeClr val="tx1"/>
              </a:solidFill>
              <a:latin typeface="Lato" panose="020B0604020202020204" charset="0"/>
              <a:ea typeface="Lato"/>
              <a:cs typeface="Lato"/>
              <a:sym typeface="Lato"/>
            </a:endParaRP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Lato" panose="020B0604020202020204" charset="0"/>
                <a:ea typeface="Lato"/>
                <a:cs typeface="Lato"/>
                <a:sym typeface="Lato"/>
              </a:rPr>
              <a:t>Monitors( committee analyzing outcomes): </a:t>
            </a:r>
            <a:r>
              <a:rPr lang="en-US" dirty="0" smtClean="0">
                <a:latin typeface="Lato" panose="020B0604020202020204" charset="0"/>
                <a:ea typeface="Lato"/>
                <a:cs typeface="Lato"/>
                <a:sym typeface="Lato"/>
              </a:rPr>
              <a:t>No</a:t>
            </a:r>
            <a:endParaRPr lang="en-US" dirty="0">
              <a:solidFill>
                <a:schemeClr val="tx1"/>
              </a:solidFill>
              <a:latin typeface="Lato" panose="020B0604020202020204" charset="0"/>
              <a:ea typeface="Lato"/>
              <a:cs typeface="Lato"/>
              <a:sym typeface="Lato"/>
            </a:endParaRP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Lato" panose="020B0604020202020204" charset="0"/>
                <a:ea typeface="Lato"/>
                <a:cs typeface="Lato"/>
                <a:sym typeface="Lato"/>
              </a:rPr>
              <a:t>Data analysis: </a:t>
            </a:r>
            <a:r>
              <a:rPr lang="en-US" dirty="0" smtClean="0">
                <a:latin typeface="Lato" panose="020B0604020202020204" charset="0"/>
                <a:ea typeface="Lato"/>
                <a:cs typeface="Lato"/>
                <a:sym typeface="Lato"/>
              </a:rPr>
              <a:t>No</a:t>
            </a:r>
            <a:endParaRPr lang="en-US" dirty="0" smtClean="0">
              <a:latin typeface="Lato" panose="020B0604020202020204" charset="0"/>
              <a:ea typeface="Lato"/>
              <a:cs typeface="Lato"/>
              <a:sym typeface="Lato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909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Were the groups </a:t>
            </a:r>
            <a:r>
              <a:rPr lang="en-US" dirty="0" err="1"/>
              <a:t>prognostically</a:t>
            </a:r>
            <a:r>
              <a:rPr lang="en-US" dirty="0"/>
              <a:t> balanced at the study completion?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Mostly unchanged through the study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140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Was the follow up complete?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 the follow up was complete</a:t>
            </a:r>
          </a:p>
        </p:txBody>
      </p:sp>
    </p:spTree>
    <p:extLst>
      <p:ext uri="{BB962C8B-B14F-4D97-AF65-F5344CB8AC3E}">
        <p14:creationId xmlns:p14="http://schemas.microsoft.com/office/powerpoint/2010/main" val="169244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009" y="90556"/>
            <a:ext cx="9002332" cy="676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05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Were the patients </a:t>
            </a:r>
            <a:r>
              <a:rPr lang="en-US" dirty="0" err="1"/>
              <a:t>analysed</a:t>
            </a:r>
            <a:r>
              <a:rPr lang="en-US" dirty="0"/>
              <a:t> in the groups to which they were randomized?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 smtClean="0"/>
              <a:t>Very Few numbers in both sides lost to follow up </a:t>
            </a:r>
            <a:endParaRPr lang="en-IN" dirty="0" smtClean="0"/>
          </a:p>
          <a:p>
            <a:r>
              <a:rPr lang="en-IN" dirty="0" smtClean="0"/>
              <a:t>Intention to treat</a:t>
            </a:r>
            <a:r>
              <a:rPr lang="en-IN" dirty="0" smtClean="0"/>
              <a:t> </a:t>
            </a:r>
            <a:r>
              <a:rPr lang="en-IN" dirty="0" smtClean="0"/>
              <a:t>Analysis was done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716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Was the study stopped prematurely?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  <a:r>
              <a:rPr lang="en-IN" dirty="0" smtClean="0"/>
              <a:t> </a:t>
            </a:r>
            <a:endParaRPr lang="en-IN" dirty="0" smtClean="0"/>
          </a:p>
          <a:p>
            <a:r>
              <a:rPr lang="en-IN" dirty="0" smtClean="0"/>
              <a:t>Targets not </a:t>
            </a:r>
            <a:r>
              <a:rPr lang="en-IN" dirty="0" smtClean="0"/>
              <a:t>achieved – sample </a:t>
            </a:r>
            <a:r>
              <a:rPr lang="en-IN" dirty="0" smtClean="0"/>
              <a:t>size</a:t>
            </a:r>
          </a:p>
          <a:p>
            <a:r>
              <a:rPr lang="en-IN" dirty="0" smtClean="0"/>
              <a:t>Sample size calculation recently changed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18165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Were adequate number of people included in the study?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In the protocol, sample size calculation was based on the first of the </a:t>
            </a:r>
            <a:r>
              <a:rPr lang="en-IN" dirty="0" err="1"/>
              <a:t>coprimary</a:t>
            </a:r>
            <a:r>
              <a:rPr lang="en-IN" dirty="0"/>
              <a:t> endpoints, the proportion of patients who achieved ACR50 at week 4. The ACR50 response rate was assumed to be 65% in the </a:t>
            </a:r>
            <a:r>
              <a:rPr lang="en-IN" dirty="0" err="1"/>
              <a:t>tocilizumab</a:t>
            </a:r>
            <a:r>
              <a:rPr lang="en-IN" dirty="0"/>
              <a:t> group and 15% in the placebo group, in reference to the trials in patients with juvenile idiopathic </a:t>
            </a:r>
            <a:r>
              <a:rPr lang="en-IN" dirty="0" smtClean="0"/>
              <a:t>arthritis. </a:t>
            </a:r>
            <a:r>
              <a:rPr lang="en-IN" dirty="0"/>
              <a:t>Under these assumptions, 17 patients were needed in each group to have power of 80% with a two-tailed significance level of 5</a:t>
            </a:r>
            <a:r>
              <a:rPr lang="en-IN" dirty="0" smtClean="0"/>
              <a:t>%.</a:t>
            </a:r>
          </a:p>
          <a:p>
            <a:r>
              <a:rPr lang="en-IN" dirty="0" smtClean="0"/>
              <a:t>As study was going slowly ACR 50 was changed to 80% and SS was reduced To 12 in each groups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82268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Validity of the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Study population: </a:t>
            </a:r>
            <a:r>
              <a:rPr lang="en-US" dirty="0">
                <a:latin typeface="Lato" panose="020B0604020202020204" charset="0"/>
              </a:rPr>
              <a:t>well defined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Outcomes: </a:t>
            </a:r>
            <a:r>
              <a:rPr lang="en-US" dirty="0">
                <a:latin typeface="Lato" panose="020B0604020202020204" charset="0"/>
              </a:rPr>
              <a:t>clearly defined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Randomization: </a:t>
            </a:r>
            <a:r>
              <a:rPr lang="en-US" dirty="0" smtClean="0">
                <a:latin typeface="Lato" panose="020B0604020202020204" charset="0"/>
              </a:rPr>
              <a:t>adequate </a:t>
            </a:r>
            <a:endParaRPr lang="en-US" dirty="0">
              <a:latin typeface="Lat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Blinding</a:t>
            </a:r>
            <a:r>
              <a:rPr lang="en-US" b="1" dirty="0" smtClean="0">
                <a:latin typeface="Lato" panose="020B0604020202020204" charset="0"/>
              </a:rPr>
              <a:t>: Adequate</a:t>
            </a:r>
            <a:endParaRPr lang="en-US" dirty="0">
              <a:latin typeface="Lat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Sample size calculation:</a:t>
            </a:r>
            <a:r>
              <a:rPr lang="en-US" dirty="0">
                <a:latin typeface="Lato" panose="020B0604020202020204" charset="0"/>
              </a:rPr>
              <a:t> </a:t>
            </a:r>
            <a:r>
              <a:rPr lang="en-US" dirty="0" smtClean="0">
                <a:latin typeface="Lato" panose="020B0604020202020204" charset="0"/>
              </a:rPr>
              <a:t>appropriate  but changed</a:t>
            </a:r>
            <a:endParaRPr lang="en-US" dirty="0" smtClean="0">
              <a:latin typeface="Lat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Lato" panose="020B0604020202020204" charset="0"/>
              </a:rPr>
              <a:t>Intention </a:t>
            </a:r>
            <a:r>
              <a:rPr lang="en-US" b="1" dirty="0">
                <a:latin typeface="Lato" panose="020B0604020202020204" charset="0"/>
              </a:rPr>
              <a:t>treat analysis: </a:t>
            </a:r>
            <a:r>
              <a:rPr lang="en-US" dirty="0">
                <a:latin typeface="Lato" panose="020B0604020202020204" charset="0"/>
              </a:rPr>
              <a:t>done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Baseline characteristics: </a:t>
            </a:r>
            <a:r>
              <a:rPr lang="en-US" b="1" dirty="0" smtClean="0">
                <a:latin typeface="Lato" panose="020B0604020202020204" charset="0"/>
              </a:rPr>
              <a:t>not </a:t>
            </a:r>
            <a:r>
              <a:rPr lang="en-US" dirty="0" smtClean="0">
                <a:latin typeface="Lato" panose="020B0604020202020204" charset="0"/>
              </a:rPr>
              <a:t>well </a:t>
            </a:r>
            <a:r>
              <a:rPr lang="en-US" dirty="0" smtClean="0">
                <a:latin typeface="Lato" panose="020B0604020202020204" charset="0"/>
              </a:rPr>
              <a:t>matched</a:t>
            </a:r>
            <a:endParaRPr lang="en-US" dirty="0">
              <a:latin typeface="Lato" panose="020B0604020202020204" charset="0"/>
            </a:endParaRP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79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893" y="146184"/>
            <a:ext cx="10515600" cy="1325563"/>
          </a:xfrm>
        </p:spPr>
        <p:txBody>
          <a:bodyPr/>
          <a:lstStyle/>
          <a:p>
            <a:r>
              <a:rPr lang="en-IN" dirty="0" smtClean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At week 4, 61.5</a:t>
            </a:r>
            <a:r>
              <a:rPr lang="en-IN" dirty="0" smtClean="0"/>
              <a:t>%(</a:t>
            </a:r>
            <a:r>
              <a:rPr lang="en-IN" dirty="0"/>
              <a:t>8 of 13, 95% CI 31.6 to 86.1) of patients who received </a:t>
            </a:r>
            <a:r>
              <a:rPr lang="en-IN" dirty="0" err="1"/>
              <a:t>tocilizumab</a:t>
            </a:r>
            <a:r>
              <a:rPr lang="en-IN" dirty="0"/>
              <a:t> had an ACR50 response, compared with 30.8% (</a:t>
            </a:r>
            <a:r>
              <a:rPr lang="en-IN" dirty="0" smtClean="0"/>
              <a:t>4of </a:t>
            </a:r>
            <a:r>
              <a:rPr lang="en-IN" dirty="0"/>
              <a:t>13, 9.1–61.4) of patients who received placebo (p=0.238,</a:t>
            </a:r>
            <a:br>
              <a:rPr lang="en-IN" dirty="0"/>
            </a:br>
            <a:r>
              <a:rPr lang="en-IN" dirty="0"/>
              <a:t>two-tailed Fisher’s exact test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IN" dirty="0" smtClean="0"/>
              <a:t>12 week outcomes were similar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42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1202"/>
            <a:ext cx="10515600" cy="1325563"/>
          </a:xfrm>
        </p:spPr>
        <p:txBody>
          <a:bodyPr/>
          <a:lstStyle/>
          <a:p>
            <a:r>
              <a:rPr lang="en-IN" dirty="0" smtClean="0"/>
              <a:t>ACR 50 response rates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112" y="1027906"/>
            <a:ext cx="7507288" cy="528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758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ACR 20 response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2" y="1516116"/>
            <a:ext cx="8764588" cy="522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17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625"/>
            <a:ext cx="10515600" cy="1325563"/>
          </a:xfrm>
        </p:spPr>
        <p:txBody>
          <a:bodyPr/>
          <a:lstStyle/>
          <a:p>
            <a:r>
              <a:rPr lang="en-IN" dirty="0" smtClean="0"/>
              <a:t>ACR70 Response Rates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62" y="1298713"/>
            <a:ext cx="8224838" cy="53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24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7" y="1027906"/>
            <a:ext cx="8493637" cy="556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1870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51" y="83171"/>
            <a:ext cx="11551149" cy="677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7209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Adverse Events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2018" y="-133340"/>
            <a:ext cx="6187282" cy="677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6709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Were the Study Patients similar to my patients in practice?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Predominantly </a:t>
            </a:r>
            <a:r>
              <a:rPr lang="en-IN" dirty="0" smtClean="0"/>
              <a:t>similar</a:t>
            </a:r>
          </a:p>
          <a:p>
            <a:r>
              <a:rPr lang="en-IN" dirty="0" smtClean="0"/>
              <a:t>Difference in Race </a:t>
            </a:r>
            <a:endParaRPr lang="en-IN" dirty="0" smtClean="0"/>
          </a:p>
          <a:p>
            <a:r>
              <a:rPr lang="en-IN" dirty="0" smtClean="0"/>
              <a:t>Frequent Financial Constraints in our </a:t>
            </a:r>
            <a:r>
              <a:rPr lang="en-IN" dirty="0" smtClean="0"/>
              <a:t>setting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20246360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Were all patient-important outcomes</a:t>
            </a:r>
            <a:br>
              <a:rPr lang="en-IN" dirty="0"/>
            </a:br>
            <a:r>
              <a:rPr lang="en-IN" dirty="0"/>
              <a:t>considered?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 smtClean="0"/>
              <a:t>No mortality associated with AOSD during the disease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49659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Are the likely advantages of the novel</a:t>
            </a:r>
            <a:br>
              <a:rPr lang="en-IN" dirty="0"/>
            </a:br>
            <a:r>
              <a:rPr lang="en-IN" dirty="0"/>
              <a:t>treatment worth the potential harms and</a:t>
            </a:r>
            <a:br>
              <a:rPr lang="en-IN" dirty="0"/>
            </a:br>
            <a:r>
              <a:rPr lang="en-IN" dirty="0"/>
              <a:t>costs?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CER – 30.8%</a:t>
            </a:r>
          </a:p>
          <a:p>
            <a:r>
              <a:rPr lang="en-IN" dirty="0" smtClean="0"/>
              <a:t>EER -  61.5%</a:t>
            </a:r>
          </a:p>
          <a:p>
            <a:r>
              <a:rPr lang="en-IN" dirty="0" smtClean="0"/>
              <a:t>ARR- 30.7%</a:t>
            </a:r>
          </a:p>
          <a:p>
            <a:r>
              <a:rPr lang="en-IN" dirty="0" smtClean="0"/>
              <a:t>NNT – 100/30.7 – 3.3</a:t>
            </a:r>
          </a:p>
          <a:p>
            <a:endParaRPr lang="en-IN" dirty="0"/>
          </a:p>
          <a:p>
            <a:r>
              <a:rPr lang="en-IN" dirty="0" smtClean="0"/>
              <a:t>Cost – 32K for 400 mg( 2 weekly dose)</a:t>
            </a:r>
          </a:p>
          <a:p>
            <a:r>
              <a:rPr lang="en-IN" dirty="0" smtClean="0"/>
              <a:t>Cost 1 year : 7.68Lakhs</a:t>
            </a:r>
          </a:p>
          <a:p>
            <a:endParaRPr lang="en-IN" dirty="0"/>
          </a:p>
          <a:p>
            <a:r>
              <a:rPr lang="en-IN" dirty="0" smtClean="0"/>
              <a:t>In our setting - ?? Cost effective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595792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903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1111</TotalTime>
  <Words>938</Words>
  <Application>Microsoft Office PowerPoint</Application>
  <PresentationFormat>Widescreen</PresentationFormat>
  <Paragraphs>109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Lato</vt:lpstr>
      <vt:lpstr>Office Theme</vt:lpstr>
      <vt:lpstr>Critical Appraisal of an RCT </vt:lpstr>
      <vt:lpstr>Background</vt:lpstr>
      <vt:lpstr>PICOT STATEMENT</vt:lpstr>
      <vt:lpstr>STUDY DESIGN</vt:lpstr>
      <vt:lpstr>Was the study population clearly defined?</vt:lpstr>
      <vt:lpstr>Was the study population clearly defined?</vt:lpstr>
      <vt:lpstr>Was the study population clearly defined?</vt:lpstr>
      <vt:lpstr>Were the outcome measures clearly defined?</vt:lpstr>
      <vt:lpstr>Did the intervention and control groups start with the same prognosis?</vt:lpstr>
      <vt:lpstr>PowerPoint Presentation</vt:lpstr>
      <vt:lpstr>Were the patients randomized?</vt:lpstr>
      <vt:lpstr>Was the randomisation concealed ?</vt:lpstr>
      <vt:lpstr>Were the patients in the study groups similar in known prognostic variables?</vt:lpstr>
      <vt:lpstr>Was the effect of the standard treatment preserved?</vt:lpstr>
      <vt:lpstr>To what extent was the study blinded</vt:lpstr>
      <vt:lpstr>Were the groups prognostically balanced at the study completion?</vt:lpstr>
      <vt:lpstr>Was the follow up complete?</vt:lpstr>
      <vt:lpstr>PowerPoint Presentation</vt:lpstr>
      <vt:lpstr>Were the patients analysed in the groups to which they were randomized?</vt:lpstr>
      <vt:lpstr>Was the study stopped prematurely?</vt:lpstr>
      <vt:lpstr>Were adequate number of people included in the study?</vt:lpstr>
      <vt:lpstr>Validity of the study</vt:lpstr>
      <vt:lpstr>RESULTS</vt:lpstr>
      <vt:lpstr>ACR 50 response rates</vt:lpstr>
      <vt:lpstr>ACR 20 response</vt:lpstr>
      <vt:lpstr>ACR70 Response Rates</vt:lpstr>
      <vt:lpstr>PowerPoint Presentation</vt:lpstr>
      <vt:lpstr>PowerPoint Presentation</vt:lpstr>
      <vt:lpstr>Adverse Events</vt:lpstr>
      <vt:lpstr>Were the Study Patients similar to my patients in practice?</vt:lpstr>
      <vt:lpstr>Were all patient-important outcomes considered?</vt:lpstr>
      <vt:lpstr>Are the likely advantages of the novel treatment worth the potential harms and costs?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</dc:title>
  <dc:creator>jasee</dc:creator>
  <cp:lastModifiedBy>Jasper</cp:lastModifiedBy>
  <cp:revision>76</cp:revision>
  <dcterms:created xsi:type="dcterms:W3CDTF">2017-01-15T15:34:26Z</dcterms:created>
  <dcterms:modified xsi:type="dcterms:W3CDTF">2019-01-17T01:53:20Z</dcterms:modified>
</cp:coreProperties>
</file>